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58" r:id="rId4"/>
    <p:sldId id="264" r:id="rId5"/>
    <p:sldId id="265" r:id="rId6"/>
    <p:sldId id="262" r:id="rId7"/>
    <p:sldId id="257" r:id="rId8"/>
    <p:sldId id="261" r:id="rId9"/>
    <p:sldId id="266" r:id="rId10"/>
    <p:sldId id="260"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EC0C8E-B76C-47DB-99B8-0DF984B64A1A}" v="102" dt="2025-08-15T22:09:14.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746" autoAdjust="0"/>
  </p:normalViewPr>
  <p:slideViewPr>
    <p:cSldViewPr snapToGrid="0">
      <p:cViewPr varScale="1">
        <p:scale>
          <a:sx n="50" d="100"/>
          <a:sy n="50" d="100"/>
        </p:scale>
        <p:origin x="1284"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24767-1929-49D1-BD9B-EEE99DCC326A}" type="datetimeFigureOut">
              <a:rPr lang="en-US" smtClean="0"/>
              <a:t>8/15/2025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F4A83-AB91-442A-8C9E-F725B47E84A2}" type="slidenum">
              <a:rPr lang="en-US" smtClean="0"/>
              <a:t>‹#›</a:t>
            </a:fld>
            <a:endParaRPr lang="en-US"/>
          </a:p>
        </p:txBody>
      </p:sp>
    </p:spTree>
    <p:extLst>
      <p:ext uri="{BB962C8B-B14F-4D97-AF65-F5344CB8AC3E}">
        <p14:creationId xmlns:p14="http://schemas.microsoft.com/office/powerpoint/2010/main" val="3003685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westernregionalgas.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EF4A83-AB91-442A-8C9E-F725B47E84A2}" type="slidenum">
              <a:rPr lang="en-US" smtClean="0"/>
              <a:t>1</a:t>
            </a:fld>
            <a:endParaRPr lang="en-US"/>
          </a:p>
        </p:txBody>
      </p:sp>
    </p:spTree>
    <p:extLst>
      <p:ext uri="{BB962C8B-B14F-4D97-AF65-F5344CB8AC3E}">
        <p14:creationId xmlns:p14="http://schemas.microsoft.com/office/powerpoint/2010/main" val="1079755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E51AD-7219-3FC0-5D2F-A9F1BF4AC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9590B2-CE3E-3F20-71D7-383ADEC1C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7A71BB-F5B7-B1F3-E3A3-094E3B4EF9F0}"/>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Housekeeping Items: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Breakfast and Lunch </a:t>
            </a:r>
            <a:r>
              <a:rPr lang="en-US" sz="1200" kern="1200" dirty="0">
                <a:solidFill>
                  <a:schemeClr val="tx1"/>
                </a:solidFill>
                <a:effectLst/>
                <a:latin typeface="+mn-lt"/>
                <a:ea typeface="+mn-ea"/>
                <a:cs typeface="+mn-cs"/>
              </a:rPr>
              <a:t>– The Mission Grille is just down the walkway to the west of the Ballroom area. There will be a Buffet Line inside at the Mission Grille for lunch and also outside. There’s seating inside and outside. No tickets required, just have your badge</a:t>
            </a:r>
          </a:p>
          <a:p>
            <a:pPr lvl="0"/>
            <a:r>
              <a:rPr lang="en-US" sz="1200" b="1" kern="1200" dirty="0">
                <a:solidFill>
                  <a:schemeClr val="tx1"/>
                </a:solidFill>
                <a:effectLst/>
                <a:latin typeface="+mn-lt"/>
                <a:ea typeface="+mn-ea"/>
                <a:cs typeface="+mn-cs"/>
              </a:rPr>
              <a:t>Snack Shacks </a:t>
            </a:r>
            <a:r>
              <a:rPr lang="en-US" sz="1200" kern="1200" dirty="0">
                <a:solidFill>
                  <a:schemeClr val="tx1"/>
                </a:solidFill>
                <a:effectLst/>
                <a:latin typeface="+mn-lt"/>
                <a:ea typeface="+mn-ea"/>
                <a:cs typeface="+mn-cs"/>
              </a:rPr>
              <a:t>– As I previously mentioned, there are two, one at the east end, and one at the west end by the courtyard. </a:t>
            </a:r>
          </a:p>
          <a:p>
            <a:pPr lvl="0"/>
            <a:r>
              <a:rPr lang="en-US" sz="1200" b="1" kern="1200" dirty="0">
                <a:solidFill>
                  <a:schemeClr val="tx1"/>
                </a:solidFill>
                <a:effectLst/>
                <a:latin typeface="+mn-lt"/>
                <a:ea typeface="+mn-ea"/>
                <a:cs typeface="+mn-cs"/>
              </a:rPr>
              <a:t>Registration </a:t>
            </a:r>
            <a:r>
              <a:rPr lang="en-US" sz="1200" kern="1200" dirty="0">
                <a:solidFill>
                  <a:schemeClr val="tx1"/>
                </a:solidFill>
                <a:effectLst/>
                <a:latin typeface="+mn-lt"/>
                <a:ea typeface="+mn-ea"/>
                <a:cs typeface="+mn-cs"/>
              </a:rPr>
              <a:t>– Is in the Xavier Room, most of you have already found it by now;</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any questions, someone from our team will be in there at most times</a:t>
            </a:r>
          </a:p>
          <a:p>
            <a:pPr lvl="0"/>
            <a:r>
              <a:rPr lang="en-US" sz="1200" b="1" kern="1200" dirty="0">
                <a:solidFill>
                  <a:schemeClr val="tx1"/>
                </a:solidFill>
                <a:effectLst/>
                <a:latin typeface="+mn-lt"/>
                <a:ea typeface="+mn-ea"/>
                <a:cs typeface="+mn-cs"/>
              </a:rPr>
              <a:t>Restrooms </a:t>
            </a:r>
            <a:r>
              <a:rPr lang="en-US" sz="1200" kern="1200" dirty="0">
                <a:solidFill>
                  <a:schemeClr val="tx1"/>
                </a:solidFill>
                <a:effectLst/>
                <a:latin typeface="+mn-lt"/>
                <a:ea typeface="+mn-ea"/>
                <a:cs typeface="+mn-cs"/>
              </a:rPr>
              <a:t>– Next to Xavier Room right outside the ballroom on the east end of the courtyard. Also, another restroom on the west end of the hotel, across from the Mission Grille. And a set of restrooms in the lobby area.</a:t>
            </a:r>
          </a:p>
          <a:p>
            <a:pPr lvl="0"/>
            <a:r>
              <a:rPr lang="en-US" sz="1200" b="1" kern="1200" dirty="0">
                <a:solidFill>
                  <a:schemeClr val="tx1"/>
                </a:solidFill>
                <a:effectLst/>
                <a:latin typeface="+mn-lt"/>
                <a:ea typeface="+mn-ea"/>
                <a:cs typeface="+mn-cs"/>
              </a:rPr>
              <a:t>Valet Parking </a:t>
            </a:r>
            <a:r>
              <a:rPr lang="en-US" sz="1200" kern="1200" dirty="0">
                <a:solidFill>
                  <a:schemeClr val="tx1"/>
                </a:solidFill>
                <a:effectLst/>
                <a:latin typeface="+mn-lt"/>
                <a:ea typeface="+mn-ea"/>
                <a:cs typeface="+mn-cs"/>
              </a:rPr>
              <a:t>– There is no charge, just make sure to give a tip. All parking in surrounding parking lots is on a pay per hour basis. </a:t>
            </a:r>
          </a:p>
          <a:p>
            <a:pPr lvl="0"/>
            <a:r>
              <a:rPr lang="en-US" sz="1200" b="1" kern="1200" dirty="0">
                <a:solidFill>
                  <a:schemeClr val="tx1"/>
                </a:solidFill>
                <a:effectLst/>
                <a:latin typeface="+mn-lt"/>
                <a:ea typeface="+mn-ea"/>
                <a:cs typeface="+mn-cs"/>
              </a:rPr>
              <a:t>Break and lunch raffles </a:t>
            </a:r>
            <a:r>
              <a:rPr lang="en-US" sz="1200" kern="1200" dirty="0">
                <a:solidFill>
                  <a:schemeClr val="tx1"/>
                </a:solidFill>
                <a:effectLst/>
                <a:latin typeface="+mn-lt"/>
                <a:ea typeface="+mn-ea"/>
                <a:cs typeface="+mn-cs"/>
              </a:rPr>
              <a:t>- There will be several raffles held throughout the conference. Your names have already been entered into the raffles to be conducted during break and lunch sessions. So, no action is required on your part there. This will give everyone time to visit vendors and accumulate bonus tickets for tonight’s main raffle. Winners must be present!</a:t>
            </a:r>
          </a:p>
          <a:p>
            <a:pPr lvl="0"/>
            <a:r>
              <a:rPr lang="en-US" sz="1200" b="1" kern="1200" dirty="0">
                <a:solidFill>
                  <a:schemeClr val="tx1"/>
                </a:solidFill>
                <a:effectLst/>
                <a:latin typeface="+mn-lt"/>
                <a:ea typeface="+mn-ea"/>
                <a:cs typeface="+mn-cs"/>
              </a:rPr>
              <a:t>Reception and Raffle -</a:t>
            </a:r>
            <a:r>
              <a:rPr lang="en-US" sz="1200" kern="1200" dirty="0">
                <a:solidFill>
                  <a:schemeClr val="tx1"/>
                </a:solidFill>
                <a:effectLst/>
                <a:latin typeface="+mn-lt"/>
                <a:ea typeface="+mn-ea"/>
                <a:cs typeface="+mn-cs"/>
              </a:rPr>
              <a:t>The main raffle this evening will be based on tickets you obtain from the vendors. So please spend some time with the vendors. The more vendors you visit, the more tickets you get and the better your odds of winning.  We will start drawing that raffle around 5:30; don’t miss it, we have a LOT of great prizes.</a:t>
            </a:r>
          </a:p>
          <a:p>
            <a:pPr lvl="0"/>
            <a:r>
              <a:rPr lang="en-US" sz="1200" kern="1200" dirty="0">
                <a:solidFill>
                  <a:schemeClr val="tx1"/>
                </a:solidFill>
                <a:effectLst/>
                <a:latin typeface="+mn-lt"/>
                <a:ea typeface="+mn-ea"/>
                <a:cs typeface="+mn-cs"/>
              </a:rPr>
              <a:t>There will be appetizers floating around, along with a bar. Please note the appetizers are not meant to be dinner! So, please make sure to save some for everyone.</a:t>
            </a:r>
          </a:p>
          <a:p>
            <a:pPr lvl="0"/>
            <a:r>
              <a:rPr lang="en-US" sz="1200" kern="1200" dirty="0">
                <a:solidFill>
                  <a:schemeClr val="tx1"/>
                </a:solidFill>
                <a:effectLst/>
                <a:latin typeface="+mn-lt"/>
                <a:ea typeface="+mn-ea"/>
                <a:cs typeface="+mn-cs"/>
              </a:rPr>
              <a:t>Last year we piloted a day 2 attendance raffle and we’re </a:t>
            </a:r>
            <a:r>
              <a:rPr lang="en-US" sz="1200" kern="1200" dirty="0" err="1">
                <a:solidFill>
                  <a:schemeClr val="tx1"/>
                </a:solidFill>
                <a:effectLst/>
                <a:latin typeface="+mn-lt"/>
                <a:ea typeface="+mn-ea"/>
                <a:cs typeface="+mn-cs"/>
              </a:rPr>
              <a:t>gonna</a:t>
            </a:r>
            <a:r>
              <a:rPr lang="en-US" sz="1200" kern="1200" dirty="0">
                <a:solidFill>
                  <a:schemeClr val="tx1"/>
                </a:solidFill>
                <a:effectLst/>
                <a:latin typeface="+mn-lt"/>
                <a:ea typeface="+mn-ea"/>
                <a:cs typeface="+mn-cs"/>
              </a:rPr>
              <a:t> do it again this year. We know you like to have a good time on the Tuesday evening, and there have been occasions where folks wake up feeling under the weather on the second day for some reason! We’re not sure why! Hence this extra incentive! Basically, as long as you show up to the first two sessions tomorrow, you will be added into our day 2 bonus drawing. I have 2 Go Pro Hero 12 Essential Starter Bundles to give away right before the Grand Prize drawing.  </a:t>
            </a:r>
          </a:p>
          <a:p>
            <a:pPr lvl="0"/>
            <a:r>
              <a:rPr lang="en-US" sz="1200" b="1" kern="1200" dirty="0">
                <a:solidFill>
                  <a:schemeClr val="tx1"/>
                </a:solidFill>
                <a:effectLst/>
                <a:latin typeface="+mn-lt"/>
                <a:ea typeface="+mn-ea"/>
                <a:cs typeface="+mn-cs"/>
              </a:rPr>
              <a:t>BK Corrosion and Magnolia River will be sponsoring some free bar drinks at the Reception</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??Milwaukee is doing a raffle of XXX tools. ??? See these guys not us </a:t>
            </a:r>
            <a:r>
              <a:rPr lang="en-US" sz="1200" kern="1200" dirty="0">
                <a:solidFill>
                  <a:schemeClr val="tx1"/>
                </a:solidFill>
                <a:effectLst/>
                <a:latin typeface="+mn-lt"/>
                <a:ea typeface="+mn-ea"/>
                <a:cs typeface="+mn-cs"/>
                <a:sym typeface="Segoe UI Emoji" panose="020B0502040204020203" pitchFamily="34" charset="0"/>
              </a:rPr>
              <a:t>😊</a:t>
            </a:r>
            <a:r>
              <a:rPr lang="en-US" sz="1200" kern="1200" dirty="0">
                <a:solidFill>
                  <a:schemeClr val="tx1"/>
                </a:solidFill>
                <a:effectLst/>
                <a:latin typeface="+mn-lt"/>
                <a:ea typeface="+mn-ea"/>
                <a:cs typeface="+mn-cs"/>
              </a:rPr>
              <a:t>  Milwaukee raffle drawing will be just ahead of our Grand Prize drawing on Wednesday after the last session.</a:t>
            </a:r>
          </a:p>
          <a:p>
            <a:pPr lvl="0"/>
            <a:r>
              <a:rPr lang="en-US" sz="1200" b="1" kern="1200" dirty="0">
                <a:solidFill>
                  <a:schemeClr val="tx1"/>
                </a:solidFill>
                <a:effectLst/>
                <a:latin typeface="+mn-lt"/>
                <a:ea typeface="+mn-ea"/>
                <a:cs typeface="+mn-cs"/>
              </a:rPr>
              <a:t>Grand Prize Raffle </a:t>
            </a:r>
            <a:r>
              <a:rPr lang="en-US" sz="1200" kern="1200" dirty="0">
                <a:solidFill>
                  <a:schemeClr val="tx1"/>
                </a:solidFill>
                <a:effectLst/>
                <a:latin typeface="+mn-lt"/>
                <a:ea typeface="+mn-ea"/>
                <a:cs typeface="+mn-cs"/>
              </a:rPr>
              <a:t>– ??? Two Apple </a:t>
            </a:r>
            <a:r>
              <a:rPr lang="en-US" sz="1200" kern="1200" dirty="0" err="1">
                <a:solidFill>
                  <a:schemeClr val="tx1"/>
                </a:solidFill>
                <a:effectLst/>
                <a:latin typeface="+mn-lt"/>
                <a:ea typeface="+mn-ea"/>
                <a:cs typeface="+mn-cs"/>
              </a:rPr>
              <a:t>Macbook</a:t>
            </a:r>
            <a:r>
              <a:rPr lang="en-US" sz="1200" kern="1200" dirty="0">
                <a:solidFill>
                  <a:schemeClr val="tx1"/>
                </a:solidFill>
                <a:effectLst/>
                <a:latin typeface="+mn-lt"/>
                <a:ea typeface="+mn-ea"/>
                <a:cs typeface="+mn-cs"/>
              </a:rPr>
              <a:t> Airs and a couple other items. here in the Palm Ballroom tomorrow afternoon at the close of the conference (ABOUT 3:30) .  And you must be present to win!  Hold on to your name badges as these will be collected at the door.</a:t>
            </a:r>
          </a:p>
          <a:p>
            <a:pPr lvl="0"/>
            <a:r>
              <a:rPr lang="en-US" sz="1200" b="1" kern="1200" dirty="0">
                <a:solidFill>
                  <a:schemeClr val="tx1"/>
                </a:solidFill>
                <a:effectLst/>
                <a:latin typeface="+mn-lt"/>
                <a:ea typeface="+mn-ea"/>
                <a:cs typeface="+mn-cs"/>
              </a:rPr>
              <a:t>Harry’s </a:t>
            </a:r>
            <a:r>
              <a:rPr lang="en-US" sz="1200" kern="1200" dirty="0">
                <a:solidFill>
                  <a:schemeClr val="tx1"/>
                </a:solidFill>
                <a:effectLst/>
                <a:latin typeface="+mn-lt"/>
                <a:ea typeface="+mn-ea"/>
                <a:cs typeface="+mn-cs"/>
              </a:rPr>
              <a:t>– Restaurant in hotel in Lobby area to the west. Good food and drinks.</a:t>
            </a:r>
          </a:p>
          <a:p>
            <a:pPr lvl="0"/>
            <a:r>
              <a:rPr lang="en-US" sz="1200" b="1" kern="1200" dirty="0">
                <a:solidFill>
                  <a:schemeClr val="tx1"/>
                </a:solidFill>
                <a:effectLst/>
                <a:latin typeface="+mn-lt"/>
                <a:ea typeface="+mn-ea"/>
                <a:cs typeface="+mn-cs"/>
              </a:rPr>
              <a:t>Mill Ave</a:t>
            </a:r>
            <a:r>
              <a:rPr lang="en-US" sz="1200" kern="1200" dirty="0">
                <a:solidFill>
                  <a:schemeClr val="tx1"/>
                </a:solidFill>
                <a:effectLst/>
                <a:latin typeface="+mn-lt"/>
                <a:ea typeface="+mn-ea"/>
                <a:cs typeface="+mn-cs"/>
              </a:rPr>
              <a:t> – Restaurants and bars all along Mill Ave and a few new ones across the street near the newer hotels. </a:t>
            </a:r>
          </a:p>
          <a:p>
            <a:r>
              <a:rPr lang="en-US" sz="1200" b="1" kern="1200" dirty="0">
                <a:solidFill>
                  <a:schemeClr val="tx1"/>
                </a:solidFill>
                <a:effectLst/>
                <a:latin typeface="+mn-lt"/>
                <a:ea typeface="+mn-ea"/>
                <a:cs typeface="+mn-cs"/>
              </a:rPr>
              <a:t>Presentations –</a:t>
            </a:r>
            <a:r>
              <a:rPr lang="en-US" sz="1200" kern="1200" dirty="0">
                <a:solidFill>
                  <a:schemeClr val="tx1"/>
                </a:solidFill>
                <a:effectLst/>
                <a:latin typeface="+mn-lt"/>
                <a:ea typeface="+mn-ea"/>
                <a:cs typeface="+mn-cs"/>
              </a:rPr>
              <a:t> Presentations will be posted to the </a:t>
            </a:r>
            <a:r>
              <a:rPr lang="en-US" sz="1200" u="sng" kern="1200" dirty="0">
                <a:solidFill>
                  <a:schemeClr val="tx1"/>
                </a:solidFill>
                <a:effectLst/>
                <a:latin typeface="+mn-lt"/>
                <a:ea typeface="+mn-ea"/>
                <a:cs typeface="+mn-cs"/>
                <a:hlinkClick r:id="rId3"/>
              </a:rPr>
              <a:t>www.westernregionalgas.org</a:t>
            </a:r>
            <a:r>
              <a:rPr lang="en-US" sz="1200" kern="1200" dirty="0">
                <a:solidFill>
                  <a:schemeClr val="tx1"/>
                </a:solidFill>
                <a:effectLst/>
                <a:latin typeface="+mn-lt"/>
                <a:ea typeface="+mn-ea"/>
                <a:cs typeface="+mn-cs"/>
              </a:rPr>
              <a:t> site within a few weeks after the event.</a:t>
            </a:r>
          </a:p>
          <a:p>
            <a:r>
              <a:rPr lang="en-US" sz="1200" b="1" kern="1200" dirty="0">
                <a:solidFill>
                  <a:schemeClr val="tx1"/>
                </a:solidFill>
                <a:effectLst/>
                <a:latin typeface="+mn-lt"/>
                <a:ea typeface="+mn-ea"/>
                <a:cs typeface="+mn-cs"/>
              </a:rPr>
              <a:t>WIFI - </a:t>
            </a:r>
            <a:r>
              <a:rPr lang="en-US" sz="1200" kern="1200" dirty="0">
                <a:solidFill>
                  <a:schemeClr val="tx1"/>
                </a:solidFill>
                <a:effectLst/>
                <a:latin typeface="+mn-lt"/>
                <a:ea typeface="+mn-ea"/>
                <a:cs typeface="+mn-cs"/>
              </a:rPr>
              <a:t>Wireless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SSID: xxx  Password:   </a:t>
            </a:r>
            <a:r>
              <a:rPr lang="en-US" sz="1200" b="1" kern="1200" dirty="0" err="1">
                <a:solidFill>
                  <a:schemeClr val="tx1"/>
                </a:solidFill>
                <a:effectLst/>
                <a:latin typeface="+mn-lt"/>
                <a:ea typeface="+mn-ea"/>
                <a:cs typeface="+mn-cs"/>
              </a:rPr>
              <a:t>xxxxx</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959AE9B9-BD67-B21D-35B6-20003636F9A2}"/>
              </a:ext>
            </a:extLst>
          </p:cNvPr>
          <p:cNvSpPr>
            <a:spLocks noGrp="1"/>
          </p:cNvSpPr>
          <p:nvPr>
            <p:ph type="sldNum" sz="quarter" idx="5"/>
          </p:nvPr>
        </p:nvSpPr>
        <p:spPr/>
        <p:txBody>
          <a:bodyPr/>
          <a:lstStyle/>
          <a:p>
            <a:fld id="{A6EF4A83-AB91-442A-8C9E-F725B47E84A2}" type="slidenum">
              <a:rPr lang="en-US" smtClean="0"/>
              <a:t>10</a:t>
            </a:fld>
            <a:endParaRPr lang="en-US"/>
          </a:p>
        </p:txBody>
      </p:sp>
    </p:spTree>
    <p:extLst>
      <p:ext uri="{BB962C8B-B14F-4D97-AF65-F5344CB8AC3E}">
        <p14:creationId xmlns:p14="http://schemas.microsoft.com/office/powerpoint/2010/main" val="2968760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8B4CA-AB25-73FF-D95D-9EB44A29C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50C7A-E6A9-9DEE-F505-4987324843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8ABD78-D902-A5AB-4BDD-FDD770B1F7D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Before I close, I would like to take a moment to thank all of you. </a:t>
            </a:r>
          </a:p>
          <a:p>
            <a:pPr lvl="0"/>
            <a:r>
              <a:rPr lang="en-US" sz="1200" kern="1200" dirty="0">
                <a:solidFill>
                  <a:schemeClr val="tx1"/>
                </a:solidFill>
                <a:effectLst/>
                <a:latin typeface="+mn-lt"/>
                <a:ea typeface="+mn-ea"/>
                <a:cs typeface="+mn-cs"/>
              </a:rPr>
              <a:t>Delegates – for your attendance and support. Speakers - for sharing their experience, insight, and opinions on topics that affect each of us as operators.</a:t>
            </a:r>
          </a:p>
          <a:p>
            <a:pPr lvl="0"/>
            <a:r>
              <a:rPr lang="en-US" sz="1200" kern="1200" dirty="0">
                <a:solidFill>
                  <a:schemeClr val="tx1"/>
                </a:solidFill>
                <a:effectLst/>
                <a:latin typeface="+mn-lt"/>
                <a:ea typeface="+mn-ea"/>
                <a:cs typeface="+mn-cs"/>
              </a:rPr>
              <a:t>Vendors - One of the reasons this conference has had such great success is that we are able to keep costs down for our attendees.  The incredible support we receive from our vendors is how we can do this.  This year we have ?? vendors.  In addition, our vendors have always stepped up to donate some great items to our raffle.  </a:t>
            </a:r>
          </a:p>
          <a:p>
            <a:pPr lvl="0"/>
            <a:r>
              <a:rPr lang="en-US" sz="1200" kern="1200" dirty="0">
                <a:solidFill>
                  <a:schemeClr val="tx1"/>
                </a:solidFill>
                <a:effectLst/>
                <a:latin typeface="+mn-lt"/>
                <a:ea typeface="+mn-ea"/>
                <a:cs typeface="+mn-cs"/>
              </a:rPr>
              <a:t>I’d like to give a big shot out to Lyndon Boltz and Erich Trombley, who volunteered so much of their time and efforts to this Western Regional Gas Association board until the end of last year. Erich served for over 10 years and Lyndon for over 15 years. Thank you so much to both of them. We miss them already. </a:t>
            </a:r>
          </a:p>
          <a:p>
            <a:pPr lvl="0"/>
            <a:r>
              <a:rPr lang="en-US" sz="1200" kern="1200" dirty="0">
                <a:solidFill>
                  <a:schemeClr val="tx1"/>
                </a:solidFill>
                <a:effectLst/>
                <a:latin typeface="+mn-lt"/>
                <a:ea typeface="+mn-ea"/>
                <a:cs typeface="+mn-cs"/>
              </a:rPr>
              <a:t>I would like to thank our event organizer Sheila Deringis</a:t>
            </a:r>
          </a:p>
          <a:p>
            <a:pPr lvl="0"/>
            <a:r>
              <a:rPr lang="en-US" sz="1200" kern="1200" dirty="0">
                <a:solidFill>
                  <a:schemeClr val="tx1"/>
                </a:solidFill>
                <a:effectLst/>
                <a:latin typeface="+mn-lt"/>
                <a:ea typeface="+mn-ea"/>
                <a:cs typeface="+mn-cs"/>
              </a:rPr>
              <a:t>And lastly my fellow WRGA Board of Directors – Bill Parry, Duncan Jakes, and our executive director Robert Clarillos. </a:t>
            </a:r>
          </a:p>
          <a:p>
            <a:r>
              <a:rPr lang="en-US" sz="1200" kern="1200" dirty="0">
                <a:solidFill>
                  <a:schemeClr val="tx1"/>
                </a:solidFill>
                <a:effectLst/>
                <a:latin typeface="+mn-lt"/>
                <a:ea typeface="+mn-ea"/>
                <a:cs typeface="+mn-cs"/>
              </a:rPr>
              <a:t>Without further ado, I would like to bring up our keynote speaker to discuss NATURAL GAS INNOVATION: PAST, PRESENT, AND FUTURE… Senior Director of Gas Strategy and System planning at Pacific Gas &amp; Electric, Mike Kerans.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a:extLst>
              <a:ext uri="{FF2B5EF4-FFF2-40B4-BE49-F238E27FC236}">
                <a16:creationId xmlns:a16="http://schemas.microsoft.com/office/drawing/2014/main" id="{1F97CA50-3622-DF28-E2E1-40C65958CC6B}"/>
              </a:ext>
            </a:extLst>
          </p:cNvPr>
          <p:cNvSpPr>
            <a:spLocks noGrp="1"/>
          </p:cNvSpPr>
          <p:nvPr>
            <p:ph type="sldNum" sz="quarter" idx="5"/>
          </p:nvPr>
        </p:nvSpPr>
        <p:spPr/>
        <p:txBody>
          <a:bodyPr/>
          <a:lstStyle/>
          <a:p>
            <a:fld id="{A6EF4A83-AB91-442A-8C9E-F725B47E84A2}" type="slidenum">
              <a:rPr lang="en-US" smtClean="0"/>
              <a:t>11</a:t>
            </a:fld>
            <a:endParaRPr lang="en-US"/>
          </a:p>
        </p:txBody>
      </p:sp>
    </p:spTree>
    <p:extLst>
      <p:ext uri="{BB962C8B-B14F-4D97-AF65-F5344CB8AC3E}">
        <p14:creationId xmlns:p14="http://schemas.microsoft.com/office/powerpoint/2010/main" val="3829981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56634-9877-512B-A7E4-3EA11E683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8144E1-1C4E-2A68-53DF-BD3F70C9FD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73B3F-8CE7-AE8D-1F28-170129BFF057}"/>
              </a:ext>
            </a:extLst>
          </p:cNvPr>
          <p:cNvSpPr>
            <a:spLocks noGrp="1"/>
          </p:cNvSpPr>
          <p:nvPr>
            <p:ph type="body" idx="1"/>
          </p:nvPr>
        </p:nvSpPr>
        <p:spPr/>
        <p:txBody>
          <a:bodyPr/>
          <a:lstStyle/>
          <a:p>
            <a:r>
              <a:rPr lang="en-US" dirty="0"/>
              <a:t>Good morning. Welcome to the 2025 Annual Knitting and Cross-stitch conference. Hopefully, you’re all in the right location. </a:t>
            </a:r>
          </a:p>
        </p:txBody>
      </p:sp>
      <p:sp>
        <p:nvSpPr>
          <p:cNvPr id="4" name="Slide Number Placeholder 3">
            <a:extLst>
              <a:ext uri="{FF2B5EF4-FFF2-40B4-BE49-F238E27FC236}">
                <a16:creationId xmlns:a16="http://schemas.microsoft.com/office/drawing/2014/main" id="{AEA23FCE-4BBD-F8C7-CE4B-FF11E3F6C734}"/>
              </a:ext>
            </a:extLst>
          </p:cNvPr>
          <p:cNvSpPr>
            <a:spLocks noGrp="1"/>
          </p:cNvSpPr>
          <p:nvPr>
            <p:ph type="sldNum" sz="quarter" idx="5"/>
          </p:nvPr>
        </p:nvSpPr>
        <p:spPr/>
        <p:txBody>
          <a:bodyPr/>
          <a:lstStyle/>
          <a:p>
            <a:fld id="{A6EF4A83-AB91-442A-8C9E-F725B47E84A2}" type="slidenum">
              <a:rPr lang="en-US" smtClean="0"/>
              <a:t>2</a:t>
            </a:fld>
            <a:endParaRPr lang="en-US"/>
          </a:p>
        </p:txBody>
      </p:sp>
    </p:spTree>
    <p:extLst>
      <p:ext uri="{BB962C8B-B14F-4D97-AF65-F5344CB8AC3E}">
        <p14:creationId xmlns:p14="http://schemas.microsoft.com/office/powerpoint/2010/main" val="381056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FA0F4-00BD-CEB8-861B-EE512F971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F5664-12F3-3B3D-DAA3-2475382D7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0AA023-579E-DDDB-2605-DFB9C3C93AFF}"/>
              </a:ext>
            </a:extLst>
          </p:cNvPr>
          <p:cNvSpPr>
            <a:spLocks noGrp="1"/>
          </p:cNvSpPr>
          <p:nvPr>
            <p:ph type="body" idx="1"/>
          </p:nvPr>
        </p:nvSpPr>
        <p:spPr/>
        <p:txBody>
          <a:bodyPr/>
          <a:lstStyle/>
          <a:p>
            <a:r>
              <a:rPr lang="en-US" dirty="0"/>
              <a:t>Just kidding!</a:t>
            </a:r>
          </a:p>
          <a:p>
            <a:r>
              <a:rPr lang="en-US" dirty="0"/>
              <a:t>It is my pleasure to welcome you to the 2025 Western Regional Gas Conference.  My name is Alex Hughes from SoCalGas.</a:t>
            </a:r>
          </a:p>
          <a:p>
            <a:r>
              <a:rPr lang="en-US" dirty="0"/>
              <a:t>This conference has been taking place for over 20 years now. It serves to promote an atmosphere of fellowship, information exchange and networking between delegates, vendors, speakers, PHMSA, State Regulators, and subject matter experts, all to advance pipeline safety. </a:t>
            </a:r>
          </a:p>
          <a:p>
            <a:r>
              <a:rPr lang="en-US" dirty="0"/>
              <a:t>Our completely non-profit organization puts these conferences together on a strictly volunteer basis. It’s especially encouraging to see the new generation of pipeline safety engineers, compliance personnel, field construction and tech services folks, managers and others.</a:t>
            </a:r>
          </a:p>
          <a:p>
            <a:endParaRPr lang="en-US" dirty="0"/>
          </a:p>
        </p:txBody>
      </p:sp>
      <p:sp>
        <p:nvSpPr>
          <p:cNvPr id="4" name="Slide Number Placeholder 3">
            <a:extLst>
              <a:ext uri="{FF2B5EF4-FFF2-40B4-BE49-F238E27FC236}">
                <a16:creationId xmlns:a16="http://schemas.microsoft.com/office/drawing/2014/main" id="{C4F9686C-5366-5EAF-14B3-53CA1D35F9B0}"/>
              </a:ext>
            </a:extLst>
          </p:cNvPr>
          <p:cNvSpPr>
            <a:spLocks noGrp="1"/>
          </p:cNvSpPr>
          <p:nvPr>
            <p:ph type="sldNum" sz="quarter" idx="5"/>
          </p:nvPr>
        </p:nvSpPr>
        <p:spPr/>
        <p:txBody>
          <a:bodyPr/>
          <a:lstStyle/>
          <a:p>
            <a:fld id="{A6EF4A83-AB91-442A-8C9E-F725B47E84A2}" type="slidenum">
              <a:rPr lang="en-US" smtClean="0"/>
              <a:t>3</a:t>
            </a:fld>
            <a:endParaRPr lang="en-US"/>
          </a:p>
        </p:txBody>
      </p:sp>
    </p:spTree>
    <p:extLst>
      <p:ext uri="{BB962C8B-B14F-4D97-AF65-F5344CB8AC3E}">
        <p14:creationId xmlns:p14="http://schemas.microsoft.com/office/powerpoint/2010/main" val="186834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BB771-F9CD-3678-14E3-FE36E68914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4649DE-46E9-BB5E-2979-F8358A46F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35508-B374-EDFA-2D0B-689B112F2721}"/>
              </a:ext>
            </a:extLst>
          </p:cNvPr>
          <p:cNvSpPr>
            <a:spLocks noGrp="1"/>
          </p:cNvSpPr>
          <p:nvPr>
            <p:ph type="body" idx="1"/>
          </p:nvPr>
        </p:nvSpPr>
        <p:spPr/>
        <p:txBody>
          <a:bodyPr/>
          <a:lstStyle/>
          <a:p>
            <a:r>
              <a:rPr lang="en-US" dirty="0"/>
              <a:t>You should have all got a WRGC Program brochure. It contains the agenda, Session Summaries, Bios, and Vendor information. All to help you plan your schedule to attend sessions that interest you. I’d like to thank Paradigm who helped with the production of our brochures. Check out their ad within the brochure. </a:t>
            </a:r>
          </a:p>
          <a:p>
            <a:endParaRPr lang="en-US" dirty="0"/>
          </a:p>
        </p:txBody>
      </p:sp>
      <p:sp>
        <p:nvSpPr>
          <p:cNvPr id="4" name="Slide Number Placeholder 3">
            <a:extLst>
              <a:ext uri="{FF2B5EF4-FFF2-40B4-BE49-F238E27FC236}">
                <a16:creationId xmlns:a16="http://schemas.microsoft.com/office/drawing/2014/main" id="{CF839E08-BFEF-81B5-604E-11D83693018B}"/>
              </a:ext>
            </a:extLst>
          </p:cNvPr>
          <p:cNvSpPr>
            <a:spLocks noGrp="1"/>
          </p:cNvSpPr>
          <p:nvPr>
            <p:ph type="sldNum" sz="quarter" idx="5"/>
          </p:nvPr>
        </p:nvSpPr>
        <p:spPr/>
        <p:txBody>
          <a:bodyPr/>
          <a:lstStyle/>
          <a:p>
            <a:fld id="{A6EF4A83-AB91-442A-8C9E-F725B47E84A2}" type="slidenum">
              <a:rPr lang="en-US" smtClean="0"/>
              <a:t>4</a:t>
            </a:fld>
            <a:endParaRPr lang="en-US"/>
          </a:p>
        </p:txBody>
      </p:sp>
    </p:spTree>
    <p:extLst>
      <p:ext uri="{BB962C8B-B14F-4D97-AF65-F5344CB8AC3E}">
        <p14:creationId xmlns:p14="http://schemas.microsoft.com/office/powerpoint/2010/main" val="115211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76253-8C9B-AA8C-CBC6-809F33077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D6A159-D2C4-64A7-B27A-B7F4C84023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4D585-D577-3506-10A9-DBF1984C30D2}"/>
              </a:ext>
            </a:extLst>
          </p:cNvPr>
          <p:cNvSpPr>
            <a:spLocks noGrp="1"/>
          </p:cNvSpPr>
          <p:nvPr>
            <p:ph type="body" idx="1"/>
          </p:nvPr>
        </p:nvSpPr>
        <p:spPr/>
        <p:txBody>
          <a:bodyPr/>
          <a:lstStyle/>
          <a:p>
            <a:r>
              <a:rPr lang="en-US" dirty="0"/>
              <a:t>There’s also a map in the brochure.</a:t>
            </a:r>
          </a:p>
          <a:p>
            <a:endParaRPr lang="en-US" dirty="0"/>
          </a:p>
        </p:txBody>
      </p:sp>
      <p:sp>
        <p:nvSpPr>
          <p:cNvPr id="4" name="Slide Number Placeholder 3">
            <a:extLst>
              <a:ext uri="{FF2B5EF4-FFF2-40B4-BE49-F238E27FC236}">
                <a16:creationId xmlns:a16="http://schemas.microsoft.com/office/drawing/2014/main" id="{75198B30-B9BF-B2B7-B7E8-7E551AFEE463}"/>
              </a:ext>
            </a:extLst>
          </p:cNvPr>
          <p:cNvSpPr>
            <a:spLocks noGrp="1"/>
          </p:cNvSpPr>
          <p:nvPr>
            <p:ph type="sldNum" sz="quarter" idx="5"/>
          </p:nvPr>
        </p:nvSpPr>
        <p:spPr/>
        <p:txBody>
          <a:bodyPr/>
          <a:lstStyle/>
          <a:p>
            <a:fld id="{A6EF4A83-AB91-442A-8C9E-F725B47E84A2}" type="slidenum">
              <a:rPr lang="en-US" smtClean="0"/>
              <a:t>5</a:t>
            </a:fld>
            <a:endParaRPr lang="en-US"/>
          </a:p>
        </p:txBody>
      </p:sp>
    </p:spTree>
    <p:extLst>
      <p:ext uri="{BB962C8B-B14F-4D97-AF65-F5344CB8AC3E}">
        <p14:creationId xmlns:p14="http://schemas.microsoft.com/office/powerpoint/2010/main" val="556599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6A350-92F3-66E9-E875-2FD73DA43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74BACA-07D4-4A69-89BD-43BD78B23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EF347A-FBEE-3B76-293F-43082105BAC0}"/>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As in past conferences we have a packed agenda with very diverse topics including: PHMSA rulemaking updates, AGA updates, Research and Development activity, Methane Emissions reduction, Incident investigations, Emergency Response and a full Measurement &amp; Regulation track.</a:t>
            </a:r>
            <a:endParaRPr lang="en-US" sz="11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97A165B6-0657-53ED-2B7F-4D37530A3450}"/>
              </a:ext>
            </a:extLst>
          </p:cNvPr>
          <p:cNvSpPr>
            <a:spLocks noGrp="1"/>
          </p:cNvSpPr>
          <p:nvPr>
            <p:ph type="sldNum" sz="quarter" idx="5"/>
          </p:nvPr>
        </p:nvSpPr>
        <p:spPr/>
        <p:txBody>
          <a:bodyPr/>
          <a:lstStyle/>
          <a:p>
            <a:fld id="{A6EF4A83-AB91-442A-8C9E-F725B47E84A2}" type="slidenum">
              <a:rPr lang="en-US" smtClean="0"/>
              <a:t>6</a:t>
            </a:fld>
            <a:endParaRPr lang="en-US"/>
          </a:p>
        </p:txBody>
      </p:sp>
    </p:spTree>
    <p:extLst>
      <p:ext uri="{BB962C8B-B14F-4D97-AF65-F5344CB8AC3E}">
        <p14:creationId xmlns:p14="http://schemas.microsoft.com/office/powerpoint/2010/main" val="1653541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0F86B-E7C1-2559-ECB0-6CB08A630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75635-2041-59FF-67FF-B30840C39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E988A-E9E8-E166-1814-AFB2E0467C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sure you find the famous snack shacks, which have great snacks for everyone, during our conference. There are two, one at the east end, and one over at the west end by the courtyard. They are open most of the day; please help yourself. This closer one usually sees more traffic, so don’t be afraid to venture over to the other one at the far end.</a:t>
            </a:r>
          </a:p>
          <a:p>
            <a:endParaRPr lang="en-US" dirty="0"/>
          </a:p>
        </p:txBody>
      </p:sp>
      <p:sp>
        <p:nvSpPr>
          <p:cNvPr id="4" name="Slide Number Placeholder 3">
            <a:extLst>
              <a:ext uri="{FF2B5EF4-FFF2-40B4-BE49-F238E27FC236}">
                <a16:creationId xmlns:a16="http://schemas.microsoft.com/office/drawing/2014/main" id="{10AF63A1-5CC6-2FD6-514C-EA0C1ED7E3B7}"/>
              </a:ext>
            </a:extLst>
          </p:cNvPr>
          <p:cNvSpPr>
            <a:spLocks noGrp="1"/>
          </p:cNvSpPr>
          <p:nvPr>
            <p:ph type="sldNum" sz="quarter" idx="5"/>
          </p:nvPr>
        </p:nvSpPr>
        <p:spPr/>
        <p:txBody>
          <a:bodyPr/>
          <a:lstStyle/>
          <a:p>
            <a:fld id="{A6EF4A83-AB91-442A-8C9E-F725B47E84A2}" type="slidenum">
              <a:rPr lang="en-US" smtClean="0"/>
              <a:t>7</a:t>
            </a:fld>
            <a:endParaRPr lang="en-US"/>
          </a:p>
        </p:txBody>
      </p:sp>
    </p:spTree>
    <p:extLst>
      <p:ext uri="{BB962C8B-B14F-4D97-AF65-F5344CB8AC3E}">
        <p14:creationId xmlns:p14="http://schemas.microsoft.com/office/powerpoint/2010/main" val="1918158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50001-4B07-F6F6-3307-1A2BB28549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0F1C2-1A4D-6EBB-4A00-E4C95A121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3364CA-EA73-87D6-0AE6-2893ED9C66D0}"/>
              </a:ext>
            </a:extLst>
          </p:cNvPr>
          <p:cNvSpPr>
            <a:spLocks noGrp="1"/>
          </p:cNvSpPr>
          <p:nvPr>
            <p:ph type="body" idx="1"/>
          </p:nvPr>
        </p:nvSpPr>
        <p:spPr/>
        <p:txBody>
          <a:bodyPr/>
          <a:lstStyle/>
          <a:p>
            <a:pPr lvl="0"/>
            <a:r>
              <a:rPr lang="en-US" sz="1200" b="1" kern="1200" dirty="0">
                <a:solidFill>
                  <a:schemeClr val="tx1"/>
                </a:solidFill>
                <a:effectLst/>
                <a:latin typeface="+mn-lt"/>
                <a:ea typeface="+mn-ea"/>
                <a:cs typeface="+mn-cs"/>
              </a:rPr>
              <a:t>Now I’d like to first give Special recognition to our Platinum Sponsor, </a:t>
            </a:r>
            <a:r>
              <a:rPr lang="en-US" sz="1200" kern="1200" dirty="0">
                <a:solidFill>
                  <a:schemeClr val="tx1"/>
                </a:solidFill>
                <a:effectLst/>
                <a:latin typeface="+mn-lt"/>
                <a:ea typeface="+mn-ea"/>
                <a:cs typeface="+mn-cs"/>
              </a:rPr>
              <a:t>IPEX – Thank you - IPEX has a diverse selection of products and services for our industry. Make sure to visit them in the vendor hall. They have a large display on the </a:t>
            </a:r>
            <a:r>
              <a:rPr lang="en-US" sz="1200" kern="1200">
                <a:solidFill>
                  <a:schemeClr val="tx1"/>
                </a:solidFill>
                <a:effectLst/>
                <a:latin typeface="+mn-lt"/>
                <a:ea typeface="+mn-ea"/>
                <a:cs typeface="+mn-cs"/>
              </a:rPr>
              <a:t>West wall…</a:t>
            </a:r>
            <a:r>
              <a:rPr lang="en-US" sz="1200" kern="1200" dirty="0">
                <a:solidFill>
                  <a:schemeClr val="tx1"/>
                </a:solidFill>
                <a:effectLst/>
                <a:latin typeface="+mn-lt"/>
                <a:ea typeface="+mn-ea"/>
                <a:cs typeface="+mn-cs"/>
              </a:rPr>
              <a:t>we appreciate them very much.</a:t>
            </a:r>
            <a:r>
              <a:rPr lang="en-US" sz="11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COULDN’T DO it Without them!</a:t>
            </a:r>
            <a:endParaRPr lang="en-US" sz="11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177E6C1A-1EF2-A2AC-839D-02BFB9CDC04B}"/>
              </a:ext>
            </a:extLst>
          </p:cNvPr>
          <p:cNvSpPr>
            <a:spLocks noGrp="1"/>
          </p:cNvSpPr>
          <p:nvPr>
            <p:ph type="sldNum" sz="quarter" idx="5"/>
          </p:nvPr>
        </p:nvSpPr>
        <p:spPr/>
        <p:txBody>
          <a:bodyPr/>
          <a:lstStyle/>
          <a:p>
            <a:fld id="{A6EF4A83-AB91-442A-8C9E-F725B47E84A2}" type="slidenum">
              <a:rPr lang="en-US" smtClean="0"/>
              <a:t>8</a:t>
            </a:fld>
            <a:endParaRPr lang="en-US"/>
          </a:p>
        </p:txBody>
      </p:sp>
    </p:spTree>
    <p:extLst>
      <p:ext uri="{BB962C8B-B14F-4D97-AF65-F5344CB8AC3E}">
        <p14:creationId xmlns:p14="http://schemas.microsoft.com/office/powerpoint/2010/main" val="3411791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F7AFD-8FD5-59CF-4DD0-B5286F50A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D1917-9F72-7102-0AA3-D59A07EB4E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54EBA-7C9E-FD24-7FC3-0FE9F07CB0CF}"/>
              </a:ext>
            </a:extLst>
          </p:cNvPr>
          <p:cNvSpPr>
            <a:spLocks noGrp="1"/>
          </p:cNvSpPr>
          <p:nvPr>
            <p:ph type="body" idx="1"/>
          </p:nvPr>
        </p:nvSpPr>
        <p:spPr/>
        <p:txBody>
          <a:bodyPr/>
          <a:lstStyle/>
          <a:p>
            <a:pPr lvl="0"/>
            <a:r>
              <a:rPr lang="en-US" sz="1200" b="1" kern="1200" dirty="0">
                <a:solidFill>
                  <a:schemeClr val="tx1"/>
                </a:solidFill>
                <a:effectLst/>
                <a:latin typeface="+mn-lt"/>
                <a:ea typeface="+mn-ea"/>
                <a:cs typeface="+mn-cs"/>
              </a:rPr>
              <a:t>Next, we’d like to recognize some of our other key sponsors</a:t>
            </a:r>
            <a:endParaRPr lang="en-US" sz="11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Milwaukee Tool for the conference lanyards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Energy Control Systems for our Tuesday breaks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 It American for our Wednesday breaks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Magnolia River for our Registration Bags</a:t>
            </a:r>
          </a:p>
          <a:p>
            <a:pPr lvl="0"/>
            <a:r>
              <a:rPr lang="en-US" sz="1200" kern="1200" dirty="0">
                <a:solidFill>
                  <a:schemeClr val="tx1"/>
                </a:solidFill>
                <a:effectLst/>
                <a:latin typeface="+mn-lt"/>
                <a:ea typeface="+mn-ea"/>
                <a:cs typeface="+mn-cs"/>
              </a:rPr>
              <a:t>And BK Corrosion and Magnolia River for this evening’s reception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a:t>
            </a:r>
            <a:endParaRPr lang="en-US" sz="11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D41C4A30-B355-30E6-F902-456B631B2635}"/>
              </a:ext>
            </a:extLst>
          </p:cNvPr>
          <p:cNvSpPr>
            <a:spLocks noGrp="1"/>
          </p:cNvSpPr>
          <p:nvPr>
            <p:ph type="sldNum" sz="quarter" idx="5"/>
          </p:nvPr>
        </p:nvSpPr>
        <p:spPr/>
        <p:txBody>
          <a:bodyPr/>
          <a:lstStyle/>
          <a:p>
            <a:fld id="{A6EF4A83-AB91-442A-8C9E-F725B47E84A2}" type="slidenum">
              <a:rPr lang="en-US" smtClean="0"/>
              <a:t>9</a:t>
            </a:fld>
            <a:endParaRPr lang="en-US"/>
          </a:p>
        </p:txBody>
      </p:sp>
    </p:spTree>
    <p:extLst>
      <p:ext uri="{BB962C8B-B14F-4D97-AF65-F5344CB8AC3E}">
        <p14:creationId xmlns:p14="http://schemas.microsoft.com/office/powerpoint/2010/main" val="1848941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4614-B0C9-9067-BD85-6D8055AF0D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E3ACC4-E8E7-F2E2-9E23-412F85C1BE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AC694F-15F2-42D0-835A-2E56BFC74DCC}"/>
              </a:ext>
            </a:extLst>
          </p:cNvPr>
          <p:cNvSpPr>
            <a:spLocks noGrp="1"/>
          </p:cNvSpPr>
          <p:nvPr>
            <p:ph type="dt" sz="half" idx="10"/>
          </p:nvPr>
        </p:nvSpPr>
        <p:spPr/>
        <p:txBody>
          <a:bodyPr/>
          <a:lstStyle/>
          <a:p>
            <a:fld id="{0079D9F2-97CD-4247-AB90-1919F4B73808}" type="datetimeFigureOut">
              <a:rPr lang="en-US" smtClean="0"/>
              <a:t>8/15/2025</a:t>
            </a:fld>
            <a:endParaRPr lang="en-US"/>
          </a:p>
        </p:txBody>
      </p:sp>
      <p:sp>
        <p:nvSpPr>
          <p:cNvPr id="5" name="Footer Placeholder 4">
            <a:extLst>
              <a:ext uri="{FF2B5EF4-FFF2-40B4-BE49-F238E27FC236}">
                <a16:creationId xmlns:a16="http://schemas.microsoft.com/office/drawing/2014/main" id="{97D65863-D3DC-FAC0-45A2-DA932BE4F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6DB32-8F92-16DE-0184-5772AE215BC3}"/>
              </a:ext>
            </a:extLst>
          </p:cNvPr>
          <p:cNvSpPr>
            <a:spLocks noGrp="1"/>
          </p:cNvSpPr>
          <p:nvPr>
            <p:ph type="sldNum" sz="quarter" idx="12"/>
          </p:nvPr>
        </p:nvSpPr>
        <p:spPr/>
        <p:txBody>
          <a:bodyPr/>
          <a:lstStyle/>
          <a:p>
            <a:fld id="{30C37D31-375A-4F65-96F1-2C7E9776C0CF}" type="slidenum">
              <a:rPr lang="en-US" smtClean="0"/>
              <a:t>‹#›</a:t>
            </a:fld>
            <a:endParaRPr lang="en-US"/>
          </a:p>
        </p:txBody>
      </p:sp>
    </p:spTree>
    <p:extLst>
      <p:ext uri="{BB962C8B-B14F-4D97-AF65-F5344CB8AC3E}">
        <p14:creationId xmlns:p14="http://schemas.microsoft.com/office/powerpoint/2010/main" val="315998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4D43-42FB-CC3A-BAA8-F61176FB3E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04E2F6-4778-6439-8F03-DE2B9C3F0C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54716-40BC-5DBA-11D0-D00D8FF8559B}"/>
              </a:ext>
            </a:extLst>
          </p:cNvPr>
          <p:cNvSpPr>
            <a:spLocks noGrp="1"/>
          </p:cNvSpPr>
          <p:nvPr>
            <p:ph type="dt" sz="half" idx="10"/>
          </p:nvPr>
        </p:nvSpPr>
        <p:spPr/>
        <p:txBody>
          <a:bodyPr/>
          <a:lstStyle/>
          <a:p>
            <a:fld id="{0079D9F2-97CD-4247-AB90-1919F4B73808}" type="datetimeFigureOut">
              <a:rPr lang="en-US" smtClean="0"/>
              <a:t>8/15/2025</a:t>
            </a:fld>
            <a:endParaRPr lang="en-US"/>
          </a:p>
        </p:txBody>
      </p:sp>
      <p:sp>
        <p:nvSpPr>
          <p:cNvPr id="5" name="Footer Placeholder 4">
            <a:extLst>
              <a:ext uri="{FF2B5EF4-FFF2-40B4-BE49-F238E27FC236}">
                <a16:creationId xmlns:a16="http://schemas.microsoft.com/office/drawing/2014/main" id="{B52ECCDA-C765-9BC9-80B1-F7ED91B55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4685C-C8F5-345A-5542-B46782B2D9F4}"/>
              </a:ext>
            </a:extLst>
          </p:cNvPr>
          <p:cNvSpPr>
            <a:spLocks noGrp="1"/>
          </p:cNvSpPr>
          <p:nvPr>
            <p:ph type="sldNum" sz="quarter" idx="12"/>
          </p:nvPr>
        </p:nvSpPr>
        <p:spPr/>
        <p:txBody>
          <a:bodyPr/>
          <a:lstStyle/>
          <a:p>
            <a:fld id="{30C37D31-375A-4F65-96F1-2C7E9776C0CF}" type="slidenum">
              <a:rPr lang="en-US" smtClean="0"/>
              <a:t>‹#›</a:t>
            </a:fld>
            <a:endParaRPr lang="en-US"/>
          </a:p>
        </p:txBody>
      </p:sp>
    </p:spTree>
    <p:extLst>
      <p:ext uri="{BB962C8B-B14F-4D97-AF65-F5344CB8AC3E}">
        <p14:creationId xmlns:p14="http://schemas.microsoft.com/office/powerpoint/2010/main" val="235471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3CCCB6-7A07-00EF-5653-B58783E9F4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A808CB-74E9-59AB-D3F0-19E4C4043E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D51D5-5441-704A-1EEB-5108DE6464AE}"/>
              </a:ext>
            </a:extLst>
          </p:cNvPr>
          <p:cNvSpPr>
            <a:spLocks noGrp="1"/>
          </p:cNvSpPr>
          <p:nvPr>
            <p:ph type="dt" sz="half" idx="10"/>
          </p:nvPr>
        </p:nvSpPr>
        <p:spPr/>
        <p:txBody>
          <a:bodyPr/>
          <a:lstStyle/>
          <a:p>
            <a:fld id="{0079D9F2-97CD-4247-AB90-1919F4B73808}" type="datetimeFigureOut">
              <a:rPr lang="en-US" smtClean="0"/>
              <a:t>8/15/2025</a:t>
            </a:fld>
            <a:endParaRPr lang="en-US"/>
          </a:p>
        </p:txBody>
      </p:sp>
      <p:sp>
        <p:nvSpPr>
          <p:cNvPr id="5" name="Footer Placeholder 4">
            <a:extLst>
              <a:ext uri="{FF2B5EF4-FFF2-40B4-BE49-F238E27FC236}">
                <a16:creationId xmlns:a16="http://schemas.microsoft.com/office/drawing/2014/main" id="{582AD5F0-0981-AEE4-96FF-7CF1DE1DF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6B19C-0A67-6BA4-CE5B-CF0B6405F634}"/>
              </a:ext>
            </a:extLst>
          </p:cNvPr>
          <p:cNvSpPr>
            <a:spLocks noGrp="1"/>
          </p:cNvSpPr>
          <p:nvPr>
            <p:ph type="sldNum" sz="quarter" idx="12"/>
          </p:nvPr>
        </p:nvSpPr>
        <p:spPr/>
        <p:txBody>
          <a:bodyPr/>
          <a:lstStyle/>
          <a:p>
            <a:fld id="{30C37D31-375A-4F65-96F1-2C7E9776C0CF}" type="slidenum">
              <a:rPr lang="en-US" smtClean="0"/>
              <a:t>‹#›</a:t>
            </a:fld>
            <a:endParaRPr lang="en-US"/>
          </a:p>
        </p:txBody>
      </p:sp>
    </p:spTree>
    <p:extLst>
      <p:ext uri="{BB962C8B-B14F-4D97-AF65-F5344CB8AC3E}">
        <p14:creationId xmlns:p14="http://schemas.microsoft.com/office/powerpoint/2010/main" val="372087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4AC96-F687-CD51-C32C-938560BB1D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2603CE-076E-A8B6-0F94-DEA4E4EEFA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4BF05-DBCB-8FFB-3CC3-D0AC4940A00B}"/>
              </a:ext>
            </a:extLst>
          </p:cNvPr>
          <p:cNvSpPr>
            <a:spLocks noGrp="1"/>
          </p:cNvSpPr>
          <p:nvPr>
            <p:ph type="dt" sz="half" idx="10"/>
          </p:nvPr>
        </p:nvSpPr>
        <p:spPr/>
        <p:txBody>
          <a:bodyPr/>
          <a:lstStyle/>
          <a:p>
            <a:fld id="{0079D9F2-97CD-4247-AB90-1919F4B73808}" type="datetimeFigureOut">
              <a:rPr lang="en-US" smtClean="0"/>
              <a:t>8/15/2025</a:t>
            </a:fld>
            <a:endParaRPr lang="en-US"/>
          </a:p>
        </p:txBody>
      </p:sp>
      <p:sp>
        <p:nvSpPr>
          <p:cNvPr id="5" name="Footer Placeholder 4">
            <a:extLst>
              <a:ext uri="{FF2B5EF4-FFF2-40B4-BE49-F238E27FC236}">
                <a16:creationId xmlns:a16="http://schemas.microsoft.com/office/drawing/2014/main" id="{10DF35E5-6483-4C97-61B2-4CA7648F3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CC50D-6929-DB68-B79F-0872A0B6128C}"/>
              </a:ext>
            </a:extLst>
          </p:cNvPr>
          <p:cNvSpPr>
            <a:spLocks noGrp="1"/>
          </p:cNvSpPr>
          <p:nvPr>
            <p:ph type="sldNum" sz="quarter" idx="12"/>
          </p:nvPr>
        </p:nvSpPr>
        <p:spPr/>
        <p:txBody>
          <a:bodyPr/>
          <a:lstStyle/>
          <a:p>
            <a:fld id="{30C37D31-375A-4F65-96F1-2C7E9776C0CF}" type="slidenum">
              <a:rPr lang="en-US" smtClean="0"/>
              <a:t>‹#›</a:t>
            </a:fld>
            <a:endParaRPr lang="en-US"/>
          </a:p>
        </p:txBody>
      </p:sp>
    </p:spTree>
    <p:extLst>
      <p:ext uri="{BB962C8B-B14F-4D97-AF65-F5344CB8AC3E}">
        <p14:creationId xmlns:p14="http://schemas.microsoft.com/office/powerpoint/2010/main" val="221825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4155-81B2-7500-9191-9FC42499AE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20C989-56F9-8B5E-54A2-8648EC45C3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93C8D8-41A1-1BFB-7C91-1DE18BA70C74}"/>
              </a:ext>
            </a:extLst>
          </p:cNvPr>
          <p:cNvSpPr>
            <a:spLocks noGrp="1"/>
          </p:cNvSpPr>
          <p:nvPr>
            <p:ph type="dt" sz="half" idx="10"/>
          </p:nvPr>
        </p:nvSpPr>
        <p:spPr/>
        <p:txBody>
          <a:bodyPr/>
          <a:lstStyle/>
          <a:p>
            <a:fld id="{0079D9F2-97CD-4247-AB90-1919F4B73808}" type="datetimeFigureOut">
              <a:rPr lang="en-US" smtClean="0"/>
              <a:t>8/15/2025</a:t>
            </a:fld>
            <a:endParaRPr lang="en-US"/>
          </a:p>
        </p:txBody>
      </p:sp>
      <p:sp>
        <p:nvSpPr>
          <p:cNvPr id="5" name="Footer Placeholder 4">
            <a:extLst>
              <a:ext uri="{FF2B5EF4-FFF2-40B4-BE49-F238E27FC236}">
                <a16:creationId xmlns:a16="http://schemas.microsoft.com/office/drawing/2014/main" id="{405C65EE-6858-2542-992B-545D6ED7C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0687A-8BDB-956F-7201-5E788CDE4145}"/>
              </a:ext>
            </a:extLst>
          </p:cNvPr>
          <p:cNvSpPr>
            <a:spLocks noGrp="1"/>
          </p:cNvSpPr>
          <p:nvPr>
            <p:ph type="sldNum" sz="quarter" idx="12"/>
          </p:nvPr>
        </p:nvSpPr>
        <p:spPr/>
        <p:txBody>
          <a:bodyPr/>
          <a:lstStyle/>
          <a:p>
            <a:fld id="{30C37D31-375A-4F65-96F1-2C7E9776C0CF}" type="slidenum">
              <a:rPr lang="en-US" smtClean="0"/>
              <a:t>‹#›</a:t>
            </a:fld>
            <a:endParaRPr lang="en-US"/>
          </a:p>
        </p:txBody>
      </p:sp>
    </p:spTree>
    <p:extLst>
      <p:ext uri="{BB962C8B-B14F-4D97-AF65-F5344CB8AC3E}">
        <p14:creationId xmlns:p14="http://schemas.microsoft.com/office/powerpoint/2010/main" val="395586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6AAF-9B1A-F743-094A-C040E6F9C7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276AAA-230C-9AFA-9D31-EDB8FB6AFB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0F6060-FFA4-2594-88FE-C7DECFCED0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55EE9B-7A1A-A476-5F08-74CEA56C312E}"/>
              </a:ext>
            </a:extLst>
          </p:cNvPr>
          <p:cNvSpPr>
            <a:spLocks noGrp="1"/>
          </p:cNvSpPr>
          <p:nvPr>
            <p:ph type="dt" sz="half" idx="10"/>
          </p:nvPr>
        </p:nvSpPr>
        <p:spPr/>
        <p:txBody>
          <a:bodyPr/>
          <a:lstStyle/>
          <a:p>
            <a:fld id="{0079D9F2-97CD-4247-AB90-1919F4B73808}" type="datetimeFigureOut">
              <a:rPr lang="en-US" smtClean="0"/>
              <a:t>8/15/2025</a:t>
            </a:fld>
            <a:endParaRPr lang="en-US"/>
          </a:p>
        </p:txBody>
      </p:sp>
      <p:sp>
        <p:nvSpPr>
          <p:cNvPr id="6" name="Footer Placeholder 5">
            <a:extLst>
              <a:ext uri="{FF2B5EF4-FFF2-40B4-BE49-F238E27FC236}">
                <a16:creationId xmlns:a16="http://schemas.microsoft.com/office/drawing/2014/main" id="{2E6A78ED-0AFA-F302-96F4-474710CAE1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6CC9FA-81F8-0479-202B-FD57BB42A559}"/>
              </a:ext>
            </a:extLst>
          </p:cNvPr>
          <p:cNvSpPr>
            <a:spLocks noGrp="1"/>
          </p:cNvSpPr>
          <p:nvPr>
            <p:ph type="sldNum" sz="quarter" idx="12"/>
          </p:nvPr>
        </p:nvSpPr>
        <p:spPr/>
        <p:txBody>
          <a:bodyPr/>
          <a:lstStyle/>
          <a:p>
            <a:fld id="{30C37D31-375A-4F65-96F1-2C7E9776C0CF}" type="slidenum">
              <a:rPr lang="en-US" smtClean="0"/>
              <a:t>‹#›</a:t>
            </a:fld>
            <a:endParaRPr lang="en-US"/>
          </a:p>
        </p:txBody>
      </p:sp>
    </p:spTree>
    <p:extLst>
      <p:ext uri="{BB962C8B-B14F-4D97-AF65-F5344CB8AC3E}">
        <p14:creationId xmlns:p14="http://schemas.microsoft.com/office/powerpoint/2010/main" val="337916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828D-75A3-2DB9-3E62-961157C14F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3CE200-AD52-2DD5-9D18-CACC1E062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9CA1C9-84B9-4826-6548-FF221537AA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2819B0-196F-2127-2433-DFE3747A2C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4CFEF7-B613-D4F9-3916-7940196258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6ECA3F-B5B3-6861-4E64-26D6137CBCF6}"/>
              </a:ext>
            </a:extLst>
          </p:cNvPr>
          <p:cNvSpPr>
            <a:spLocks noGrp="1"/>
          </p:cNvSpPr>
          <p:nvPr>
            <p:ph type="dt" sz="half" idx="10"/>
          </p:nvPr>
        </p:nvSpPr>
        <p:spPr/>
        <p:txBody>
          <a:bodyPr/>
          <a:lstStyle/>
          <a:p>
            <a:fld id="{0079D9F2-97CD-4247-AB90-1919F4B73808}" type="datetimeFigureOut">
              <a:rPr lang="en-US" smtClean="0"/>
              <a:t>8/15/2025</a:t>
            </a:fld>
            <a:endParaRPr lang="en-US"/>
          </a:p>
        </p:txBody>
      </p:sp>
      <p:sp>
        <p:nvSpPr>
          <p:cNvPr id="8" name="Footer Placeholder 7">
            <a:extLst>
              <a:ext uri="{FF2B5EF4-FFF2-40B4-BE49-F238E27FC236}">
                <a16:creationId xmlns:a16="http://schemas.microsoft.com/office/drawing/2014/main" id="{183A265E-E6B3-F1CE-6494-4936FFCDD9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3E1753-D332-EF11-8C42-85B8594CA385}"/>
              </a:ext>
            </a:extLst>
          </p:cNvPr>
          <p:cNvSpPr>
            <a:spLocks noGrp="1"/>
          </p:cNvSpPr>
          <p:nvPr>
            <p:ph type="sldNum" sz="quarter" idx="12"/>
          </p:nvPr>
        </p:nvSpPr>
        <p:spPr/>
        <p:txBody>
          <a:bodyPr/>
          <a:lstStyle/>
          <a:p>
            <a:fld id="{30C37D31-375A-4F65-96F1-2C7E9776C0CF}" type="slidenum">
              <a:rPr lang="en-US" smtClean="0"/>
              <a:t>‹#›</a:t>
            </a:fld>
            <a:endParaRPr lang="en-US"/>
          </a:p>
        </p:txBody>
      </p:sp>
    </p:spTree>
    <p:extLst>
      <p:ext uri="{BB962C8B-B14F-4D97-AF65-F5344CB8AC3E}">
        <p14:creationId xmlns:p14="http://schemas.microsoft.com/office/powerpoint/2010/main" val="282408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532E3-EB64-E8C2-6E50-894C2AEEC4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35584C-5321-88BE-BC01-B2D62D1C6B6D}"/>
              </a:ext>
            </a:extLst>
          </p:cNvPr>
          <p:cNvSpPr>
            <a:spLocks noGrp="1"/>
          </p:cNvSpPr>
          <p:nvPr>
            <p:ph type="dt" sz="half" idx="10"/>
          </p:nvPr>
        </p:nvSpPr>
        <p:spPr/>
        <p:txBody>
          <a:bodyPr/>
          <a:lstStyle/>
          <a:p>
            <a:fld id="{0079D9F2-97CD-4247-AB90-1919F4B73808}" type="datetimeFigureOut">
              <a:rPr lang="en-US" smtClean="0"/>
              <a:t>8/15/2025</a:t>
            </a:fld>
            <a:endParaRPr lang="en-US"/>
          </a:p>
        </p:txBody>
      </p:sp>
      <p:sp>
        <p:nvSpPr>
          <p:cNvPr id="4" name="Footer Placeholder 3">
            <a:extLst>
              <a:ext uri="{FF2B5EF4-FFF2-40B4-BE49-F238E27FC236}">
                <a16:creationId xmlns:a16="http://schemas.microsoft.com/office/drawing/2014/main" id="{484386D7-8003-1BB6-DDB8-33C9E2FBB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C56C1F-7CA7-42DC-8235-A194BA5D42A6}"/>
              </a:ext>
            </a:extLst>
          </p:cNvPr>
          <p:cNvSpPr>
            <a:spLocks noGrp="1"/>
          </p:cNvSpPr>
          <p:nvPr>
            <p:ph type="sldNum" sz="quarter" idx="12"/>
          </p:nvPr>
        </p:nvSpPr>
        <p:spPr/>
        <p:txBody>
          <a:bodyPr/>
          <a:lstStyle/>
          <a:p>
            <a:fld id="{30C37D31-375A-4F65-96F1-2C7E9776C0CF}" type="slidenum">
              <a:rPr lang="en-US" smtClean="0"/>
              <a:t>‹#›</a:t>
            </a:fld>
            <a:endParaRPr lang="en-US"/>
          </a:p>
        </p:txBody>
      </p:sp>
    </p:spTree>
    <p:extLst>
      <p:ext uri="{BB962C8B-B14F-4D97-AF65-F5344CB8AC3E}">
        <p14:creationId xmlns:p14="http://schemas.microsoft.com/office/powerpoint/2010/main" val="289399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82C68C-BB9A-9C6E-FA21-E020EE1D2CC0}"/>
              </a:ext>
            </a:extLst>
          </p:cNvPr>
          <p:cNvSpPr>
            <a:spLocks noGrp="1"/>
          </p:cNvSpPr>
          <p:nvPr>
            <p:ph type="dt" sz="half" idx="10"/>
          </p:nvPr>
        </p:nvSpPr>
        <p:spPr/>
        <p:txBody>
          <a:bodyPr/>
          <a:lstStyle/>
          <a:p>
            <a:fld id="{0079D9F2-97CD-4247-AB90-1919F4B73808}" type="datetimeFigureOut">
              <a:rPr lang="en-US" smtClean="0"/>
              <a:t>8/15/2025</a:t>
            </a:fld>
            <a:endParaRPr lang="en-US"/>
          </a:p>
        </p:txBody>
      </p:sp>
      <p:sp>
        <p:nvSpPr>
          <p:cNvPr id="3" name="Footer Placeholder 2">
            <a:extLst>
              <a:ext uri="{FF2B5EF4-FFF2-40B4-BE49-F238E27FC236}">
                <a16:creationId xmlns:a16="http://schemas.microsoft.com/office/drawing/2014/main" id="{467C826A-2EB3-0492-5968-AAA8693B02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615390-C490-2147-753D-FE38027CBB84}"/>
              </a:ext>
            </a:extLst>
          </p:cNvPr>
          <p:cNvSpPr>
            <a:spLocks noGrp="1"/>
          </p:cNvSpPr>
          <p:nvPr>
            <p:ph type="sldNum" sz="quarter" idx="12"/>
          </p:nvPr>
        </p:nvSpPr>
        <p:spPr/>
        <p:txBody>
          <a:bodyPr/>
          <a:lstStyle/>
          <a:p>
            <a:fld id="{30C37D31-375A-4F65-96F1-2C7E9776C0CF}" type="slidenum">
              <a:rPr lang="en-US" smtClean="0"/>
              <a:t>‹#›</a:t>
            </a:fld>
            <a:endParaRPr lang="en-US"/>
          </a:p>
        </p:txBody>
      </p:sp>
    </p:spTree>
    <p:extLst>
      <p:ext uri="{BB962C8B-B14F-4D97-AF65-F5344CB8AC3E}">
        <p14:creationId xmlns:p14="http://schemas.microsoft.com/office/powerpoint/2010/main" val="6670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637D7-75E5-2DA7-193F-7A230072D9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9502DC-381E-506D-7283-87E4C71ECE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64D005-1D2A-03E2-7CE3-AF30C0E6E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3175A-1D6D-826F-A488-CB835E789E4F}"/>
              </a:ext>
            </a:extLst>
          </p:cNvPr>
          <p:cNvSpPr>
            <a:spLocks noGrp="1"/>
          </p:cNvSpPr>
          <p:nvPr>
            <p:ph type="dt" sz="half" idx="10"/>
          </p:nvPr>
        </p:nvSpPr>
        <p:spPr/>
        <p:txBody>
          <a:bodyPr/>
          <a:lstStyle/>
          <a:p>
            <a:fld id="{0079D9F2-97CD-4247-AB90-1919F4B73808}" type="datetimeFigureOut">
              <a:rPr lang="en-US" smtClean="0"/>
              <a:t>8/15/2025</a:t>
            </a:fld>
            <a:endParaRPr lang="en-US"/>
          </a:p>
        </p:txBody>
      </p:sp>
      <p:sp>
        <p:nvSpPr>
          <p:cNvPr id="6" name="Footer Placeholder 5">
            <a:extLst>
              <a:ext uri="{FF2B5EF4-FFF2-40B4-BE49-F238E27FC236}">
                <a16:creationId xmlns:a16="http://schemas.microsoft.com/office/drawing/2014/main" id="{E4B41708-F47E-52E7-5689-CD03E5AE6F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0DDDE4-A720-0ACE-2FEE-E8E79C889F4A}"/>
              </a:ext>
            </a:extLst>
          </p:cNvPr>
          <p:cNvSpPr>
            <a:spLocks noGrp="1"/>
          </p:cNvSpPr>
          <p:nvPr>
            <p:ph type="sldNum" sz="quarter" idx="12"/>
          </p:nvPr>
        </p:nvSpPr>
        <p:spPr/>
        <p:txBody>
          <a:bodyPr/>
          <a:lstStyle/>
          <a:p>
            <a:fld id="{30C37D31-375A-4F65-96F1-2C7E9776C0CF}" type="slidenum">
              <a:rPr lang="en-US" smtClean="0"/>
              <a:t>‹#›</a:t>
            </a:fld>
            <a:endParaRPr lang="en-US"/>
          </a:p>
        </p:txBody>
      </p:sp>
    </p:spTree>
    <p:extLst>
      <p:ext uri="{BB962C8B-B14F-4D97-AF65-F5344CB8AC3E}">
        <p14:creationId xmlns:p14="http://schemas.microsoft.com/office/powerpoint/2010/main" val="133535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B68AB-71DB-17E6-85FC-E59FE36A3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608EFB-5CB9-8B02-71C0-ED082C3799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C0C66B-0C75-7E89-E863-467B8B28E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BFD160-E31E-E212-1480-2420D9A1A5C0}"/>
              </a:ext>
            </a:extLst>
          </p:cNvPr>
          <p:cNvSpPr>
            <a:spLocks noGrp="1"/>
          </p:cNvSpPr>
          <p:nvPr>
            <p:ph type="dt" sz="half" idx="10"/>
          </p:nvPr>
        </p:nvSpPr>
        <p:spPr/>
        <p:txBody>
          <a:bodyPr/>
          <a:lstStyle/>
          <a:p>
            <a:fld id="{0079D9F2-97CD-4247-AB90-1919F4B73808}" type="datetimeFigureOut">
              <a:rPr lang="en-US" smtClean="0"/>
              <a:t>8/15/2025</a:t>
            </a:fld>
            <a:endParaRPr lang="en-US"/>
          </a:p>
        </p:txBody>
      </p:sp>
      <p:sp>
        <p:nvSpPr>
          <p:cNvPr id="6" name="Footer Placeholder 5">
            <a:extLst>
              <a:ext uri="{FF2B5EF4-FFF2-40B4-BE49-F238E27FC236}">
                <a16:creationId xmlns:a16="http://schemas.microsoft.com/office/drawing/2014/main" id="{18DA3BF8-F04E-2144-9A97-DCEFDDF443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321D91-57F7-6E16-FDF0-CB9882742F66}"/>
              </a:ext>
            </a:extLst>
          </p:cNvPr>
          <p:cNvSpPr>
            <a:spLocks noGrp="1"/>
          </p:cNvSpPr>
          <p:nvPr>
            <p:ph type="sldNum" sz="quarter" idx="12"/>
          </p:nvPr>
        </p:nvSpPr>
        <p:spPr/>
        <p:txBody>
          <a:bodyPr/>
          <a:lstStyle/>
          <a:p>
            <a:fld id="{30C37D31-375A-4F65-96F1-2C7E9776C0CF}" type="slidenum">
              <a:rPr lang="en-US" smtClean="0"/>
              <a:t>‹#›</a:t>
            </a:fld>
            <a:endParaRPr lang="en-US"/>
          </a:p>
        </p:txBody>
      </p:sp>
    </p:spTree>
    <p:extLst>
      <p:ext uri="{BB962C8B-B14F-4D97-AF65-F5344CB8AC3E}">
        <p14:creationId xmlns:p14="http://schemas.microsoft.com/office/powerpoint/2010/main" val="297038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731CA8-6504-C8BD-A4B2-04017CD710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5E67D8-A668-BA6F-BAEE-6CCB7527D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00026-7BBF-D4FD-EAF5-BCCDA0E062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79D9F2-97CD-4247-AB90-1919F4B73808}" type="datetimeFigureOut">
              <a:rPr lang="en-US" smtClean="0"/>
              <a:t>8/15/2025</a:t>
            </a:fld>
            <a:endParaRPr lang="en-US"/>
          </a:p>
        </p:txBody>
      </p:sp>
      <p:sp>
        <p:nvSpPr>
          <p:cNvPr id="5" name="Footer Placeholder 4">
            <a:extLst>
              <a:ext uri="{FF2B5EF4-FFF2-40B4-BE49-F238E27FC236}">
                <a16:creationId xmlns:a16="http://schemas.microsoft.com/office/drawing/2014/main" id="{CA74A0AE-11EE-B0A4-038E-98751313D7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D55025E-BE08-792E-5384-26D2D76D87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C37D31-375A-4F65-96F1-2C7E9776C0CF}" type="slidenum">
              <a:rPr lang="en-US" smtClean="0"/>
              <a:t>‹#›</a:t>
            </a:fld>
            <a:endParaRPr lang="en-US"/>
          </a:p>
        </p:txBody>
      </p:sp>
    </p:spTree>
    <p:extLst>
      <p:ext uri="{BB962C8B-B14F-4D97-AF65-F5344CB8AC3E}">
        <p14:creationId xmlns:p14="http://schemas.microsoft.com/office/powerpoint/2010/main" val="246436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pexels.com/photo/grand-canyon-village-united-states-9063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westernregionalgas.org/" TargetMode="External"/><Relationship Id="rId5" Type="http://schemas.openxmlformats.org/officeDocument/2006/relationships/image" Target="../media/image9.jpeg"/><Relationship Id="rId4" Type="http://schemas.openxmlformats.org/officeDocument/2006/relationships/hyperlink" Target="https://www.pexels.com/photo/grand-canyon-village-united-states-9063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www.pexels.com/photo/grand-canyon-village-united-states-90631/"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pexels.com/photo/grand-canyon-village-united-states-90631/" TargetMode="External"/><Relationship Id="rId5" Type="http://schemas.openxmlformats.org/officeDocument/2006/relationships/image" Target="../media/image1.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www.pexels.com/photo/grand-canyon-village-united-states-9063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pexels.com/photo/grand-canyon-village-united-states-9063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www.pexels.com/photo/grand-canyon-village-united-states-9063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www.pexels.com/photo/grand-canyon-village-united-states-9063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www.pexels.com/photo/grand-canyon-village-united-states-9063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jpeg"/><Relationship Id="rId4" Type="http://schemas.openxmlformats.org/officeDocument/2006/relationships/hyperlink" Target="https://www.pexels.com/photo/grand-canyon-village-united-states-9063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jpeg"/><Relationship Id="rId4" Type="http://schemas.openxmlformats.org/officeDocument/2006/relationships/hyperlink" Target="https://www.pexels.com/photo/grand-canyon-village-united-states-9063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canyon with clouds in the sky&#10;&#10;AI-generated content may be incorrect.">
            <a:extLst>
              <a:ext uri="{FF2B5EF4-FFF2-40B4-BE49-F238E27FC236}">
                <a16:creationId xmlns:a16="http://schemas.microsoft.com/office/drawing/2014/main" id="{59D10ABF-C880-AC10-2ED4-29C85F8F57B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0E023AA5-6252-8EC2-0A8A-231EF1867D5C}"/>
              </a:ext>
            </a:extLst>
          </p:cNvPr>
          <p:cNvSpPr txBox="1"/>
          <p:nvPr/>
        </p:nvSpPr>
        <p:spPr>
          <a:xfrm>
            <a:off x="1363683" y="1963387"/>
            <a:ext cx="9464633" cy="2215991"/>
          </a:xfrm>
          <a:prstGeom prst="rect">
            <a:avLst/>
          </a:prstGeom>
          <a:noFill/>
        </p:spPr>
        <p:txBody>
          <a:bodyPr wrap="square" rtlCol="0">
            <a:spAutoFit/>
          </a:bodyPr>
          <a:lstStyle/>
          <a:p>
            <a:pPr algn="ctr"/>
            <a:r>
              <a:rPr lang="en-US" sz="13800" dirty="0">
                <a:solidFill>
                  <a:schemeClr val="bg1"/>
                </a:solidFill>
                <a:latin typeface="Arial" panose="020B0604020202020204" pitchFamily="34" charset="0"/>
                <a:cs typeface="Arial" panose="020B0604020202020204" pitchFamily="34" charset="0"/>
              </a:rPr>
              <a:t>Welcome!</a:t>
            </a:r>
          </a:p>
        </p:txBody>
      </p:sp>
    </p:spTree>
    <p:extLst>
      <p:ext uri="{BB962C8B-B14F-4D97-AF65-F5344CB8AC3E}">
        <p14:creationId xmlns:p14="http://schemas.microsoft.com/office/powerpoint/2010/main" val="172339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66352-AD4F-20E1-5E3B-13121BD73763}"/>
            </a:ext>
          </a:extLst>
        </p:cNvPr>
        <p:cNvGrpSpPr/>
        <p:nvPr/>
      </p:nvGrpSpPr>
      <p:grpSpPr>
        <a:xfrm>
          <a:off x="0" y="0"/>
          <a:ext cx="0" cy="0"/>
          <a:chOff x="0" y="0"/>
          <a:chExt cx="0" cy="0"/>
        </a:xfrm>
      </p:grpSpPr>
      <p:pic>
        <p:nvPicPr>
          <p:cNvPr id="7" name="Picture 6" descr="A large canyon with clouds in the sky&#10;&#10;AI-generated content may be incorrect.">
            <a:extLst>
              <a:ext uri="{FF2B5EF4-FFF2-40B4-BE49-F238E27FC236}">
                <a16:creationId xmlns:a16="http://schemas.microsoft.com/office/drawing/2014/main" id="{CB064418-2BB9-471D-E3E9-BB114046AB8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C067EB06-1FA4-B07E-AC04-2C21F39D17ED}"/>
              </a:ext>
            </a:extLst>
          </p:cNvPr>
          <p:cNvSpPr txBox="1"/>
          <p:nvPr/>
        </p:nvSpPr>
        <p:spPr>
          <a:xfrm>
            <a:off x="1378368" y="931202"/>
            <a:ext cx="9435260" cy="1569660"/>
          </a:xfrm>
          <a:prstGeom prst="rect">
            <a:avLst/>
          </a:prstGeom>
          <a:noFill/>
        </p:spPr>
        <p:txBody>
          <a:bodyPr wrap="square" rtlCol="0">
            <a:spAutoFit/>
          </a:bodyPr>
          <a:lstStyle/>
          <a:p>
            <a:pPr algn="ctr"/>
            <a:r>
              <a:rPr lang="en-US" sz="9600" dirty="0">
                <a:solidFill>
                  <a:schemeClr val="bg1"/>
                </a:solidFill>
                <a:latin typeface="Arial" panose="020B0604020202020204" pitchFamily="34" charset="0"/>
                <a:cs typeface="Arial" panose="020B0604020202020204" pitchFamily="34" charset="0"/>
              </a:rPr>
              <a:t>Housekeeping</a:t>
            </a:r>
          </a:p>
        </p:txBody>
      </p:sp>
      <p:pic>
        <p:nvPicPr>
          <p:cNvPr id="10" name="Picture 9" descr="A blue map with white text&#10;&#10;AI-generated content may be incorrect.">
            <a:extLst>
              <a:ext uri="{FF2B5EF4-FFF2-40B4-BE49-F238E27FC236}">
                <a16:creationId xmlns:a16="http://schemas.microsoft.com/office/drawing/2014/main" id="{389389C1-76CF-AC63-2AE4-B39ADF2655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655" y="5742133"/>
            <a:ext cx="974127" cy="974127"/>
          </a:xfrm>
          <a:prstGeom prst="rect">
            <a:avLst/>
          </a:prstGeom>
        </p:spPr>
      </p:pic>
      <p:sp>
        <p:nvSpPr>
          <p:cNvPr id="11" name="TextBox 10">
            <a:extLst>
              <a:ext uri="{FF2B5EF4-FFF2-40B4-BE49-F238E27FC236}">
                <a16:creationId xmlns:a16="http://schemas.microsoft.com/office/drawing/2014/main" id="{FAEB986B-6CF4-6204-F92E-9E3785BCFF70}"/>
              </a:ext>
            </a:extLst>
          </p:cNvPr>
          <p:cNvSpPr txBox="1"/>
          <p:nvPr/>
        </p:nvSpPr>
        <p:spPr>
          <a:xfrm>
            <a:off x="2821857" y="4357138"/>
            <a:ext cx="6548283" cy="1384995"/>
          </a:xfrm>
          <a:prstGeom prst="rect">
            <a:avLst/>
          </a:prstGeom>
          <a:noFill/>
        </p:spPr>
        <p:txBody>
          <a:bodyPr wrap="square" rtlCol="0">
            <a:spAutoFit/>
          </a:bodyPr>
          <a:lstStyle/>
          <a:p>
            <a:pPr algn="ctr"/>
            <a:r>
              <a:rPr lang="en-US" sz="2800" dirty="0">
                <a:solidFill>
                  <a:schemeClr val="bg1"/>
                </a:solidFill>
                <a:latin typeface="Arial Narrow" panose="020B0606020202030204" pitchFamily="34" charset="0"/>
              </a:rPr>
              <a:t>Western Regional Gas Conference 2025</a:t>
            </a:r>
          </a:p>
          <a:p>
            <a:pPr algn="ctr"/>
            <a:r>
              <a:rPr lang="en-US" sz="2800" dirty="0">
                <a:solidFill>
                  <a:schemeClr val="bg1"/>
                </a:solidFill>
                <a:latin typeface="Arial Narrow" panose="020B0606020202030204" pitchFamily="34" charset="0"/>
              </a:rPr>
              <a:t>Tempe Mission Palms Conference Center</a:t>
            </a:r>
          </a:p>
          <a:p>
            <a:pPr algn="ctr"/>
            <a:r>
              <a:rPr lang="en-US" sz="2800" dirty="0">
                <a:solidFill>
                  <a:schemeClr val="bg1"/>
                </a:solidFill>
                <a:latin typeface="Arial Narrow" panose="020B0606020202030204" pitchFamily="34" charset="0"/>
              </a:rPr>
              <a:t>Tempe, Arizona</a:t>
            </a:r>
          </a:p>
        </p:txBody>
      </p:sp>
      <p:sp>
        <p:nvSpPr>
          <p:cNvPr id="3" name="TextBox 2">
            <a:extLst>
              <a:ext uri="{FF2B5EF4-FFF2-40B4-BE49-F238E27FC236}">
                <a16:creationId xmlns:a16="http://schemas.microsoft.com/office/drawing/2014/main" id="{2154455A-1A80-7B5B-253F-5280385E4A95}"/>
              </a:ext>
            </a:extLst>
          </p:cNvPr>
          <p:cNvSpPr txBox="1"/>
          <p:nvPr/>
        </p:nvSpPr>
        <p:spPr>
          <a:xfrm>
            <a:off x="2439775" y="3709934"/>
            <a:ext cx="7312446" cy="646331"/>
          </a:xfrm>
          <a:prstGeom prst="rect">
            <a:avLst/>
          </a:prstGeom>
          <a:noFill/>
        </p:spPr>
        <p:txBody>
          <a:bodyPr wrap="square">
            <a:spAutoFit/>
          </a:bodyPr>
          <a:lstStyle/>
          <a:p>
            <a:pPr algn="ctr"/>
            <a:r>
              <a:rPr lang="en-US" sz="3600" u="sng" kern="1200" dirty="0">
                <a:solidFill>
                  <a:srgbClr val="FFFF00"/>
                </a:solidFill>
                <a:effectLst/>
                <a:latin typeface="+mn-lt"/>
                <a:ea typeface="+mn-ea"/>
                <a:cs typeface="+mn-cs"/>
                <a:hlinkClick r:id="rId6">
                  <a:extLst>
                    <a:ext uri="{A12FA001-AC4F-418D-AE19-62706E023703}">
                      <ahyp:hlinkClr xmlns:ahyp="http://schemas.microsoft.com/office/drawing/2018/hyperlinkcolor" val="tx"/>
                    </a:ext>
                  </a:extLst>
                </a:hlinkClick>
              </a:rPr>
              <a:t>www.westernregionalgas.org</a:t>
            </a:r>
            <a:r>
              <a:rPr lang="en-US" sz="3600" kern="1200" dirty="0">
                <a:solidFill>
                  <a:srgbClr val="FFFF00"/>
                </a:solidFill>
                <a:effectLst/>
                <a:latin typeface="+mn-lt"/>
                <a:ea typeface="+mn-ea"/>
                <a:cs typeface="+mn-cs"/>
              </a:rPr>
              <a:t> </a:t>
            </a:r>
            <a:endParaRPr lang="en-US" sz="3600" dirty="0">
              <a:solidFill>
                <a:srgbClr val="FFFF00"/>
              </a:solidFill>
            </a:endParaRPr>
          </a:p>
        </p:txBody>
      </p:sp>
    </p:spTree>
    <p:extLst>
      <p:ext uri="{BB962C8B-B14F-4D97-AF65-F5344CB8AC3E}">
        <p14:creationId xmlns:p14="http://schemas.microsoft.com/office/powerpoint/2010/main" val="3001022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E1CFA-7879-D101-2F42-CEEC7B377716}"/>
            </a:ext>
          </a:extLst>
        </p:cNvPr>
        <p:cNvGrpSpPr/>
        <p:nvPr/>
      </p:nvGrpSpPr>
      <p:grpSpPr>
        <a:xfrm>
          <a:off x="0" y="0"/>
          <a:ext cx="0" cy="0"/>
          <a:chOff x="0" y="0"/>
          <a:chExt cx="0" cy="0"/>
        </a:xfrm>
      </p:grpSpPr>
      <p:pic>
        <p:nvPicPr>
          <p:cNvPr id="7" name="Picture 6" descr="A large canyon with clouds in the sky&#10;&#10;AI-generated content may be incorrect.">
            <a:extLst>
              <a:ext uri="{FF2B5EF4-FFF2-40B4-BE49-F238E27FC236}">
                <a16:creationId xmlns:a16="http://schemas.microsoft.com/office/drawing/2014/main" id="{93EA96CF-8D6E-F048-8D86-B92FB205077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65373B29-CDBE-CA59-DB8F-30187F11F162}"/>
              </a:ext>
            </a:extLst>
          </p:cNvPr>
          <p:cNvSpPr txBox="1"/>
          <p:nvPr/>
        </p:nvSpPr>
        <p:spPr>
          <a:xfrm>
            <a:off x="355600" y="637821"/>
            <a:ext cx="11506200" cy="2626079"/>
          </a:xfrm>
          <a:prstGeom prst="rect">
            <a:avLst/>
          </a:prstGeom>
          <a:noFill/>
        </p:spPr>
        <p:txBody>
          <a:bodyPr wrap="square" rtlCol="0">
            <a:spAutoFit/>
          </a:bodyPr>
          <a:lstStyle/>
          <a:p>
            <a:pPr algn="ctr"/>
            <a:r>
              <a:rPr lang="en-US" sz="16600" dirty="0">
                <a:solidFill>
                  <a:schemeClr val="bg1"/>
                </a:solidFill>
                <a:latin typeface="Arial" panose="020B0604020202020204" pitchFamily="34" charset="0"/>
                <a:cs typeface="Arial" panose="020B0604020202020204" pitchFamily="34" charset="0"/>
              </a:rPr>
              <a:t>Thank You!</a:t>
            </a:r>
          </a:p>
        </p:txBody>
      </p:sp>
      <p:pic>
        <p:nvPicPr>
          <p:cNvPr id="10" name="Picture 9" descr="A blue map with white text&#10;&#10;AI-generated content may be incorrect.">
            <a:extLst>
              <a:ext uri="{FF2B5EF4-FFF2-40B4-BE49-F238E27FC236}">
                <a16:creationId xmlns:a16="http://schemas.microsoft.com/office/drawing/2014/main" id="{87D06A79-956C-8A3E-E0CD-6A32F595CC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780" y="5730259"/>
            <a:ext cx="962251" cy="962251"/>
          </a:xfrm>
          <a:prstGeom prst="rect">
            <a:avLst/>
          </a:prstGeom>
        </p:spPr>
      </p:pic>
      <p:sp>
        <p:nvSpPr>
          <p:cNvPr id="11" name="TextBox 10">
            <a:extLst>
              <a:ext uri="{FF2B5EF4-FFF2-40B4-BE49-F238E27FC236}">
                <a16:creationId xmlns:a16="http://schemas.microsoft.com/office/drawing/2014/main" id="{74B064B1-4A83-F163-33AF-84748B171A98}"/>
              </a:ext>
            </a:extLst>
          </p:cNvPr>
          <p:cNvSpPr txBox="1"/>
          <p:nvPr/>
        </p:nvSpPr>
        <p:spPr>
          <a:xfrm>
            <a:off x="2841522" y="4826389"/>
            <a:ext cx="6548283" cy="1384995"/>
          </a:xfrm>
          <a:prstGeom prst="rect">
            <a:avLst/>
          </a:prstGeom>
          <a:noFill/>
        </p:spPr>
        <p:txBody>
          <a:bodyPr wrap="square" rtlCol="0">
            <a:spAutoFit/>
          </a:bodyPr>
          <a:lstStyle/>
          <a:p>
            <a:pPr algn="ctr"/>
            <a:r>
              <a:rPr lang="en-US" sz="2800" dirty="0">
                <a:solidFill>
                  <a:schemeClr val="bg1"/>
                </a:solidFill>
                <a:latin typeface="Arial Narrow" panose="020B0606020202030204" pitchFamily="34" charset="0"/>
              </a:rPr>
              <a:t>Western Regional Gas Conference 2025</a:t>
            </a:r>
          </a:p>
          <a:p>
            <a:pPr algn="ctr"/>
            <a:r>
              <a:rPr lang="en-US" sz="2800" dirty="0">
                <a:solidFill>
                  <a:schemeClr val="bg1"/>
                </a:solidFill>
                <a:latin typeface="Arial Narrow" panose="020B0606020202030204" pitchFamily="34" charset="0"/>
              </a:rPr>
              <a:t>Tempe Mission Palms Conference Center</a:t>
            </a:r>
          </a:p>
          <a:p>
            <a:pPr algn="ctr"/>
            <a:r>
              <a:rPr lang="en-US" sz="2800" dirty="0">
                <a:solidFill>
                  <a:schemeClr val="bg1"/>
                </a:solidFill>
                <a:latin typeface="Arial Narrow" panose="020B0606020202030204" pitchFamily="34" charset="0"/>
              </a:rPr>
              <a:t>Tempe, Arizona</a:t>
            </a:r>
          </a:p>
        </p:txBody>
      </p:sp>
    </p:spTree>
    <p:extLst>
      <p:ext uri="{BB962C8B-B14F-4D97-AF65-F5344CB8AC3E}">
        <p14:creationId xmlns:p14="http://schemas.microsoft.com/office/powerpoint/2010/main" val="15510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FEBBCD-AFAE-507F-655C-1C5F53AF5D98}"/>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691456-2A1E-0ACD-2013-D328C8A173DB}"/>
              </a:ext>
            </a:extLst>
          </p:cNvPr>
          <p:cNvSpPr txBox="1"/>
          <p:nvPr/>
        </p:nvSpPr>
        <p:spPr>
          <a:xfrm>
            <a:off x="225631" y="371719"/>
            <a:ext cx="7671459" cy="780187"/>
          </a:xfrm>
          <a:prstGeom prst="rect">
            <a:avLst/>
          </a:prstGeom>
        </p:spPr>
        <p:txBody>
          <a:bodyPr vert="horz" lIns="91440" tIns="45720" rIns="91440" bIns="45720" rtlCol="0" anchor="b">
            <a:normAutofit fontScale="92500" lnSpcReduction="20000"/>
          </a:bodyPr>
          <a:lstStyle/>
          <a:p>
            <a:pPr>
              <a:lnSpc>
                <a:spcPct val="90000"/>
              </a:lnSpc>
              <a:spcBef>
                <a:spcPct val="0"/>
              </a:spcBef>
              <a:spcAft>
                <a:spcPts val="600"/>
              </a:spcAft>
            </a:pPr>
            <a:r>
              <a:rPr lang="en-US" sz="6000" kern="1200" dirty="0">
                <a:solidFill>
                  <a:schemeClr val="tx1"/>
                </a:solidFill>
                <a:latin typeface="+mj-lt"/>
                <a:ea typeface="+mj-ea"/>
                <a:cs typeface="+mj-cs"/>
              </a:rPr>
              <a:t>2025 Knitting Conference</a:t>
            </a:r>
          </a:p>
        </p:txBody>
      </p:sp>
      <p:sp>
        <p:nvSpPr>
          <p:cNvPr id="11" name="TextBox 10">
            <a:extLst>
              <a:ext uri="{FF2B5EF4-FFF2-40B4-BE49-F238E27FC236}">
                <a16:creationId xmlns:a16="http://schemas.microsoft.com/office/drawing/2014/main" id="{2D1E4011-FB63-9075-1A4D-8D3A10AAD619}"/>
              </a:ext>
            </a:extLst>
          </p:cNvPr>
          <p:cNvSpPr txBox="1"/>
          <p:nvPr/>
        </p:nvSpPr>
        <p:spPr>
          <a:xfrm>
            <a:off x="971368" y="2711395"/>
            <a:ext cx="4114801" cy="34655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p:txBody>
      </p:sp>
      <p:pic>
        <p:nvPicPr>
          <p:cNvPr id="17" name="Picture 16">
            <a:extLst>
              <a:ext uri="{FF2B5EF4-FFF2-40B4-BE49-F238E27FC236}">
                <a16:creationId xmlns:a16="http://schemas.microsoft.com/office/drawing/2014/main" id="{916A815E-BBD4-0846-B7B4-843BE765E94C}"/>
              </a:ext>
            </a:extLst>
          </p:cNvPr>
          <p:cNvPicPr>
            <a:picLocks noChangeAspect="1"/>
          </p:cNvPicPr>
          <p:nvPr/>
        </p:nvPicPr>
        <p:blipFill>
          <a:blip r:embed="rId3"/>
          <a:srcRect t="12722" r="2" b="2312"/>
          <a:stretch>
            <a:fillRect/>
          </a:stretch>
        </p:blipFill>
        <p:spPr>
          <a:xfrm>
            <a:off x="7980219" y="3280783"/>
            <a:ext cx="4220682" cy="3577217"/>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15" name="Picture 14">
            <a:extLst>
              <a:ext uri="{FF2B5EF4-FFF2-40B4-BE49-F238E27FC236}">
                <a16:creationId xmlns:a16="http://schemas.microsoft.com/office/drawing/2014/main" id="{952EEB9D-362F-AB36-9A47-EF68326E0574}"/>
              </a:ext>
            </a:extLst>
          </p:cNvPr>
          <p:cNvPicPr>
            <a:picLocks noChangeAspect="1"/>
          </p:cNvPicPr>
          <p:nvPr/>
        </p:nvPicPr>
        <p:blipFill>
          <a:blip r:embed="rId4"/>
          <a:srcRect l="26316" r="8273" b="2"/>
          <a:stretch>
            <a:fillRect/>
          </a:stretch>
        </p:blipFill>
        <p:spPr>
          <a:xfrm>
            <a:off x="3028768" y="1563980"/>
            <a:ext cx="5058328" cy="508450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7" name="Picture 6" descr="A large canyon with clouds in the sky&#10;&#10;AI-generated content may be incorrect.">
            <a:extLst>
              <a:ext uri="{FF2B5EF4-FFF2-40B4-BE49-F238E27FC236}">
                <a16:creationId xmlns:a16="http://schemas.microsoft.com/office/drawing/2014/main" id="{1E892989-A817-A79C-EAED-453225BC95E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3557" r="-2" b="-2"/>
          <a:stretch>
            <a:fillRect/>
          </a:stretch>
        </p:blipFill>
        <p:spPr>
          <a:xfrm>
            <a:off x="7802088" y="-5"/>
            <a:ext cx="4398812" cy="3158841"/>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pic>
        <p:nvPicPr>
          <p:cNvPr id="19" name="Picture 18">
            <a:extLst>
              <a:ext uri="{FF2B5EF4-FFF2-40B4-BE49-F238E27FC236}">
                <a16:creationId xmlns:a16="http://schemas.microsoft.com/office/drawing/2014/main" id="{4833ED96-5C92-8E21-F97F-C11A3BFB06F1}"/>
              </a:ext>
            </a:extLst>
          </p:cNvPr>
          <p:cNvPicPr>
            <a:picLocks noChangeAspect="1"/>
          </p:cNvPicPr>
          <p:nvPr/>
        </p:nvPicPr>
        <p:blipFill>
          <a:blip r:embed="rId7"/>
          <a:stretch>
            <a:fillRect/>
          </a:stretch>
        </p:blipFill>
        <p:spPr>
          <a:xfrm>
            <a:off x="417063" y="1490989"/>
            <a:ext cx="2047619" cy="2190476"/>
          </a:xfrm>
          <a:prstGeom prst="rect">
            <a:avLst/>
          </a:prstGeom>
        </p:spPr>
      </p:pic>
      <p:pic>
        <p:nvPicPr>
          <p:cNvPr id="21" name="Picture 20">
            <a:extLst>
              <a:ext uri="{FF2B5EF4-FFF2-40B4-BE49-F238E27FC236}">
                <a16:creationId xmlns:a16="http://schemas.microsoft.com/office/drawing/2014/main" id="{89C1B3E5-A0D9-F057-867B-5B27F003DC9B}"/>
              </a:ext>
            </a:extLst>
          </p:cNvPr>
          <p:cNvPicPr>
            <a:picLocks noChangeAspect="1"/>
          </p:cNvPicPr>
          <p:nvPr/>
        </p:nvPicPr>
        <p:blipFill>
          <a:blip r:embed="rId8"/>
          <a:stretch>
            <a:fillRect/>
          </a:stretch>
        </p:blipFill>
        <p:spPr>
          <a:xfrm>
            <a:off x="413761" y="3806632"/>
            <a:ext cx="2047619" cy="2427589"/>
          </a:xfrm>
          <a:prstGeom prst="rect">
            <a:avLst/>
          </a:prstGeom>
        </p:spPr>
      </p:pic>
    </p:spTree>
    <p:extLst>
      <p:ext uri="{BB962C8B-B14F-4D97-AF65-F5344CB8AC3E}">
        <p14:creationId xmlns:p14="http://schemas.microsoft.com/office/powerpoint/2010/main" val="1780360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A7969-A979-AE71-7D90-672F63574C57}"/>
            </a:ext>
          </a:extLst>
        </p:cNvPr>
        <p:cNvGrpSpPr/>
        <p:nvPr/>
      </p:nvGrpSpPr>
      <p:grpSpPr>
        <a:xfrm>
          <a:off x="0" y="0"/>
          <a:ext cx="0" cy="0"/>
          <a:chOff x="0" y="0"/>
          <a:chExt cx="0" cy="0"/>
        </a:xfrm>
      </p:grpSpPr>
      <p:pic>
        <p:nvPicPr>
          <p:cNvPr id="7" name="Picture 6" descr="A large canyon with clouds in the sky&#10;&#10;AI-generated content may be incorrect.">
            <a:extLst>
              <a:ext uri="{FF2B5EF4-FFF2-40B4-BE49-F238E27FC236}">
                <a16:creationId xmlns:a16="http://schemas.microsoft.com/office/drawing/2014/main" id="{402BB0FD-1BE7-048D-8F4A-0AC331B7A76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88099"/>
          </a:xfrm>
          <a:prstGeom prst="rect">
            <a:avLst/>
          </a:prstGeom>
        </p:spPr>
      </p:pic>
      <p:sp>
        <p:nvSpPr>
          <p:cNvPr id="8" name="TextBox 7">
            <a:extLst>
              <a:ext uri="{FF2B5EF4-FFF2-40B4-BE49-F238E27FC236}">
                <a16:creationId xmlns:a16="http://schemas.microsoft.com/office/drawing/2014/main" id="{4829E30E-625F-56B6-8F40-E5562C50A894}"/>
              </a:ext>
            </a:extLst>
          </p:cNvPr>
          <p:cNvSpPr txBox="1"/>
          <p:nvPr/>
        </p:nvSpPr>
        <p:spPr>
          <a:xfrm>
            <a:off x="2337458" y="168225"/>
            <a:ext cx="7517079" cy="1569660"/>
          </a:xfrm>
          <a:prstGeom prst="rect">
            <a:avLst/>
          </a:prstGeom>
          <a:noFill/>
        </p:spPr>
        <p:txBody>
          <a:bodyPr wrap="square" rtlCol="0">
            <a:spAutoFit/>
          </a:bodyPr>
          <a:lstStyle/>
          <a:p>
            <a:pPr algn="ctr"/>
            <a:r>
              <a:rPr lang="en-US" sz="9600" dirty="0">
                <a:solidFill>
                  <a:schemeClr val="bg1"/>
                </a:solidFill>
                <a:latin typeface="Arial" panose="020B0604020202020204" pitchFamily="34" charset="0"/>
                <a:cs typeface="Arial" panose="020B0604020202020204" pitchFamily="34" charset="0"/>
              </a:rPr>
              <a:t>Welcome!</a:t>
            </a:r>
          </a:p>
        </p:txBody>
      </p:sp>
      <p:sp>
        <p:nvSpPr>
          <p:cNvPr id="11" name="TextBox 10">
            <a:extLst>
              <a:ext uri="{FF2B5EF4-FFF2-40B4-BE49-F238E27FC236}">
                <a16:creationId xmlns:a16="http://schemas.microsoft.com/office/drawing/2014/main" id="{3C313D44-09AF-9082-444B-94FEEE5317C3}"/>
              </a:ext>
            </a:extLst>
          </p:cNvPr>
          <p:cNvSpPr txBox="1"/>
          <p:nvPr/>
        </p:nvSpPr>
        <p:spPr>
          <a:xfrm>
            <a:off x="2821854" y="1876011"/>
            <a:ext cx="6548283" cy="4031873"/>
          </a:xfrm>
          <a:prstGeom prst="rect">
            <a:avLst/>
          </a:prstGeom>
          <a:noFill/>
        </p:spPr>
        <p:txBody>
          <a:bodyPr wrap="square" rtlCol="0">
            <a:spAutoFit/>
          </a:bodyPr>
          <a:lstStyle/>
          <a:p>
            <a:pPr algn="ctr"/>
            <a:r>
              <a:rPr lang="en-US" sz="3200" dirty="0">
                <a:solidFill>
                  <a:schemeClr val="bg1"/>
                </a:solidFill>
                <a:latin typeface="Arial Narrow" panose="020B0606020202030204" pitchFamily="34" charset="0"/>
              </a:rPr>
              <a:t>Western Regional Gas Conference 2025</a:t>
            </a:r>
          </a:p>
          <a:p>
            <a:pPr algn="ctr"/>
            <a:r>
              <a:rPr lang="en-US" sz="3200" dirty="0">
                <a:solidFill>
                  <a:schemeClr val="bg1"/>
                </a:solidFill>
                <a:latin typeface="Arial Narrow" panose="020B0606020202030204" pitchFamily="34" charset="0"/>
              </a:rPr>
              <a:t>Tempe Mission Palms Conference Center</a:t>
            </a:r>
          </a:p>
          <a:p>
            <a:pPr algn="ctr"/>
            <a:r>
              <a:rPr lang="en-US" sz="3200" dirty="0">
                <a:solidFill>
                  <a:schemeClr val="bg1"/>
                </a:solidFill>
                <a:latin typeface="Arial Narrow" panose="020B0606020202030204" pitchFamily="34" charset="0"/>
              </a:rPr>
              <a:t>Tempe, Arizona</a:t>
            </a:r>
          </a:p>
          <a:p>
            <a:pPr algn="ctr"/>
            <a:endParaRPr lang="en-US" sz="3200" dirty="0">
              <a:solidFill>
                <a:schemeClr val="bg1"/>
              </a:solidFill>
              <a:latin typeface="Arial Narrow" panose="020B0606020202030204" pitchFamily="34" charset="0"/>
            </a:endParaRPr>
          </a:p>
          <a:p>
            <a:pPr algn="ctr"/>
            <a:endParaRPr lang="en-US" sz="3200" dirty="0">
              <a:solidFill>
                <a:schemeClr val="bg1"/>
              </a:solidFill>
              <a:latin typeface="Arial Narrow" panose="020B0606020202030204" pitchFamily="34" charset="0"/>
            </a:endParaRPr>
          </a:p>
          <a:p>
            <a:pPr algn="ctr"/>
            <a:endParaRPr lang="en-US" sz="3200" dirty="0">
              <a:solidFill>
                <a:schemeClr val="bg1"/>
              </a:solidFill>
              <a:latin typeface="Arial Narrow" panose="020B0606020202030204" pitchFamily="34" charset="0"/>
            </a:endParaRPr>
          </a:p>
          <a:p>
            <a:pPr algn="ctr"/>
            <a:endParaRPr lang="en-US" sz="3200" dirty="0">
              <a:solidFill>
                <a:schemeClr val="bg1"/>
              </a:solidFill>
              <a:latin typeface="Arial Narrow" panose="020B0606020202030204" pitchFamily="34" charset="0"/>
            </a:endParaRPr>
          </a:p>
          <a:p>
            <a:pPr algn="ctr"/>
            <a:endParaRPr lang="en-US" sz="3200" dirty="0">
              <a:solidFill>
                <a:schemeClr val="bg1"/>
              </a:solidFill>
              <a:latin typeface="Arial Narrow" panose="020B0606020202030204" pitchFamily="34" charset="0"/>
            </a:endParaRPr>
          </a:p>
        </p:txBody>
      </p:sp>
      <p:pic>
        <p:nvPicPr>
          <p:cNvPr id="2066" name="Picture 18">
            <a:extLst>
              <a:ext uri="{FF2B5EF4-FFF2-40B4-BE49-F238E27FC236}">
                <a16:creationId xmlns:a16="http://schemas.microsoft.com/office/drawing/2014/main" id="{E2ACC88B-0966-E2BD-6856-A727F9D943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9585" y="3997861"/>
            <a:ext cx="2252822" cy="224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41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63311-EF96-1A0A-19DD-8825A57FCC8E}"/>
            </a:ext>
          </a:extLst>
        </p:cNvPr>
        <p:cNvGrpSpPr/>
        <p:nvPr/>
      </p:nvGrpSpPr>
      <p:grpSpPr>
        <a:xfrm>
          <a:off x="0" y="0"/>
          <a:ext cx="0" cy="0"/>
          <a:chOff x="0" y="0"/>
          <a:chExt cx="0" cy="0"/>
        </a:xfrm>
      </p:grpSpPr>
      <p:pic>
        <p:nvPicPr>
          <p:cNvPr id="7" name="Picture 6" descr="A large canyon with clouds in the sky&#10;&#10;AI-generated content may be incorrect.">
            <a:extLst>
              <a:ext uri="{FF2B5EF4-FFF2-40B4-BE49-F238E27FC236}">
                <a16:creationId xmlns:a16="http://schemas.microsoft.com/office/drawing/2014/main" id="{982F9F55-5C6C-C534-ABDC-626E35D9793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88099"/>
          </a:xfrm>
          <a:prstGeom prst="rect">
            <a:avLst/>
          </a:prstGeom>
        </p:spPr>
      </p:pic>
      <p:pic>
        <p:nvPicPr>
          <p:cNvPr id="3" name="Picture 2">
            <a:extLst>
              <a:ext uri="{FF2B5EF4-FFF2-40B4-BE49-F238E27FC236}">
                <a16:creationId xmlns:a16="http://schemas.microsoft.com/office/drawing/2014/main" id="{32C04E89-1992-5085-E441-0E9E91A3CD25}"/>
              </a:ext>
            </a:extLst>
          </p:cNvPr>
          <p:cNvPicPr>
            <a:picLocks noChangeAspect="1"/>
          </p:cNvPicPr>
          <p:nvPr/>
        </p:nvPicPr>
        <p:blipFill>
          <a:blip r:embed="rId5"/>
          <a:stretch>
            <a:fillRect/>
          </a:stretch>
        </p:blipFill>
        <p:spPr>
          <a:xfrm rot="454226">
            <a:off x="3697478" y="514518"/>
            <a:ext cx="4531079" cy="5859063"/>
          </a:xfrm>
          <a:prstGeom prst="rect">
            <a:avLst/>
          </a:prstGeom>
        </p:spPr>
      </p:pic>
    </p:spTree>
    <p:extLst>
      <p:ext uri="{BB962C8B-B14F-4D97-AF65-F5344CB8AC3E}">
        <p14:creationId xmlns:p14="http://schemas.microsoft.com/office/powerpoint/2010/main" val="1898898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879EE-CDBD-0985-496C-7EBBBAFC0691}"/>
            </a:ext>
          </a:extLst>
        </p:cNvPr>
        <p:cNvGrpSpPr/>
        <p:nvPr/>
      </p:nvGrpSpPr>
      <p:grpSpPr>
        <a:xfrm>
          <a:off x="0" y="0"/>
          <a:ext cx="0" cy="0"/>
          <a:chOff x="0" y="0"/>
          <a:chExt cx="0" cy="0"/>
        </a:xfrm>
      </p:grpSpPr>
      <p:pic>
        <p:nvPicPr>
          <p:cNvPr id="7" name="Picture 6" descr="A large canyon with clouds in the sky&#10;&#10;AI-generated content may be incorrect.">
            <a:extLst>
              <a:ext uri="{FF2B5EF4-FFF2-40B4-BE49-F238E27FC236}">
                <a16:creationId xmlns:a16="http://schemas.microsoft.com/office/drawing/2014/main" id="{E4223AEF-1A99-7C4C-E037-D11FAA89358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88099"/>
          </a:xfrm>
          <a:prstGeom prst="rect">
            <a:avLst/>
          </a:prstGeom>
        </p:spPr>
      </p:pic>
      <p:pic>
        <p:nvPicPr>
          <p:cNvPr id="6" name="Picture 5">
            <a:extLst>
              <a:ext uri="{FF2B5EF4-FFF2-40B4-BE49-F238E27FC236}">
                <a16:creationId xmlns:a16="http://schemas.microsoft.com/office/drawing/2014/main" id="{9C90C322-312D-F6D1-AE16-49972A8AE900}"/>
              </a:ext>
            </a:extLst>
          </p:cNvPr>
          <p:cNvPicPr>
            <a:picLocks noChangeAspect="1"/>
          </p:cNvPicPr>
          <p:nvPr/>
        </p:nvPicPr>
        <p:blipFill>
          <a:blip r:embed="rId5"/>
          <a:stretch>
            <a:fillRect/>
          </a:stretch>
        </p:blipFill>
        <p:spPr>
          <a:xfrm>
            <a:off x="962376" y="177092"/>
            <a:ext cx="10267247" cy="6533914"/>
          </a:xfrm>
          <a:prstGeom prst="rect">
            <a:avLst/>
          </a:prstGeom>
        </p:spPr>
      </p:pic>
    </p:spTree>
    <p:extLst>
      <p:ext uri="{BB962C8B-B14F-4D97-AF65-F5344CB8AC3E}">
        <p14:creationId xmlns:p14="http://schemas.microsoft.com/office/powerpoint/2010/main" val="116745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287BD-72D6-19B8-4A2F-959EE3970CB0}"/>
            </a:ext>
          </a:extLst>
        </p:cNvPr>
        <p:cNvGrpSpPr/>
        <p:nvPr/>
      </p:nvGrpSpPr>
      <p:grpSpPr>
        <a:xfrm>
          <a:off x="0" y="0"/>
          <a:ext cx="0" cy="0"/>
          <a:chOff x="0" y="0"/>
          <a:chExt cx="0" cy="0"/>
        </a:xfrm>
      </p:grpSpPr>
      <p:pic>
        <p:nvPicPr>
          <p:cNvPr id="7" name="Picture 6" descr="A large canyon with clouds in the sky&#10;&#10;AI-generated content may be incorrect.">
            <a:extLst>
              <a:ext uri="{FF2B5EF4-FFF2-40B4-BE49-F238E27FC236}">
                <a16:creationId xmlns:a16="http://schemas.microsoft.com/office/drawing/2014/main" id="{D49CB666-15AB-0B0E-A961-543AA0932E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4219DC3-1FA0-9D0B-3C32-B3C0B6D57F74}"/>
              </a:ext>
            </a:extLst>
          </p:cNvPr>
          <p:cNvSpPr txBox="1"/>
          <p:nvPr/>
        </p:nvSpPr>
        <p:spPr>
          <a:xfrm>
            <a:off x="1863365" y="393287"/>
            <a:ext cx="8465267" cy="2646878"/>
          </a:xfrm>
          <a:prstGeom prst="rect">
            <a:avLst/>
          </a:prstGeom>
          <a:noFill/>
        </p:spPr>
        <p:txBody>
          <a:bodyPr wrap="square" rtlCol="0">
            <a:spAutoFit/>
          </a:bodyPr>
          <a:lstStyle/>
          <a:p>
            <a:pPr algn="ctr"/>
            <a:r>
              <a:rPr lang="en-US" sz="16600" dirty="0">
                <a:solidFill>
                  <a:schemeClr val="bg1"/>
                </a:solidFill>
                <a:latin typeface="Arial" panose="020B0604020202020204" pitchFamily="34" charset="0"/>
                <a:cs typeface="Arial" panose="020B0604020202020204" pitchFamily="34" charset="0"/>
              </a:rPr>
              <a:t>Agenda</a:t>
            </a:r>
          </a:p>
        </p:txBody>
      </p:sp>
      <p:pic>
        <p:nvPicPr>
          <p:cNvPr id="10" name="Picture 9" descr="A blue map with white text&#10;&#10;AI-generated content may be incorrect.">
            <a:extLst>
              <a:ext uri="{FF2B5EF4-FFF2-40B4-BE49-F238E27FC236}">
                <a16:creationId xmlns:a16="http://schemas.microsoft.com/office/drawing/2014/main" id="{0A249C17-4CF5-3604-2386-EDD6CB6C06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905" y="5697826"/>
            <a:ext cx="1021628" cy="1021628"/>
          </a:xfrm>
          <a:prstGeom prst="rect">
            <a:avLst/>
          </a:prstGeom>
        </p:spPr>
      </p:pic>
      <p:sp>
        <p:nvSpPr>
          <p:cNvPr id="11" name="TextBox 10">
            <a:extLst>
              <a:ext uri="{FF2B5EF4-FFF2-40B4-BE49-F238E27FC236}">
                <a16:creationId xmlns:a16="http://schemas.microsoft.com/office/drawing/2014/main" id="{84512D7F-9F42-03E5-6271-E5B0369E6695}"/>
              </a:ext>
            </a:extLst>
          </p:cNvPr>
          <p:cNvSpPr txBox="1"/>
          <p:nvPr/>
        </p:nvSpPr>
        <p:spPr>
          <a:xfrm>
            <a:off x="2821858" y="3817835"/>
            <a:ext cx="6548283" cy="1384995"/>
          </a:xfrm>
          <a:prstGeom prst="rect">
            <a:avLst/>
          </a:prstGeom>
          <a:noFill/>
        </p:spPr>
        <p:txBody>
          <a:bodyPr wrap="square" rtlCol="0">
            <a:spAutoFit/>
          </a:bodyPr>
          <a:lstStyle/>
          <a:p>
            <a:pPr algn="ctr"/>
            <a:r>
              <a:rPr lang="en-US" sz="2800" dirty="0">
                <a:solidFill>
                  <a:schemeClr val="bg1"/>
                </a:solidFill>
                <a:latin typeface="Arial Narrow" panose="020B0606020202030204" pitchFamily="34" charset="0"/>
              </a:rPr>
              <a:t>Western Regional Gas Conference 2025</a:t>
            </a:r>
          </a:p>
          <a:p>
            <a:pPr algn="ctr"/>
            <a:r>
              <a:rPr lang="en-US" sz="2800" dirty="0">
                <a:solidFill>
                  <a:schemeClr val="bg1"/>
                </a:solidFill>
                <a:latin typeface="Arial Narrow" panose="020B0606020202030204" pitchFamily="34" charset="0"/>
              </a:rPr>
              <a:t>Tempe Mission Palms Conference Center</a:t>
            </a:r>
          </a:p>
          <a:p>
            <a:pPr algn="ctr"/>
            <a:r>
              <a:rPr lang="en-US" sz="2800" dirty="0">
                <a:solidFill>
                  <a:schemeClr val="bg1"/>
                </a:solidFill>
                <a:latin typeface="Arial Narrow" panose="020B0606020202030204" pitchFamily="34" charset="0"/>
              </a:rPr>
              <a:t>Tempe, Arizona</a:t>
            </a:r>
          </a:p>
        </p:txBody>
      </p:sp>
    </p:spTree>
    <p:extLst>
      <p:ext uri="{BB962C8B-B14F-4D97-AF65-F5344CB8AC3E}">
        <p14:creationId xmlns:p14="http://schemas.microsoft.com/office/powerpoint/2010/main" val="73720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ED4BC-E4E7-B372-CA5F-FADE63739AB4}"/>
            </a:ext>
          </a:extLst>
        </p:cNvPr>
        <p:cNvGrpSpPr/>
        <p:nvPr/>
      </p:nvGrpSpPr>
      <p:grpSpPr>
        <a:xfrm>
          <a:off x="0" y="0"/>
          <a:ext cx="0" cy="0"/>
          <a:chOff x="0" y="0"/>
          <a:chExt cx="0" cy="0"/>
        </a:xfrm>
      </p:grpSpPr>
      <p:pic>
        <p:nvPicPr>
          <p:cNvPr id="7" name="Picture 6" descr="A large canyon with clouds in the sky&#10;&#10;AI-generated content may be incorrect.">
            <a:extLst>
              <a:ext uri="{FF2B5EF4-FFF2-40B4-BE49-F238E27FC236}">
                <a16:creationId xmlns:a16="http://schemas.microsoft.com/office/drawing/2014/main" id="{5DCEAC0B-A30C-C813-0313-6B65ED5ED44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C684D8C2-0947-60EE-4B8C-5A289EFBF21C}"/>
              </a:ext>
            </a:extLst>
          </p:cNvPr>
          <p:cNvSpPr txBox="1"/>
          <p:nvPr/>
        </p:nvSpPr>
        <p:spPr>
          <a:xfrm>
            <a:off x="0" y="76988"/>
            <a:ext cx="11875675" cy="1323439"/>
          </a:xfrm>
          <a:prstGeom prst="rect">
            <a:avLst/>
          </a:prstGeom>
          <a:noFill/>
        </p:spPr>
        <p:txBody>
          <a:bodyPr wrap="square" rtlCol="0">
            <a:spAutoFit/>
          </a:bodyPr>
          <a:lstStyle/>
          <a:p>
            <a:pPr algn="ctr"/>
            <a:r>
              <a:rPr lang="en-US" sz="8000" dirty="0">
                <a:solidFill>
                  <a:schemeClr val="bg1"/>
                </a:solidFill>
                <a:latin typeface="Arial" panose="020B0604020202020204" pitchFamily="34" charset="0"/>
                <a:cs typeface="Arial" panose="020B0604020202020204" pitchFamily="34" charset="0"/>
              </a:rPr>
              <a:t>Snack Shack</a:t>
            </a:r>
            <a:r>
              <a:rPr lang="en-US" sz="2800" dirty="0">
                <a:solidFill>
                  <a:schemeClr val="bg1"/>
                </a:solidFill>
                <a:latin typeface="Arial" panose="020B0604020202020204" pitchFamily="34" charset="0"/>
                <a:cs typeface="Arial" panose="020B0604020202020204" pitchFamily="34" charset="0"/>
              </a:rPr>
              <a:t>®</a:t>
            </a:r>
            <a:endParaRPr lang="en-US" sz="8000" dirty="0">
              <a:solidFill>
                <a:schemeClr val="bg1"/>
              </a:solidFill>
              <a:latin typeface="Arial" panose="020B0604020202020204" pitchFamily="34" charset="0"/>
              <a:cs typeface="Arial" panose="020B0604020202020204" pitchFamily="34" charset="0"/>
            </a:endParaRPr>
          </a:p>
        </p:txBody>
      </p:sp>
      <p:pic>
        <p:nvPicPr>
          <p:cNvPr id="10" name="Picture 9" descr="A blue map with white text&#10;&#10;AI-generated content may be incorrect.">
            <a:extLst>
              <a:ext uri="{FF2B5EF4-FFF2-40B4-BE49-F238E27FC236}">
                <a16:creationId xmlns:a16="http://schemas.microsoft.com/office/drawing/2014/main" id="{9CEA1EB8-0916-D366-3CFC-D56972A116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566" y="5688123"/>
            <a:ext cx="929168" cy="929168"/>
          </a:xfrm>
          <a:prstGeom prst="rect">
            <a:avLst/>
          </a:prstGeom>
        </p:spPr>
      </p:pic>
      <p:sp>
        <p:nvSpPr>
          <p:cNvPr id="11" name="TextBox 10">
            <a:extLst>
              <a:ext uri="{FF2B5EF4-FFF2-40B4-BE49-F238E27FC236}">
                <a16:creationId xmlns:a16="http://schemas.microsoft.com/office/drawing/2014/main" id="{B17B3FB7-CD53-9253-B472-ABB028F4BDDE}"/>
              </a:ext>
            </a:extLst>
          </p:cNvPr>
          <p:cNvSpPr txBox="1"/>
          <p:nvPr/>
        </p:nvSpPr>
        <p:spPr>
          <a:xfrm>
            <a:off x="2841523" y="2231923"/>
            <a:ext cx="6548283" cy="1384995"/>
          </a:xfrm>
          <a:prstGeom prst="rect">
            <a:avLst/>
          </a:prstGeom>
          <a:noFill/>
        </p:spPr>
        <p:txBody>
          <a:bodyPr wrap="square" rtlCol="0">
            <a:spAutoFit/>
          </a:bodyPr>
          <a:lstStyle/>
          <a:p>
            <a:pPr algn="ctr"/>
            <a:r>
              <a:rPr lang="en-US" sz="2800" dirty="0">
                <a:solidFill>
                  <a:schemeClr val="bg1"/>
                </a:solidFill>
                <a:latin typeface="Arial Narrow" panose="020B0606020202030204" pitchFamily="34" charset="0"/>
              </a:rPr>
              <a:t>Western Regional Gas Conference 2025</a:t>
            </a:r>
          </a:p>
          <a:p>
            <a:pPr algn="ctr"/>
            <a:r>
              <a:rPr lang="en-US" sz="2800" dirty="0">
                <a:solidFill>
                  <a:schemeClr val="bg1"/>
                </a:solidFill>
                <a:latin typeface="Arial Narrow" panose="020B0606020202030204" pitchFamily="34" charset="0"/>
              </a:rPr>
              <a:t>Tempe Mission Palms Conference Center</a:t>
            </a:r>
          </a:p>
          <a:p>
            <a:pPr algn="ctr"/>
            <a:r>
              <a:rPr lang="en-US" sz="2800" dirty="0">
                <a:solidFill>
                  <a:schemeClr val="bg1"/>
                </a:solidFill>
                <a:latin typeface="Arial Narrow" panose="020B0606020202030204" pitchFamily="34" charset="0"/>
              </a:rPr>
              <a:t>Tempe, Arizona</a:t>
            </a:r>
          </a:p>
        </p:txBody>
      </p:sp>
      <p:pic>
        <p:nvPicPr>
          <p:cNvPr id="5" name="Picture 4">
            <a:extLst>
              <a:ext uri="{FF2B5EF4-FFF2-40B4-BE49-F238E27FC236}">
                <a16:creationId xmlns:a16="http://schemas.microsoft.com/office/drawing/2014/main" id="{C464FD8D-46AF-11E3-9AA6-9642EA174C90}"/>
              </a:ext>
            </a:extLst>
          </p:cNvPr>
          <p:cNvPicPr>
            <a:picLocks noChangeAspect="1"/>
          </p:cNvPicPr>
          <p:nvPr/>
        </p:nvPicPr>
        <p:blipFill>
          <a:blip r:embed="rId6"/>
          <a:stretch>
            <a:fillRect/>
          </a:stretch>
        </p:blipFill>
        <p:spPr>
          <a:xfrm>
            <a:off x="2173185" y="1477415"/>
            <a:ext cx="7741846" cy="4675292"/>
          </a:xfrm>
          <a:prstGeom prst="rect">
            <a:avLst/>
          </a:prstGeom>
        </p:spPr>
      </p:pic>
    </p:spTree>
    <p:extLst>
      <p:ext uri="{BB962C8B-B14F-4D97-AF65-F5344CB8AC3E}">
        <p14:creationId xmlns:p14="http://schemas.microsoft.com/office/powerpoint/2010/main" val="3622080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62CEE-2805-3B4A-BA07-1A771AF2A6D6}"/>
            </a:ext>
          </a:extLst>
        </p:cNvPr>
        <p:cNvGrpSpPr/>
        <p:nvPr/>
      </p:nvGrpSpPr>
      <p:grpSpPr>
        <a:xfrm>
          <a:off x="0" y="0"/>
          <a:ext cx="0" cy="0"/>
          <a:chOff x="0" y="0"/>
          <a:chExt cx="0" cy="0"/>
        </a:xfrm>
      </p:grpSpPr>
      <p:pic>
        <p:nvPicPr>
          <p:cNvPr id="7" name="Picture 6" descr="A large canyon with clouds in the sky&#10;&#10;AI-generated content may be incorrect.">
            <a:extLst>
              <a:ext uri="{FF2B5EF4-FFF2-40B4-BE49-F238E27FC236}">
                <a16:creationId xmlns:a16="http://schemas.microsoft.com/office/drawing/2014/main" id="{92BEC896-2B0E-E49C-0D38-A6E581A30B9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4EA73CD-18CD-1254-C8A7-D87B6D9150EF}"/>
              </a:ext>
            </a:extLst>
          </p:cNvPr>
          <p:cNvSpPr txBox="1"/>
          <p:nvPr/>
        </p:nvSpPr>
        <p:spPr>
          <a:xfrm>
            <a:off x="1216816" y="167268"/>
            <a:ext cx="9758363" cy="1323439"/>
          </a:xfrm>
          <a:prstGeom prst="rect">
            <a:avLst/>
          </a:prstGeom>
          <a:noFill/>
        </p:spPr>
        <p:txBody>
          <a:bodyPr wrap="square" rtlCol="0">
            <a:spAutoFit/>
          </a:bodyPr>
          <a:lstStyle/>
          <a:p>
            <a:pPr algn="ctr"/>
            <a:r>
              <a:rPr lang="en-US" sz="8000" dirty="0">
                <a:solidFill>
                  <a:schemeClr val="bg1"/>
                </a:solidFill>
                <a:latin typeface="Arial" panose="020B0604020202020204" pitchFamily="34" charset="0"/>
                <a:cs typeface="Arial" panose="020B0604020202020204" pitchFamily="34" charset="0"/>
              </a:rPr>
              <a:t>Platinum Sponsor</a:t>
            </a:r>
          </a:p>
        </p:txBody>
      </p:sp>
      <p:pic>
        <p:nvPicPr>
          <p:cNvPr id="10" name="Picture 9" descr="A blue map with white text&#10;&#10;AI-generated content may be incorrect.">
            <a:extLst>
              <a:ext uri="{FF2B5EF4-FFF2-40B4-BE49-F238E27FC236}">
                <a16:creationId xmlns:a16="http://schemas.microsoft.com/office/drawing/2014/main" id="{A253BF9C-EE33-B8CB-AD84-093DF73364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780" y="5706508"/>
            <a:ext cx="997877" cy="997877"/>
          </a:xfrm>
          <a:prstGeom prst="rect">
            <a:avLst/>
          </a:prstGeom>
        </p:spPr>
      </p:pic>
      <p:pic>
        <p:nvPicPr>
          <p:cNvPr id="3" name="Picture 2">
            <a:extLst>
              <a:ext uri="{FF2B5EF4-FFF2-40B4-BE49-F238E27FC236}">
                <a16:creationId xmlns:a16="http://schemas.microsoft.com/office/drawing/2014/main" id="{A31986B7-BD7C-5412-D314-7D5FEB235442}"/>
              </a:ext>
            </a:extLst>
          </p:cNvPr>
          <p:cNvPicPr>
            <a:picLocks noChangeAspect="1"/>
          </p:cNvPicPr>
          <p:nvPr/>
        </p:nvPicPr>
        <p:blipFill>
          <a:blip r:embed="rId6"/>
          <a:stretch>
            <a:fillRect/>
          </a:stretch>
        </p:blipFill>
        <p:spPr>
          <a:xfrm>
            <a:off x="3394919" y="1801722"/>
            <a:ext cx="5402161" cy="4313015"/>
          </a:xfrm>
          <a:prstGeom prst="rect">
            <a:avLst/>
          </a:prstGeom>
        </p:spPr>
      </p:pic>
    </p:spTree>
    <p:extLst>
      <p:ext uri="{BB962C8B-B14F-4D97-AF65-F5344CB8AC3E}">
        <p14:creationId xmlns:p14="http://schemas.microsoft.com/office/powerpoint/2010/main" val="71320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0643F-6D30-0F3A-CD63-1B737BD2D0F1}"/>
            </a:ext>
          </a:extLst>
        </p:cNvPr>
        <p:cNvGrpSpPr/>
        <p:nvPr/>
      </p:nvGrpSpPr>
      <p:grpSpPr>
        <a:xfrm>
          <a:off x="0" y="0"/>
          <a:ext cx="0" cy="0"/>
          <a:chOff x="0" y="0"/>
          <a:chExt cx="0" cy="0"/>
        </a:xfrm>
      </p:grpSpPr>
      <p:pic>
        <p:nvPicPr>
          <p:cNvPr id="7" name="Picture 6" descr="A large canyon with clouds in the sky&#10;&#10;AI-generated content may be incorrect.">
            <a:extLst>
              <a:ext uri="{FF2B5EF4-FFF2-40B4-BE49-F238E27FC236}">
                <a16:creationId xmlns:a16="http://schemas.microsoft.com/office/drawing/2014/main" id="{ECAC70DC-08F7-308A-97EB-8F1BFC00306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049CA571-DEF9-8FF4-F190-A9254E47C8D3}"/>
              </a:ext>
            </a:extLst>
          </p:cNvPr>
          <p:cNvSpPr txBox="1"/>
          <p:nvPr/>
        </p:nvSpPr>
        <p:spPr>
          <a:xfrm>
            <a:off x="2296754" y="0"/>
            <a:ext cx="7598492" cy="1323439"/>
          </a:xfrm>
          <a:prstGeom prst="rect">
            <a:avLst/>
          </a:prstGeom>
          <a:noFill/>
        </p:spPr>
        <p:txBody>
          <a:bodyPr wrap="square" rtlCol="0">
            <a:spAutoFit/>
          </a:bodyPr>
          <a:lstStyle/>
          <a:p>
            <a:pPr algn="ctr"/>
            <a:r>
              <a:rPr lang="en-US" sz="8000" dirty="0">
                <a:solidFill>
                  <a:schemeClr val="bg1"/>
                </a:solidFill>
                <a:latin typeface="Arial" panose="020B0604020202020204" pitchFamily="34" charset="0"/>
                <a:cs typeface="Arial" panose="020B0604020202020204" pitchFamily="34" charset="0"/>
              </a:rPr>
              <a:t>Key Sponsors</a:t>
            </a:r>
          </a:p>
        </p:txBody>
      </p:sp>
      <p:pic>
        <p:nvPicPr>
          <p:cNvPr id="10" name="Picture 9" descr="A blue map with white text&#10;&#10;AI-generated content may be incorrect.">
            <a:extLst>
              <a:ext uri="{FF2B5EF4-FFF2-40B4-BE49-F238E27FC236}">
                <a16:creationId xmlns:a16="http://schemas.microsoft.com/office/drawing/2014/main" id="{4C1A44F5-FA41-0085-B978-630ABABCF6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780" y="5706508"/>
            <a:ext cx="997877" cy="997877"/>
          </a:xfrm>
          <a:prstGeom prst="rect">
            <a:avLst/>
          </a:prstGeom>
        </p:spPr>
      </p:pic>
      <p:pic>
        <p:nvPicPr>
          <p:cNvPr id="3" name="Picture 2">
            <a:extLst>
              <a:ext uri="{FF2B5EF4-FFF2-40B4-BE49-F238E27FC236}">
                <a16:creationId xmlns:a16="http://schemas.microsoft.com/office/drawing/2014/main" id="{C0E3F312-E67B-7BB9-413B-2A1BC21F61F8}"/>
              </a:ext>
            </a:extLst>
          </p:cNvPr>
          <p:cNvPicPr>
            <a:picLocks noChangeAspect="1"/>
          </p:cNvPicPr>
          <p:nvPr/>
        </p:nvPicPr>
        <p:blipFill>
          <a:blip r:embed="rId6"/>
          <a:stretch>
            <a:fillRect/>
          </a:stretch>
        </p:blipFill>
        <p:spPr>
          <a:xfrm>
            <a:off x="2394347" y="1605339"/>
            <a:ext cx="7403306" cy="4600107"/>
          </a:xfrm>
          <a:prstGeom prst="rect">
            <a:avLst/>
          </a:prstGeom>
        </p:spPr>
      </p:pic>
    </p:spTree>
    <p:extLst>
      <p:ext uri="{BB962C8B-B14F-4D97-AF65-F5344CB8AC3E}">
        <p14:creationId xmlns:p14="http://schemas.microsoft.com/office/powerpoint/2010/main" val="4213743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196</TotalTime>
  <Words>1445</Words>
  <Application>Microsoft Office PowerPoint</Application>
  <PresentationFormat>Widescreen</PresentationFormat>
  <Paragraphs>83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Arial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Clarillos</dc:creator>
  <cp:lastModifiedBy>Robert Cano</cp:lastModifiedBy>
  <cp:revision>5</cp:revision>
  <dcterms:created xsi:type="dcterms:W3CDTF">2025-08-11T03:00:34Z</dcterms:created>
  <dcterms:modified xsi:type="dcterms:W3CDTF">2025-08-16T00:59:47Z</dcterms:modified>
</cp:coreProperties>
</file>