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8" r:id="rId4"/>
  </p:sldMasterIdLst>
  <p:notesMasterIdLst>
    <p:notesMasterId r:id="rId39"/>
  </p:notesMasterIdLst>
  <p:sldIdLst>
    <p:sldId id="4738" r:id="rId5"/>
    <p:sldId id="357" r:id="rId6"/>
    <p:sldId id="5303" r:id="rId7"/>
    <p:sldId id="5304" r:id="rId8"/>
    <p:sldId id="5302" r:id="rId9"/>
    <p:sldId id="5306" r:id="rId10"/>
    <p:sldId id="4710" r:id="rId11"/>
    <p:sldId id="4761" r:id="rId12"/>
    <p:sldId id="4758" r:id="rId13"/>
    <p:sldId id="5301" r:id="rId14"/>
    <p:sldId id="5292" r:id="rId15"/>
    <p:sldId id="5300" r:id="rId16"/>
    <p:sldId id="4745" r:id="rId17"/>
    <p:sldId id="4746" r:id="rId18"/>
    <p:sldId id="4747" r:id="rId19"/>
    <p:sldId id="5298" r:id="rId20"/>
    <p:sldId id="5311" r:id="rId21"/>
    <p:sldId id="4731" r:id="rId22"/>
    <p:sldId id="5313" r:id="rId23"/>
    <p:sldId id="5314" r:id="rId24"/>
    <p:sldId id="5309" r:id="rId25"/>
    <p:sldId id="4863" r:id="rId26"/>
    <p:sldId id="4865" r:id="rId27"/>
    <p:sldId id="4941" r:id="rId28"/>
    <p:sldId id="4950" r:id="rId29"/>
    <p:sldId id="5019" r:id="rId30"/>
    <p:sldId id="5005" r:id="rId31"/>
    <p:sldId id="5006" r:id="rId32"/>
    <p:sldId id="4906" r:id="rId33"/>
    <p:sldId id="4876" r:id="rId34"/>
    <p:sldId id="4790" r:id="rId35"/>
    <p:sldId id="4884" r:id="rId36"/>
    <p:sldId id="4927" r:id="rId37"/>
    <p:sldId id="5312" r:id="rId38"/>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51AE12-431E-7AA9-8CA4-0560CE5F34B7}" name="Michael Weingart" initials="MW" userId="S::mweingart@gti.energy::63e16385-b407-4a8c-9ff6-15f5481ea2e6" providerId="AD"/>
  <p188:author id="{360DA0CE-90BC-BBE4-B686-9CEE9E15A24A}" name="Ray Deatherage" initials="RD" userId="S-1-5-21-1275210071-1482476501-682003330-2052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E6E6E6"/>
    <a:srgbClr val="E2E2E2"/>
    <a:srgbClr val="EDEDED"/>
    <a:srgbClr val="F2C05A"/>
    <a:srgbClr val="5C5C5C"/>
    <a:srgbClr val="BFBFBF"/>
    <a:srgbClr val="000000"/>
    <a:srgbClr val="B2B2B2"/>
    <a:srgbClr val="1FA4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0CB5BF-BC86-42BD-9532-F4345C9A1F59}" v="90" dt="2025-08-19T12:53:43.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5278" autoAdjust="0"/>
  </p:normalViewPr>
  <p:slideViewPr>
    <p:cSldViewPr snapToGrid="0">
      <p:cViewPr varScale="1">
        <p:scale>
          <a:sx n="67" d="100"/>
          <a:sy n="67" d="100"/>
        </p:scale>
        <p:origin x="596" y="4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9" d="100"/>
          <a:sy n="79" d="100"/>
        </p:scale>
        <p:origin x="394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solidFill>
                  <a:srgbClr val="B2B2B2"/>
                </a:solidFill>
                <a:latin typeface="Segoe UI" panose="020B0502040204020203" pitchFamily="34" charset="0"/>
                <a:cs typeface="Segoe UI" panose="020B0502040204020203" pitchFamily="34" charset="0"/>
              </a:defRPr>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solidFill>
                  <a:srgbClr val="B2B2B2"/>
                </a:solidFill>
                <a:latin typeface="Segoe UI" panose="020B0502040204020203" pitchFamily="34" charset="0"/>
                <a:cs typeface="Segoe UI" panose="020B0502040204020203" pitchFamily="34" charset="0"/>
              </a:defRPr>
            </a:lvl1pPr>
          </a:lstStyle>
          <a:p>
            <a:fld id="{BE1D1FD2-861C-4E93-870D-9C5A87047C89}" type="datetimeFigureOut">
              <a:rPr lang="en-US" smtClean="0"/>
              <a:pPr/>
              <a:t>8/18/2025</a:t>
            </a:fld>
            <a:endParaRPr lang="en-US"/>
          </a:p>
        </p:txBody>
      </p:sp>
      <p:sp>
        <p:nvSpPr>
          <p:cNvPr id="4" name="Slide Image Placeholder 3"/>
          <p:cNvSpPr>
            <a:spLocks noGrp="1" noRot="1" noChangeAspect="1"/>
          </p:cNvSpPr>
          <p:nvPr>
            <p:ph type="sldImg" idx="2"/>
          </p:nvPr>
        </p:nvSpPr>
        <p:spPr>
          <a:xfrm>
            <a:off x="730250" y="646113"/>
            <a:ext cx="5616575" cy="3159125"/>
          </a:xfrm>
          <a:prstGeom prst="rect">
            <a:avLst/>
          </a:prstGeom>
          <a:noFill/>
          <a:ln w="12700">
            <a:solidFill>
              <a:srgbClr val="DDDDDD"/>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3980931"/>
            <a:ext cx="5661660" cy="4912365"/>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F0FDBE5F-3C07-4635-B84F-1280F01E1AC4}" type="slidenum">
              <a:rPr lang="en-US" smtClean="0"/>
              <a:t>‹#›</a:t>
            </a:fld>
            <a:endParaRPr lang="en-US"/>
          </a:p>
        </p:txBody>
      </p:sp>
    </p:spTree>
    <p:extLst>
      <p:ext uri="{BB962C8B-B14F-4D97-AF65-F5344CB8AC3E}">
        <p14:creationId xmlns:p14="http://schemas.microsoft.com/office/powerpoint/2010/main" val="3868288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200" kern="1200">
        <a:solidFill>
          <a:schemeClr val="tx1"/>
        </a:solidFill>
        <a:latin typeface="Segoe UI" panose="020B0502040204020203" pitchFamily="34" charset="0"/>
        <a:ea typeface="+mn-ea"/>
        <a:cs typeface="Segoe UI" panose="020B0502040204020203" pitchFamily="34" charset="0"/>
      </a:defRPr>
    </a:lvl2pPr>
    <a:lvl3pPr marL="914400" algn="l" defTabSz="914400" rtl="0" eaLnBrk="1" latinLnBrk="0" hangingPunct="1">
      <a:defRPr sz="1200" kern="1200">
        <a:solidFill>
          <a:schemeClr val="tx1"/>
        </a:solidFill>
        <a:latin typeface="Segoe UI" panose="020B0502040204020203" pitchFamily="34" charset="0"/>
        <a:ea typeface="+mn-ea"/>
        <a:cs typeface="Segoe UI" panose="020B0502040204020203" pitchFamily="34" charset="0"/>
      </a:defRPr>
    </a:lvl3pPr>
    <a:lvl4pPr marL="1371600" algn="l" defTabSz="914400" rtl="0" eaLnBrk="1" latinLnBrk="0" hangingPunct="1">
      <a:defRPr sz="1200" kern="1200">
        <a:solidFill>
          <a:schemeClr val="tx1"/>
        </a:solidFill>
        <a:latin typeface="Segoe UI" panose="020B0502040204020203" pitchFamily="34" charset="0"/>
        <a:ea typeface="+mn-ea"/>
        <a:cs typeface="Segoe UI" panose="020B0502040204020203" pitchFamily="34" charset="0"/>
      </a:defRPr>
    </a:lvl4pPr>
    <a:lvl5pPr marL="1828800" algn="l" defTabSz="914400" rtl="0" eaLnBrk="1" latinLnBrk="0" hangingPunct="1">
      <a:defRPr sz="1200" kern="1200">
        <a:solidFill>
          <a:schemeClr val="tx1"/>
        </a:solidFill>
        <a:latin typeface="Segoe UI" panose="020B0502040204020203" pitchFamily="34" charset="0"/>
        <a:ea typeface="+mn-ea"/>
        <a:cs typeface="Segoe UI" panose="020B05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80lXQE4hCk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FDBE5F-3C07-4635-B84F-1280F01E1AC4}" type="slidenum">
              <a:rPr lang="en-US" smtClean="0"/>
              <a:t>1</a:t>
            </a:fld>
            <a:endParaRPr lang="en-US"/>
          </a:p>
        </p:txBody>
      </p:sp>
    </p:spTree>
    <p:extLst>
      <p:ext uri="{BB962C8B-B14F-4D97-AF65-F5344CB8AC3E}">
        <p14:creationId xmlns:p14="http://schemas.microsoft.com/office/powerpoint/2010/main" val="3122202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646113"/>
            <a:ext cx="5616575" cy="3159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8D781-A50E-46FB-9B29-9B21B57B1ED5}" type="slidenum">
              <a:rPr lang="en-US" smtClean="0"/>
              <a:t>2</a:t>
            </a:fld>
            <a:endParaRPr lang="en-US"/>
          </a:p>
        </p:txBody>
      </p:sp>
    </p:spTree>
    <p:extLst>
      <p:ext uri="{BB962C8B-B14F-4D97-AF65-F5344CB8AC3E}">
        <p14:creationId xmlns:p14="http://schemas.microsoft.com/office/powerpoint/2010/main" val="3091166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646113"/>
            <a:ext cx="5616575" cy="3159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F94D04-813E-418A-9598-B9E87FE95666}" type="slidenum">
              <a:rPr lang="en-US" smtClean="0"/>
              <a:t>7</a:t>
            </a:fld>
            <a:endParaRPr lang="en-US" dirty="0"/>
          </a:p>
        </p:txBody>
      </p:sp>
    </p:spTree>
    <p:extLst>
      <p:ext uri="{BB962C8B-B14F-4D97-AF65-F5344CB8AC3E}">
        <p14:creationId xmlns:p14="http://schemas.microsoft.com/office/powerpoint/2010/main" val="169797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participation – give examples of what may cause these types of emergencies.</a:t>
            </a:r>
          </a:p>
          <a:p>
            <a:endParaRPr lang="en-US" dirty="0"/>
          </a:p>
          <a:p>
            <a:r>
              <a:rPr lang="en-US" sz="2400" dirty="0">
                <a:solidFill>
                  <a:schemeClr val="tx2"/>
                </a:solidFill>
              </a:rPr>
              <a:t>Fire/Explosions</a:t>
            </a:r>
          </a:p>
          <a:p>
            <a:r>
              <a:rPr lang="en-US" sz="2400" dirty="0">
                <a:solidFill>
                  <a:schemeClr val="tx2"/>
                </a:solidFill>
              </a:rPr>
              <a:t>Damage to Company Facilities</a:t>
            </a:r>
          </a:p>
          <a:p>
            <a:pPr lvl="1"/>
            <a:r>
              <a:rPr lang="en-US" sz="2400" dirty="0">
                <a:solidFill>
                  <a:schemeClr val="accent1"/>
                </a:solidFill>
              </a:rPr>
              <a:t>Third-Party Damage</a:t>
            </a:r>
          </a:p>
          <a:p>
            <a:r>
              <a:rPr lang="en-US" sz="2400" dirty="0">
                <a:solidFill>
                  <a:schemeClr val="tx2"/>
                </a:solidFill>
              </a:rPr>
              <a:t>Leak/Odor Complaints</a:t>
            </a:r>
          </a:p>
          <a:p>
            <a:pPr lvl="1"/>
            <a:r>
              <a:rPr lang="en-US" sz="2400" dirty="0">
                <a:solidFill>
                  <a:schemeClr val="accent1"/>
                </a:solidFill>
              </a:rPr>
              <a:t>Natural Gas/CO</a:t>
            </a:r>
          </a:p>
          <a:p>
            <a:r>
              <a:rPr lang="en-US" sz="2400" dirty="0">
                <a:solidFill>
                  <a:schemeClr val="tx2"/>
                </a:solidFill>
              </a:rPr>
              <a:t>Pressure/Odorization Problems</a:t>
            </a:r>
          </a:p>
          <a:p>
            <a:pPr lvl="1"/>
            <a:r>
              <a:rPr lang="en-US" sz="2400" dirty="0">
                <a:solidFill>
                  <a:schemeClr val="accent1"/>
                </a:solidFill>
              </a:rPr>
              <a:t>Major interruptions of service</a:t>
            </a:r>
          </a:p>
          <a:p>
            <a:pPr lvl="1"/>
            <a:r>
              <a:rPr lang="en-US" sz="2400" dirty="0">
                <a:solidFill>
                  <a:schemeClr val="accent1"/>
                </a:solidFill>
              </a:rPr>
              <a:t>Relieving overpressure protection device</a:t>
            </a:r>
          </a:p>
          <a:p>
            <a:pPr lvl="1"/>
            <a:r>
              <a:rPr lang="en-US" sz="2400" dirty="0">
                <a:solidFill>
                  <a:schemeClr val="accent1"/>
                </a:solidFill>
              </a:rPr>
              <a:t>Malfunctioning odorizer/spills</a:t>
            </a:r>
          </a:p>
          <a:p>
            <a:endParaRPr lang="en-US" dirty="0"/>
          </a:p>
        </p:txBody>
      </p:sp>
      <p:sp>
        <p:nvSpPr>
          <p:cNvPr id="4" name="Slide Number Placeholder 3"/>
          <p:cNvSpPr>
            <a:spLocks noGrp="1"/>
          </p:cNvSpPr>
          <p:nvPr>
            <p:ph type="sldNum" sz="quarter" idx="5"/>
          </p:nvPr>
        </p:nvSpPr>
        <p:spPr/>
        <p:txBody>
          <a:bodyPr/>
          <a:lstStyle/>
          <a:p>
            <a:fld id="{F0FDBE5F-3C07-4635-B84F-1280F01E1AC4}" type="slidenum">
              <a:rPr lang="en-US" smtClean="0"/>
              <a:t>11</a:t>
            </a:fld>
            <a:endParaRPr lang="en-US"/>
          </a:p>
        </p:txBody>
      </p:sp>
    </p:spTree>
    <p:extLst>
      <p:ext uri="{BB962C8B-B14F-4D97-AF65-F5344CB8AC3E}">
        <p14:creationId xmlns:p14="http://schemas.microsoft.com/office/powerpoint/2010/main" val="1260677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video link and discuss correct and incorrect actions.</a:t>
            </a:r>
          </a:p>
          <a:p>
            <a:endParaRPr lang="en-US" dirty="0"/>
          </a:p>
          <a:p>
            <a:r>
              <a:rPr lang="en-US">
                <a:hlinkClick r:id="rId3"/>
              </a:rPr>
              <a:t>The 4" Natural Gas Main line broke in front of my house today</a:t>
            </a:r>
            <a:endParaRPr lang="en-US" dirty="0"/>
          </a:p>
        </p:txBody>
      </p:sp>
      <p:sp>
        <p:nvSpPr>
          <p:cNvPr id="4" name="Slide Number Placeholder 3"/>
          <p:cNvSpPr>
            <a:spLocks noGrp="1"/>
          </p:cNvSpPr>
          <p:nvPr>
            <p:ph type="sldNum" sz="quarter" idx="5"/>
          </p:nvPr>
        </p:nvSpPr>
        <p:spPr/>
        <p:txBody>
          <a:bodyPr/>
          <a:lstStyle/>
          <a:p>
            <a:fld id="{F0FDBE5F-3C07-4635-B84F-1280F01E1AC4}" type="slidenum">
              <a:rPr lang="en-US" smtClean="0"/>
              <a:t>16</a:t>
            </a:fld>
            <a:endParaRPr lang="en-US"/>
          </a:p>
        </p:txBody>
      </p:sp>
    </p:spTree>
    <p:extLst>
      <p:ext uri="{BB962C8B-B14F-4D97-AF65-F5344CB8AC3E}">
        <p14:creationId xmlns:p14="http://schemas.microsoft.com/office/powerpoint/2010/main" val="3856050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Learning Objectives for Contractor Oversight Fundamentals Training Course</a:t>
            </a:r>
          </a:p>
          <a:p>
            <a:endParaRPr lang="en-US" b="1" dirty="0"/>
          </a:p>
          <a:p>
            <a:r>
              <a:rPr lang="en-US" dirty="0"/>
              <a:t>By the end of this course, participants will be able to:</a:t>
            </a:r>
          </a:p>
          <a:p>
            <a:pPr>
              <a:buFont typeface="+mj-lt"/>
              <a:buAutoNum type="arabicPeriod"/>
            </a:pPr>
            <a:r>
              <a:rPr lang="en-US" b="1" dirty="0"/>
              <a:t>Understand Company Expectations for Contractor Oversight Activities</a:t>
            </a:r>
            <a:endParaRPr lang="en-US" dirty="0"/>
          </a:p>
          <a:p>
            <a:pPr marL="742950" lvl="1" indent="-285750">
              <a:buFont typeface="+mj-lt"/>
              <a:buAutoNum type="arabicPeriod"/>
            </a:pPr>
            <a:r>
              <a:rPr lang="en-US" dirty="0"/>
              <a:t>Define the </a:t>
            </a:r>
            <a:r>
              <a:rPr lang="en-US" b="1" dirty="0"/>
              <a:t>roles and responsibilities</a:t>
            </a:r>
            <a:r>
              <a:rPr lang="en-US" dirty="0"/>
              <a:t> of inspectors and oversight personnel.</a:t>
            </a:r>
          </a:p>
          <a:p>
            <a:pPr marL="742950" lvl="1" indent="-285750">
              <a:buFont typeface="+mj-lt"/>
              <a:buAutoNum type="arabicPeriod"/>
            </a:pPr>
            <a:r>
              <a:rPr lang="en-US" dirty="0"/>
              <a:t>Align oversight activities with </a:t>
            </a:r>
            <a:r>
              <a:rPr lang="en-US" b="1" dirty="0"/>
              <a:t>company policies, procedures, and regulatory requirements</a:t>
            </a:r>
            <a:r>
              <a:rPr lang="en-US" dirty="0"/>
              <a:t>.</a:t>
            </a:r>
          </a:p>
          <a:p>
            <a:pPr marL="742950" lvl="1" indent="-285750">
              <a:buFont typeface="+mj-lt"/>
              <a:buAutoNum type="arabicPeriod"/>
            </a:pPr>
            <a:r>
              <a:rPr lang="en-US" dirty="0"/>
              <a:t>Recognize the importance of </a:t>
            </a:r>
            <a:r>
              <a:rPr lang="en-US" b="1" dirty="0"/>
              <a:t>contractor compliance</a:t>
            </a:r>
            <a:r>
              <a:rPr lang="en-US" dirty="0"/>
              <a:t> in maintaining safety, quality, and operational efficiency.</a:t>
            </a:r>
          </a:p>
          <a:p>
            <a:pPr>
              <a:buFont typeface="+mj-lt"/>
              <a:buAutoNum type="arabicPeriod"/>
            </a:pPr>
            <a:r>
              <a:rPr lang="en-US" b="1" dirty="0"/>
              <a:t>Increase Consistency Among Inspectors for Oversight Activities</a:t>
            </a:r>
            <a:endParaRPr lang="en-US" dirty="0"/>
          </a:p>
          <a:p>
            <a:pPr marL="742950" lvl="1" indent="-285750">
              <a:buFont typeface="+mj-lt"/>
              <a:buAutoNum type="arabicPeriod"/>
            </a:pPr>
            <a:r>
              <a:rPr lang="en-US" dirty="0"/>
              <a:t>Standardize </a:t>
            </a:r>
            <a:r>
              <a:rPr lang="en-US" b="1" dirty="0"/>
              <a:t>inspection and documentation practices</a:t>
            </a:r>
            <a:r>
              <a:rPr lang="en-US" dirty="0"/>
              <a:t> to ensure uniform application across projects.</a:t>
            </a:r>
          </a:p>
          <a:p>
            <a:pPr marL="742950" lvl="1" indent="-285750">
              <a:buFont typeface="+mj-lt"/>
              <a:buAutoNum type="arabicPeriod"/>
            </a:pPr>
            <a:r>
              <a:rPr lang="en-US" dirty="0"/>
              <a:t>Apply </a:t>
            </a:r>
            <a:r>
              <a:rPr lang="en-US" b="1" dirty="0"/>
              <a:t>company-approved checklists, reporting tools, and quality control measures</a:t>
            </a:r>
            <a:r>
              <a:rPr lang="en-US" dirty="0"/>
              <a:t>.</a:t>
            </a:r>
          </a:p>
          <a:p>
            <a:pPr marL="742950" lvl="1" indent="-285750">
              <a:buFont typeface="+mj-lt"/>
              <a:buAutoNum type="arabicPeriod"/>
            </a:pPr>
            <a:r>
              <a:rPr lang="en-US" dirty="0"/>
              <a:t>Ensure all inspectors adhere to </a:t>
            </a:r>
            <a:r>
              <a:rPr lang="en-US" b="1" dirty="0"/>
              <a:t>regulatory and industry best practices</a:t>
            </a:r>
            <a:r>
              <a:rPr lang="en-US" dirty="0"/>
              <a:t> for contractor oversight.</a:t>
            </a:r>
          </a:p>
          <a:p>
            <a:pPr>
              <a:buFont typeface="+mj-lt"/>
              <a:buAutoNum type="arabicPeriod"/>
            </a:pPr>
            <a:r>
              <a:rPr lang="en-US" b="1" dirty="0"/>
              <a:t>Identify Opportunities for Process Improvement</a:t>
            </a:r>
            <a:endParaRPr lang="en-US" dirty="0"/>
          </a:p>
          <a:p>
            <a:pPr marL="742950" lvl="1" indent="-285750">
              <a:buFont typeface="+mj-lt"/>
              <a:buAutoNum type="arabicPeriod"/>
            </a:pPr>
            <a:r>
              <a:rPr lang="en-US" dirty="0"/>
              <a:t>Evaluate </a:t>
            </a:r>
            <a:r>
              <a:rPr lang="en-US" b="1" dirty="0"/>
              <a:t>current oversight processes</a:t>
            </a:r>
            <a:r>
              <a:rPr lang="en-US" dirty="0"/>
              <a:t> for efficiency and effectiveness.</a:t>
            </a:r>
          </a:p>
          <a:p>
            <a:pPr marL="742950" lvl="1" indent="-285750">
              <a:buFont typeface="+mj-lt"/>
              <a:buAutoNum type="arabicPeriod"/>
            </a:pPr>
            <a:r>
              <a:rPr lang="en-US" dirty="0"/>
              <a:t>Recognize and address </a:t>
            </a:r>
            <a:r>
              <a:rPr lang="en-US" b="1" dirty="0"/>
              <a:t>gaps in contractor performance and compliance</a:t>
            </a:r>
            <a:r>
              <a:rPr lang="en-US" dirty="0"/>
              <a:t>.</a:t>
            </a:r>
          </a:p>
          <a:p>
            <a:pPr marL="742950" lvl="1" indent="-285750">
              <a:buFont typeface="+mj-lt"/>
              <a:buAutoNum type="arabicPeriod"/>
            </a:pPr>
            <a:r>
              <a:rPr lang="en-US" dirty="0"/>
              <a:t>Provide </a:t>
            </a:r>
            <a:r>
              <a:rPr lang="en-US" b="1" dirty="0"/>
              <a:t>feedback and recommendations</a:t>
            </a:r>
            <a:r>
              <a:rPr lang="en-US" dirty="0"/>
              <a:t> to enhance oversight procedures and contractor accountability.</a:t>
            </a:r>
          </a:p>
          <a:p>
            <a:pPr>
              <a:buFont typeface="+mj-lt"/>
              <a:buAutoNum type="arabicPeriod"/>
            </a:pPr>
            <a:r>
              <a:rPr lang="en-US" b="1" dirty="0"/>
              <a:t>Identify Additional Training Opportunities</a:t>
            </a:r>
            <a:endParaRPr lang="en-US" dirty="0"/>
          </a:p>
          <a:p>
            <a:pPr marL="742950" lvl="1" indent="-285750">
              <a:buFont typeface="+mj-lt"/>
              <a:buAutoNum type="arabicPeriod"/>
            </a:pPr>
            <a:r>
              <a:rPr lang="en-US" dirty="0"/>
              <a:t>Assess inspector and contractor knowledge gaps through </a:t>
            </a:r>
            <a:r>
              <a:rPr lang="en-US" b="1" dirty="0"/>
              <a:t>field observations and performance reviews</a:t>
            </a:r>
            <a:r>
              <a:rPr lang="en-US" dirty="0"/>
              <a:t>.</a:t>
            </a:r>
          </a:p>
          <a:p>
            <a:pPr marL="742950" lvl="1" indent="-285750">
              <a:buFont typeface="+mj-lt"/>
              <a:buAutoNum type="arabicPeriod"/>
            </a:pPr>
            <a:r>
              <a:rPr lang="en-US" dirty="0"/>
              <a:t>Recommend targeted </a:t>
            </a:r>
            <a:r>
              <a:rPr lang="en-US" b="1" dirty="0"/>
              <a:t>training programs</a:t>
            </a:r>
            <a:r>
              <a:rPr lang="en-US" dirty="0"/>
              <a:t> to improve contractor competency and compliance.</a:t>
            </a:r>
          </a:p>
          <a:p>
            <a:pPr marL="742950" lvl="1" indent="-285750">
              <a:buFont typeface="+mj-lt"/>
              <a:buAutoNum type="arabicPeriod"/>
            </a:pPr>
            <a:r>
              <a:rPr lang="en-US" dirty="0"/>
              <a:t>Promote ongoing </a:t>
            </a:r>
            <a:r>
              <a:rPr lang="en-US" b="1" dirty="0"/>
              <a:t>professional development and knowledge sharing</a:t>
            </a:r>
            <a:r>
              <a:rPr lang="en-US" dirty="0"/>
              <a:t> among oversight personnel.</a:t>
            </a:r>
          </a:p>
          <a:p>
            <a:pPr>
              <a:buFont typeface="+mj-lt"/>
              <a:buAutoNum type="arabicPeriod"/>
            </a:pPr>
            <a:r>
              <a:rPr lang="en-US" b="1" dirty="0"/>
              <a:t>Increase Awareness of Lessons Learned for Contractor Oversight Activities</a:t>
            </a:r>
            <a:endParaRPr lang="en-US" dirty="0"/>
          </a:p>
          <a:p>
            <a:pPr marL="742950" lvl="1" indent="-285750">
              <a:buFont typeface="+mj-lt"/>
              <a:buAutoNum type="arabicPeriod"/>
            </a:pPr>
            <a:r>
              <a:rPr lang="en-US" dirty="0"/>
              <a:t>Review </a:t>
            </a:r>
            <a:r>
              <a:rPr lang="en-US" b="1" dirty="0"/>
              <a:t>past incidents, near misses, and best practices</a:t>
            </a:r>
            <a:r>
              <a:rPr lang="en-US" dirty="0"/>
              <a:t> to enhance contractor oversight strategies.</a:t>
            </a:r>
          </a:p>
          <a:p>
            <a:pPr marL="742950" lvl="1" indent="-285750">
              <a:buFont typeface="+mj-lt"/>
              <a:buAutoNum type="arabicPeriod"/>
            </a:pPr>
            <a:r>
              <a:rPr lang="en-US" dirty="0"/>
              <a:t>Apply </a:t>
            </a:r>
            <a:r>
              <a:rPr lang="en-US" b="1" dirty="0"/>
              <a:t>case studies and real-world scenarios</a:t>
            </a:r>
            <a:r>
              <a:rPr lang="en-US" dirty="0"/>
              <a:t> to reinforce learning and decision-making.</a:t>
            </a:r>
          </a:p>
          <a:p>
            <a:pPr marL="742950" lvl="1" indent="-285750">
              <a:buFont typeface="+mj-lt"/>
              <a:buAutoNum type="arabicPeriod"/>
            </a:pPr>
            <a:r>
              <a:rPr lang="en-US" dirty="0"/>
              <a:t>Foster a </a:t>
            </a:r>
            <a:r>
              <a:rPr lang="en-US" b="1" dirty="0"/>
              <a:t>culture of continuous improvement</a:t>
            </a:r>
            <a:r>
              <a:rPr lang="en-US" dirty="0"/>
              <a:t> by sharing lessons learned across teams and projects.</a:t>
            </a:r>
          </a:p>
          <a:p>
            <a:pPr>
              <a:buFont typeface="+mj-lt"/>
              <a:buAutoNum type="arabicPeriod"/>
            </a:pPr>
            <a:r>
              <a:rPr lang="en-US" b="1" dirty="0"/>
              <a:t>Learn the Resources Available to Help Guide Oversight Activities</a:t>
            </a:r>
            <a:endParaRPr lang="en-US" dirty="0"/>
          </a:p>
          <a:p>
            <a:pPr marL="742950" lvl="1" indent="-285750">
              <a:buFont typeface="+mj-lt"/>
              <a:buAutoNum type="arabicPeriod"/>
            </a:pPr>
            <a:r>
              <a:rPr lang="en-US" dirty="0"/>
              <a:t>Identify </a:t>
            </a:r>
            <a:r>
              <a:rPr lang="en-US" b="1" dirty="0"/>
              <a:t>company policies, procedures, and manuals</a:t>
            </a:r>
            <a:r>
              <a:rPr lang="en-US" dirty="0"/>
              <a:t> that outline oversight expectations.</a:t>
            </a:r>
          </a:p>
          <a:p>
            <a:pPr marL="742950" lvl="1" indent="-285750">
              <a:buFont typeface="+mj-lt"/>
              <a:buAutoNum type="arabicPeriod"/>
            </a:pPr>
            <a:r>
              <a:rPr lang="en-US" dirty="0"/>
              <a:t>Understand how to utilize </a:t>
            </a:r>
            <a:r>
              <a:rPr lang="en-US" b="1" dirty="0"/>
              <a:t>inspection checklists, audit tools, and reporting systems</a:t>
            </a:r>
            <a:r>
              <a:rPr lang="en-US" dirty="0"/>
              <a:t>.</a:t>
            </a:r>
          </a:p>
          <a:p>
            <a:pPr marL="742950" lvl="1" indent="-285750">
              <a:buFont typeface="+mj-lt"/>
              <a:buAutoNum type="arabicPeriod"/>
            </a:pPr>
            <a:r>
              <a:rPr lang="en-US" dirty="0"/>
              <a:t>Leverage </a:t>
            </a:r>
            <a:r>
              <a:rPr lang="en-US" b="1" dirty="0"/>
              <a:t>regulatory resources (PHMSA, API, ASME, OSHA) and industry best practices</a:t>
            </a:r>
            <a:r>
              <a:rPr lang="en-US" dirty="0"/>
              <a:t> for guidance.</a:t>
            </a:r>
          </a:p>
          <a:p>
            <a:pPr marL="742950" lvl="1" indent="-285750">
              <a:buFont typeface="+mj-lt"/>
              <a:buAutoNum type="arabicPeriod"/>
            </a:pPr>
            <a:r>
              <a:rPr lang="en-US" dirty="0"/>
              <a:t>Access </a:t>
            </a:r>
            <a:r>
              <a:rPr lang="en-US" b="1" dirty="0"/>
              <a:t>subject matter experts (SMEs), safety personnel, and training materials</a:t>
            </a:r>
            <a:r>
              <a:rPr lang="en-US" dirty="0"/>
              <a:t> for additional support.</a:t>
            </a:r>
          </a:p>
          <a:p>
            <a:pPr marL="742950" lvl="1" indent="-285750">
              <a:buFont typeface="+mj-lt"/>
              <a:buAutoNum type="arabicPeriod"/>
            </a:pPr>
            <a:endParaRPr lang="en-US" dirty="0"/>
          </a:p>
          <a:p>
            <a:r>
              <a:rPr lang="en-US" dirty="0"/>
              <a:t>These objectives ensure a </a:t>
            </a:r>
            <a:r>
              <a:rPr lang="en-US" b="1" dirty="0"/>
              <a:t>consistent, effective, and proactive approach</a:t>
            </a:r>
            <a:r>
              <a:rPr lang="en-US" dirty="0"/>
              <a:t> to contractor oversight, driving </a:t>
            </a:r>
            <a:r>
              <a:rPr lang="en-US" b="1" dirty="0"/>
              <a:t>improved safety, quality, and performance</a:t>
            </a:r>
            <a:r>
              <a:rPr lang="en-US" dirty="0"/>
              <a:t> in pipeline and construction projects.</a:t>
            </a:r>
          </a:p>
          <a:p>
            <a:endParaRPr lang="en-US" dirty="0"/>
          </a:p>
        </p:txBody>
      </p:sp>
      <p:sp>
        <p:nvSpPr>
          <p:cNvPr id="4" name="Slide Number Placeholder 3"/>
          <p:cNvSpPr>
            <a:spLocks noGrp="1"/>
          </p:cNvSpPr>
          <p:nvPr>
            <p:ph type="sldNum" sz="quarter" idx="5"/>
          </p:nvPr>
        </p:nvSpPr>
        <p:spPr/>
        <p:txBody>
          <a:bodyPr/>
          <a:lstStyle/>
          <a:p>
            <a:fld id="{F0FDBE5F-3C07-4635-B84F-1280F01E1AC4}" type="slidenum">
              <a:rPr lang="en-US" smtClean="0"/>
              <a:t>18</a:t>
            </a:fld>
            <a:endParaRPr lang="en-US"/>
          </a:p>
        </p:txBody>
      </p:sp>
    </p:spTree>
    <p:extLst>
      <p:ext uri="{BB962C8B-B14F-4D97-AF65-F5344CB8AC3E}">
        <p14:creationId xmlns:p14="http://schemas.microsoft.com/office/powerpoint/2010/main" val="2835834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dirty="0"/>
              <a:t>Understand the Associated Codes and Standards for Welding Activities:</a:t>
            </a:r>
            <a:endParaRPr lang="en-US" dirty="0"/>
          </a:p>
          <a:p>
            <a:pPr marL="742950" lvl="1" indent="-285750">
              <a:buFont typeface="+mj-lt"/>
              <a:buAutoNum type="arabicPeriod"/>
            </a:pPr>
            <a:r>
              <a:rPr lang="en-US" dirty="0"/>
              <a:t>Identify key codes and standards related to welding procedures, such as ASME, API, and AWS.</a:t>
            </a:r>
          </a:p>
          <a:p>
            <a:pPr marL="742950" lvl="1" indent="-285750">
              <a:buFont typeface="+mj-lt"/>
              <a:buAutoNum type="arabicPeriod"/>
            </a:pPr>
            <a:r>
              <a:rPr lang="en-US" dirty="0"/>
              <a:t>Explain how these standards guide welding practices in the industry.</a:t>
            </a:r>
          </a:p>
          <a:p>
            <a:pPr marL="742950" lvl="1" indent="-285750">
              <a:buFont typeface="+mj-lt"/>
              <a:buAutoNum type="arabicPeriod"/>
            </a:pPr>
            <a:r>
              <a:rPr lang="en-US" dirty="0"/>
              <a:t>Recognize the importance of compliance with welding-related codes and standards for safety and quality assurance.</a:t>
            </a:r>
          </a:p>
          <a:p>
            <a:pPr>
              <a:buFont typeface="+mj-lt"/>
              <a:buAutoNum type="arabicPeriod"/>
            </a:pPr>
            <a:r>
              <a:rPr lang="en-US" b="1" dirty="0"/>
              <a:t>Comprehend Welder Qualification Requirements:</a:t>
            </a:r>
            <a:endParaRPr lang="en-US" dirty="0"/>
          </a:p>
          <a:p>
            <a:pPr marL="742950" lvl="1" indent="-285750">
              <a:buFont typeface="+mj-lt"/>
              <a:buAutoNum type="arabicPeriod"/>
            </a:pPr>
            <a:r>
              <a:rPr lang="en-US" dirty="0"/>
              <a:t>Understand the essential criteria for welder qualification, including the role of welder performance qualifications.</a:t>
            </a:r>
          </a:p>
          <a:p>
            <a:pPr marL="742950" lvl="1" indent="-285750">
              <a:buFont typeface="+mj-lt"/>
              <a:buAutoNum type="arabicPeriod"/>
            </a:pPr>
            <a:r>
              <a:rPr lang="en-US" dirty="0"/>
              <a:t>Explain the difference between welder certification and qualification.</a:t>
            </a:r>
          </a:p>
          <a:p>
            <a:pPr marL="742950" lvl="1" indent="-285750">
              <a:buFont typeface="+mj-lt"/>
              <a:buAutoNum type="arabicPeriod"/>
            </a:pPr>
            <a:r>
              <a:rPr lang="en-US" dirty="0"/>
              <a:t>Identify the documentation required to verify a welder’s qualifications.</a:t>
            </a:r>
          </a:p>
          <a:p>
            <a:pPr>
              <a:buFont typeface="+mj-lt"/>
              <a:buAutoNum type="arabicPeriod"/>
            </a:pPr>
            <a:r>
              <a:rPr lang="en-US" b="1" dirty="0"/>
              <a:t>Differentiate Between Welding Processes:</a:t>
            </a:r>
            <a:endParaRPr lang="en-US" dirty="0"/>
          </a:p>
          <a:p>
            <a:pPr marL="742950" lvl="1" indent="-285750">
              <a:buFont typeface="+mj-lt"/>
              <a:buAutoNum type="arabicPeriod"/>
            </a:pPr>
            <a:r>
              <a:rPr lang="en-US" dirty="0"/>
              <a:t>Explain the key differences between common welding processes such as Stick Welding (SMAW), MIG Welding (GMAW), TIG Welding (GTAW), and Flux-Cored Arc Welding (FCAW).</a:t>
            </a:r>
          </a:p>
          <a:p>
            <a:pPr marL="742950" lvl="1" indent="-285750">
              <a:buFont typeface="+mj-lt"/>
              <a:buAutoNum type="arabicPeriod"/>
            </a:pPr>
            <a:r>
              <a:rPr lang="en-US" dirty="0"/>
              <a:t>Discuss the advantages and limitations of each welding process and their suitability for different applications.</a:t>
            </a:r>
          </a:p>
          <a:p>
            <a:pPr>
              <a:buFont typeface="+mj-lt"/>
              <a:buAutoNum type="arabicPeriod"/>
            </a:pPr>
            <a:r>
              <a:rPr lang="en-US" b="1" dirty="0"/>
              <a:t>Identify Equipment and Materials Used in Welding:</a:t>
            </a:r>
            <a:endParaRPr lang="en-US" dirty="0"/>
          </a:p>
          <a:p>
            <a:pPr marL="742950" lvl="1" indent="-285750">
              <a:buFont typeface="+mj-lt"/>
              <a:buAutoNum type="arabicPeriod"/>
            </a:pPr>
            <a:r>
              <a:rPr lang="en-US" dirty="0"/>
              <a:t>List common welding equipment, including welding machines, electrodes, torches, and safety gear.</a:t>
            </a:r>
          </a:p>
          <a:p>
            <a:pPr marL="742950" lvl="1" indent="-285750">
              <a:buFont typeface="+mj-lt"/>
              <a:buAutoNum type="arabicPeriod"/>
            </a:pPr>
            <a:r>
              <a:rPr lang="en-US" dirty="0"/>
              <a:t>Understand the role of various materials used in welding, including welding rods, filler materials, and base metals.</a:t>
            </a:r>
          </a:p>
          <a:p>
            <a:pPr marL="742950" lvl="1" indent="-285750">
              <a:buFont typeface="+mj-lt"/>
              <a:buAutoNum type="arabicPeriod"/>
            </a:pPr>
            <a:r>
              <a:rPr lang="en-US" dirty="0"/>
              <a:t>Recognize the importance of selecting appropriate materials and equipment for specific welding applications.</a:t>
            </a:r>
          </a:p>
          <a:p>
            <a:pPr>
              <a:buFont typeface="+mj-lt"/>
              <a:buAutoNum type="arabicPeriod"/>
            </a:pPr>
            <a:r>
              <a:rPr lang="en-US" b="1" dirty="0"/>
              <a:t>Recognize Different Types of Welding Defects:</a:t>
            </a:r>
            <a:endParaRPr lang="en-US" dirty="0"/>
          </a:p>
          <a:p>
            <a:pPr marL="742950" lvl="1" indent="-285750">
              <a:buFont typeface="+mj-lt"/>
              <a:buAutoNum type="arabicPeriod"/>
            </a:pPr>
            <a:r>
              <a:rPr lang="en-US" dirty="0"/>
              <a:t>Identify common welding defects such as porosity, slag inclusion, cracks, and undercut.</a:t>
            </a:r>
          </a:p>
          <a:p>
            <a:pPr marL="742950" lvl="1" indent="-285750">
              <a:buFont typeface="+mj-lt"/>
              <a:buAutoNum type="arabicPeriod"/>
            </a:pPr>
            <a:r>
              <a:rPr lang="en-US" dirty="0"/>
              <a:t>Understand the causes of these defects and their potential impact on the integrity of welded joints.</a:t>
            </a:r>
          </a:p>
          <a:p>
            <a:pPr marL="742950" lvl="1" indent="-285750">
              <a:buFont typeface="+mj-lt"/>
              <a:buAutoNum type="arabicPeriod"/>
            </a:pPr>
            <a:r>
              <a:rPr lang="en-US" dirty="0"/>
              <a:t>Discuss methods for detecting and preventing welding defects during the welding process.</a:t>
            </a:r>
          </a:p>
          <a:p>
            <a:pPr>
              <a:buFont typeface="+mj-lt"/>
              <a:buAutoNum type="arabicPeriod"/>
            </a:pPr>
            <a:r>
              <a:rPr lang="en-US" b="1" dirty="0"/>
              <a:t>Understand Non-Destructive Testing (NDT) Techniques:</a:t>
            </a:r>
            <a:endParaRPr lang="en-US" dirty="0"/>
          </a:p>
          <a:p>
            <a:pPr marL="742950" lvl="1" indent="-285750">
              <a:buFont typeface="+mj-lt"/>
              <a:buAutoNum type="arabicPeriod"/>
            </a:pPr>
            <a:r>
              <a:rPr lang="en-US" dirty="0"/>
              <a:t>Define non-destructive testing and its importance in welding inspection.</a:t>
            </a:r>
          </a:p>
          <a:p>
            <a:pPr marL="742950" lvl="1" indent="-285750">
              <a:buFont typeface="+mj-lt"/>
              <a:buAutoNum type="arabicPeriod"/>
            </a:pPr>
            <a:r>
              <a:rPr lang="en-US" dirty="0"/>
              <a:t>Recognize the most common NDT techniques used in welding, such as ultrasonic testing (UT), radiographic testing (RT), and visual inspection (VT).</a:t>
            </a:r>
          </a:p>
          <a:p>
            <a:pPr marL="742950" lvl="1" indent="-285750">
              <a:buFont typeface="+mj-lt"/>
              <a:buAutoNum type="arabicPeriod"/>
            </a:pPr>
            <a:r>
              <a:rPr lang="en-US" dirty="0"/>
              <a:t>Understand how NDT techniques are applied to ensure the quality and safety of welded structures.</a:t>
            </a:r>
          </a:p>
          <a:p>
            <a:pPr>
              <a:buFont typeface="+mj-lt"/>
              <a:buAutoNum type="arabicPeriod"/>
            </a:pPr>
            <a:r>
              <a:rPr lang="en-US" b="1" dirty="0"/>
              <a:t>Understand General Welding Inspection Requirements:</a:t>
            </a:r>
            <a:endParaRPr lang="en-US" dirty="0"/>
          </a:p>
          <a:p>
            <a:pPr marL="742950" lvl="1" indent="-285750">
              <a:buFont typeface="+mj-lt"/>
              <a:buAutoNum type="arabicPeriod"/>
            </a:pPr>
            <a:r>
              <a:rPr lang="en-US" dirty="0"/>
              <a:t>Identify the key responsibilities of a welding inspector, including pre-welding, in-process, and post-welding inspections.</a:t>
            </a:r>
          </a:p>
          <a:p>
            <a:pPr marL="742950" lvl="1" indent="-285750">
              <a:buFont typeface="+mj-lt"/>
              <a:buAutoNum type="arabicPeriod"/>
            </a:pPr>
            <a:r>
              <a:rPr lang="en-US" dirty="0"/>
              <a:t>Understand the necessary documentation and records required for welding inspection activities.</a:t>
            </a:r>
          </a:p>
          <a:p>
            <a:pPr marL="742950" lvl="1" indent="-285750">
              <a:buFont typeface="+mj-lt"/>
              <a:buAutoNum type="arabicPeriod"/>
            </a:pPr>
            <a:r>
              <a:rPr lang="en-US" dirty="0"/>
              <a:t>Discuss the importance of adhering to inspection procedures and maintaining quality control throughout the welding process.</a:t>
            </a:r>
          </a:p>
          <a:p>
            <a:endParaRPr lang="en-US" dirty="0"/>
          </a:p>
        </p:txBody>
      </p:sp>
      <p:sp>
        <p:nvSpPr>
          <p:cNvPr id="4" name="Slide Number Placeholder 3"/>
          <p:cNvSpPr>
            <a:spLocks noGrp="1"/>
          </p:cNvSpPr>
          <p:nvPr>
            <p:ph type="sldNum" sz="quarter" idx="5"/>
          </p:nvPr>
        </p:nvSpPr>
        <p:spPr/>
        <p:txBody>
          <a:bodyPr/>
          <a:lstStyle/>
          <a:p>
            <a:fld id="{F0FDBE5F-3C07-4635-B84F-1280F01E1AC4}" type="slidenum">
              <a:rPr lang="en-US" smtClean="0"/>
              <a:t>22</a:t>
            </a:fld>
            <a:endParaRPr lang="en-US"/>
          </a:p>
        </p:txBody>
      </p:sp>
    </p:spTree>
    <p:extLst>
      <p:ext uri="{BB962C8B-B14F-4D97-AF65-F5344CB8AC3E}">
        <p14:creationId xmlns:p14="http://schemas.microsoft.com/office/powerpoint/2010/main" val="3499650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 of Shielded Metal Arc Welding (SMAW)</a:t>
            </a:r>
          </a:p>
          <a:p>
            <a:r>
              <a:rPr lang="en-US" b="1" dirty="0"/>
              <a:t>Shielded Metal Arc Welding (SMAW)</a:t>
            </a:r>
            <a:r>
              <a:rPr lang="en-US" dirty="0"/>
              <a:t>, commonly known as </a:t>
            </a:r>
            <a:r>
              <a:rPr lang="en-US" b="1" dirty="0"/>
              <a:t>stick welding</a:t>
            </a:r>
            <a:r>
              <a:rPr lang="en-US" dirty="0"/>
              <a:t>, is one of the oldest and most widely used welding processes. It involves using a </a:t>
            </a:r>
            <a:r>
              <a:rPr lang="en-US" b="1" dirty="0"/>
              <a:t>consumable electrode</a:t>
            </a:r>
            <a:r>
              <a:rPr lang="en-US" dirty="0"/>
              <a:t> coated with a flux material that protects the weld area from atmospheric contamination, such as oxygen and moisture. SMAW is versatile, portable, and suitable for a wide range of applications, making it a go-to process for many welding tasks in the natural gas, construction, and industrial sectors.</a:t>
            </a:r>
          </a:p>
          <a:p>
            <a:r>
              <a:rPr lang="en-US" b="1" dirty="0"/>
              <a:t>Key Features of Shielded Metal Arc Welding:</a:t>
            </a:r>
          </a:p>
          <a:p>
            <a:pPr>
              <a:buFont typeface="+mj-lt"/>
              <a:buAutoNum type="arabicPeriod"/>
            </a:pPr>
            <a:r>
              <a:rPr lang="en-US" b="1" dirty="0"/>
              <a:t>Process Description:</a:t>
            </a:r>
            <a:endParaRPr lang="en-US" dirty="0"/>
          </a:p>
          <a:p>
            <a:pPr marL="742950" lvl="1" indent="-285750">
              <a:buFont typeface="+mj-lt"/>
              <a:buAutoNum type="arabicPeriod"/>
            </a:pPr>
            <a:r>
              <a:rPr lang="en-US" b="1" dirty="0"/>
              <a:t>Electrode:</a:t>
            </a:r>
            <a:r>
              <a:rPr lang="en-US" dirty="0"/>
              <a:t> A </a:t>
            </a:r>
            <a:r>
              <a:rPr lang="en-US" b="1" dirty="0"/>
              <a:t>consumable electrode</a:t>
            </a:r>
            <a:r>
              <a:rPr lang="en-US" dirty="0"/>
              <a:t> (a coated metal rod) is used to create an arc between the electrode and the base metal, causing the electrode to melt and deposit filler material into the weld joint.</a:t>
            </a:r>
          </a:p>
          <a:p>
            <a:pPr marL="742950" lvl="1" indent="-285750">
              <a:buFont typeface="+mj-lt"/>
              <a:buAutoNum type="arabicPeriod"/>
            </a:pPr>
            <a:r>
              <a:rPr lang="en-US" b="1" dirty="0"/>
              <a:t>Flux Coating:</a:t>
            </a:r>
            <a:r>
              <a:rPr lang="en-US" dirty="0"/>
              <a:t> The coating on the electrode serves two purposes:</a:t>
            </a:r>
          </a:p>
          <a:p>
            <a:pPr marL="1143000" lvl="2" indent="-228600">
              <a:buFont typeface="+mj-lt"/>
              <a:buAutoNum type="arabicPeriod"/>
            </a:pPr>
            <a:r>
              <a:rPr lang="en-US" dirty="0"/>
              <a:t>It creates a </a:t>
            </a:r>
            <a:r>
              <a:rPr lang="en-US" b="1" dirty="0"/>
              <a:t>shielding gas</a:t>
            </a:r>
            <a:r>
              <a:rPr lang="en-US" dirty="0"/>
              <a:t> when heated, protecting the weld pool from contaminants.</a:t>
            </a:r>
          </a:p>
          <a:p>
            <a:pPr marL="1143000" lvl="2" indent="-228600">
              <a:buFont typeface="+mj-lt"/>
              <a:buAutoNum type="arabicPeriod"/>
            </a:pPr>
            <a:r>
              <a:rPr lang="en-US" dirty="0"/>
              <a:t>It forms a </a:t>
            </a:r>
            <a:r>
              <a:rPr lang="en-US" b="1" dirty="0"/>
              <a:t>slag layer</a:t>
            </a:r>
            <a:r>
              <a:rPr lang="en-US" dirty="0"/>
              <a:t> on top of the weld, which helps to protect the cooling weld bead from oxidation and contamination.</a:t>
            </a:r>
          </a:p>
          <a:p>
            <a:pPr>
              <a:buFont typeface="+mj-lt"/>
              <a:buAutoNum type="arabicPeriod"/>
            </a:pPr>
            <a:r>
              <a:rPr lang="en-US" b="1" dirty="0"/>
              <a:t>Applications:</a:t>
            </a:r>
            <a:endParaRPr lang="en-US" dirty="0"/>
          </a:p>
          <a:p>
            <a:pPr marL="742950" lvl="1" indent="-285750">
              <a:buFont typeface="+mj-lt"/>
              <a:buAutoNum type="arabicPeriod"/>
            </a:pPr>
            <a:r>
              <a:rPr lang="en-US" b="1" dirty="0"/>
              <a:t>Pipeline Welding:</a:t>
            </a:r>
            <a:r>
              <a:rPr lang="en-US" dirty="0"/>
              <a:t> SMAW is commonly used in </a:t>
            </a:r>
            <a:r>
              <a:rPr lang="en-US" b="1" dirty="0"/>
              <a:t>field welding</a:t>
            </a:r>
            <a:r>
              <a:rPr lang="en-US" dirty="0"/>
              <a:t> for </a:t>
            </a:r>
            <a:r>
              <a:rPr lang="en-US" b="1" dirty="0"/>
              <a:t>natural gas pipelines</a:t>
            </a:r>
            <a:r>
              <a:rPr lang="en-US" dirty="0"/>
              <a:t>, especially for root passes and repairs in pipeline construction.</a:t>
            </a:r>
          </a:p>
          <a:p>
            <a:pPr marL="742950" lvl="1" indent="-285750">
              <a:buFont typeface="+mj-lt"/>
              <a:buAutoNum type="arabicPeriod"/>
            </a:pPr>
            <a:r>
              <a:rPr lang="en-US" b="1" dirty="0"/>
              <a:t>Heavy Equipment Repair:</a:t>
            </a:r>
            <a:r>
              <a:rPr lang="en-US" dirty="0"/>
              <a:t> Ideal for welding thicker materials and providing strong, durable welds for heavy machinery and equipment.</a:t>
            </a:r>
          </a:p>
          <a:p>
            <a:pPr marL="742950" lvl="1" indent="-285750">
              <a:buFont typeface="+mj-lt"/>
              <a:buAutoNum type="arabicPeriod"/>
            </a:pPr>
            <a:r>
              <a:rPr lang="en-US" b="1" dirty="0"/>
              <a:t>Structural Welding:</a:t>
            </a:r>
            <a:r>
              <a:rPr lang="en-US" dirty="0"/>
              <a:t> Used in </a:t>
            </a:r>
            <a:r>
              <a:rPr lang="en-US" b="1" dirty="0"/>
              <a:t>construction</a:t>
            </a:r>
            <a:r>
              <a:rPr lang="en-US" dirty="0"/>
              <a:t> and </a:t>
            </a:r>
            <a:r>
              <a:rPr lang="en-US" b="1" dirty="0"/>
              <a:t>bridge welding</a:t>
            </a:r>
            <a:r>
              <a:rPr lang="en-US" dirty="0"/>
              <a:t> due to its ability to handle a wide variety of positions and joint configurations.</a:t>
            </a:r>
          </a:p>
          <a:p>
            <a:pPr marL="742950" lvl="1" indent="-285750">
              <a:buFont typeface="+mj-lt"/>
              <a:buAutoNum type="arabicPeriod"/>
            </a:pPr>
            <a:r>
              <a:rPr lang="en-US" b="1" dirty="0"/>
              <a:t>Outdoor Welding:</a:t>
            </a:r>
            <a:r>
              <a:rPr lang="en-US" dirty="0"/>
              <a:t> SMAW is highly favored for </a:t>
            </a:r>
            <a:r>
              <a:rPr lang="en-US" b="1" dirty="0"/>
              <a:t>outdoor welding</a:t>
            </a:r>
            <a:r>
              <a:rPr lang="en-US" dirty="0"/>
              <a:t> applications, as it doesn't require shielding gas, making it effective in </a:t>
            </a:r>
            <a:r>
              <a:rPr lang="en-US" b="1" dirty="0"/>
              <a:t>windy or harsh environments</a:t>
            </a:r>
            <a:r>
              <a:rPr lang="en-US" dirty="0"/>
              <a:t>.</a:t>
            </a:r>
          </a:p>
          <a:p>
            <a:pPr>
              <a:buFont typeface="+mj-lt"/>
              <a:buAutoNum type="arabicPeriod"/>
            </a:pPr>
            <a:r>
              <a:rPr lang="en-US" b="1" dirty="0"/>
              <a:t>Advantages:</a:t>
            </a:r>
            <a:endParaRPr lang="en-US" dirty="0"/>
          </a:p>
          <a:p>
            <a:pPr marL="742950" lvl="1" indent="-285750">
              <a:buFont typeface="+mj-lt"/>
              <a:buAutoNum type="arabicPeriod"/>
            </a:pPr>
            <a:r>
              <a:rPr lang="en-US" b="1" dirty="0"/>
              <a:t>Versatility:</a:t>
            </a:r>
            <a:r>
              <a:rPr lang="en-US" dirty="0"/>
              <a:t> SMAW can be used to weld a variety of materials, including </a:t>
            </a:r>
            <a:r>
              <a:rPr lang="en-US" b="1" dirty="0"/>
              <a:t>carbon steel</a:t>
            </a:r>
            <a:r>
              <a:rPr lang="en-US" dirty="0"/>
              <a:t>, </a:t>
            </a:r>
            <a:r>
              <a:rPr lang="en-US" b="1" dirty="0"/>
              <a:t>stainless steel</a:t>
            </a:r>
            <a:r>
              <a:rPr lang="en-US" dirty="0"/>
              <a:t>, and </a:t>
            </a:r>
            <a:r>
              <a:rPr lang="en-US" b="1" dirty="0"/>
              <a:t>other alloy steels</a:t>
            </a:r>
            <a:r>
              <a:rPr lang="en-US" dirty="0"/>
              <a:t>.</a:t>
            </a:r>
          </a:p>
          <a:p>
            <a:pPr marL="742950" lvl="1" indent="-285750">
              <a:buFont typeface="+mj-lt"/>
              <a:buAutoNum type="arabicPeriod"/>
            </a:pPr>
            <a:r>
              <a:rPr lang="en-US" b="1" dirty="0"/>
              <a:t>Portability:</a:t>
            </a:r>
            <a:r>
              <a:rPr lang="en-US" dirty="0"/>
              <a:t> The equipment is relatively simple and portable, making it ideal for fieldwork, maintenance, and repair jobs.</a:t>
            </a:r>
          </a:p>
          <a:p>
            <a:pPr marL="742950" lvl="1" indent="-285750">
              <a:buFont typeface="+mj-lt"/>
              <a:buAutoNum type="arabicPeriod"/>
            </a:pPr>
            <a:r>
              <a:rPr lang="en-US" b="1" dirty="0"/>
              <a:t>Adaptability to Various Positions:</a:t>
            </a:r>
            <a:r>
              <a:rPr lang="en-US" dirty="0"/>
              <a:t> It can be used in </a:t>
            </a:r>
            <a:r>
              <a:rPr lang="en-US" b="1" dirty="0"/>
              <a:t>all positions</a:t>
            </a:r>
            <a:r>
              <a:rPr lang="en-US" dirty="0"/>
              <a:t> (flat, horizontal, vertical, and overhead) with proper technique.</a:t>
            </a:r>
          </a:p>
          <a:p>
            <a:pPr marL="742950" lvl="1" indent="-285750">
              <a:buFont typeface="+mj-lt"/>
              <a:buAutoNum type="arabicPeriod"/>
            </a:pPr>
            <a:r>
              <a:rPr lang="en-US" b="1" dirty="0"/>
              <a:t>Minimal Equipment:</a:t>
            </a:r>
            <a:r>
              <a:rPr lang="en-US" dirty="0"/>
              <a:t> Unlike other processes, SMAW requires minimal equipment, which makes it cost-effective and easy to use for both small and large-scale projects.</a:t>
            </a:r>
          </a:p>
          <a:p>
            <a:pPr>
              <a:buFont typeface="+mj-lt"/>
              <a:buAutoNum type="arabicPeriod"/>
            </a:pPr>
            <a:r>
              <a:rPr lang="en-US" b="1" dirty="0"/>
              <a:t>Limitations:</a:t>
            </a:r>
            <a:endParaRPr lang="en-US" dirty="0"/>
          </a:p>
          <a:p>
            <a:pPr marL="742950" lvl="1" indent="-285750">
              <a:buFont typeface="+mj-lt"/>
              <a:buAutoNum type="arabicPeriod"/>
            </a:pPr>
            <a:r>
              <a:rPr lang="en-US" b="1" dirty="0"/>
              <a:t>Slag Removal:</a:t>
            </a:r>
            <a:r>
              <a:rPr lang="en-US" dirty="0"/>
              <a:t> After welding, the </a:t>
            </a:r>
            <a:r>
              <a:rPr lang="en-US" b="1" dirty="0"/>
              <a:t>slag</a:t>
            </a:r>
            <a:r>
              <a:rPr lang="en-US" dirty="0"/>
              <a:t> created by the flux must be removed, which can add extra steps to the process and increase labor time.</a:t>
            </a:r>
          </a:p>
          <a:p>
            <a:pPr marL="742950" lvl="1" indent="-285750">
              <a:buFont typeface="+mj-lt"/>
              <a:buAutoNum type="arabicPeriod"/>
            </a:pPr>
            <a:r>
              <a:rPr lang="en-US" b="1" dirty="0"/>
              <a:t>Limited to thinner electrodes:</a:t>
            </a:r>
            <a:r>
              <a:rPr lang="en-US" dirty="0"/>
              <a:t> While SMAW can handle a variety of materials and thicknesses, it is generally less efficient for welding very thin materials compared to other methods, like </a:t>
            </a:r>
            <a:r>
              <a:rPr lang="en-US" b="1" dirty="0"/>
              <a:t>GMAW</a:t>
            </a:r>
            <a:r>
              <a:rPr lang="en-US" dirty="0"/>
              <a:t>.</a:t>
            </a:r>
          </a:p>
          <a:p>
            <a:pPr marL="742950" lvl="1" indent="-285750">
              <a:buFont typeface="+mj-lt"/>
              <a:buAutoNum type="arabicPeriod"/>
            </a:pPr>
            <a:r>
              <a:rPr lang="en-US" b="1" dirty="0"/>
              <a:t>Welding Speed:</a:t>
            </a:r>
            <a:r>
              <a:rPr lang="en-US" dirty="0"/>
              <a:t> SMAW can be slower compared to other processes, especially for larger or more complex welds.</a:t>
            </a:r>
          </a:p>
          <a:p>
            <a:pPr>
              <a:buFont typeface="+mj-lt"/>
              <a:buAutoNum type="arabicPeriod"/>
            </a:pPr>
            <a:r>
              <a:rPr lang="en-US" b="1" dirty="0"/>
              <a:t>Types of Electrodes:</a:t>
            </a:r>
            <a:endParaRPr lang="en-US" dirty="0"/>
          </a:p>
          <a:p>
            <a:pPr marL="742950" lvl="1" indent="-285750">
              <a:buFont typeface="+mj-lt"/>
              <a:buAutoNum type="arabicPeriod"/>
            </a:pPr>
            <a:r>
              <a:rPr lang="en-US" b="1" dirty="0"/>
              <a:t>Exposed Electrodes:</a:t>
            </a:r>
            <a:r>
              <a:rPr lang="en-US" dirty="0"/>
              <a:t> SMAW uses </a:t>
            </a:r>
            <a:r>
              <a:rPr lang="en-US" b="1" dirty="0"/>
              <a:t>electrodes with coatings</a:t>
            </a:r>
            <a:r>
              <a:rPr lang="en-US" dirty="0"/>
              <a:t> that provide specific properties (e.g., better weld appearance, penetration, or resistance to cracking). Common types of electrodes include </a:t>
            </a:r>
            <a:r>
              <a:rPr lang="en-US" b="1" dirty="0"/>
              <a:t>E6010</a:t>
            </a:r>
            <a:r>
              <a:rPr lang="en-US" dirty="0"/>
              <a:t>, </a:t>
            </a:r>
            <a:r>
              <a:rPr lang="en-US" b="1" dirty="0"/>
              <a:t>E7018</a:t>
            </a:r>
            <a:r>
              <a:rPr lang="en-US" dirty="0"/>
              <a:t>, and </a:t>
            </a:r>
            <a:r>
              <a:rPr lang="en-US" b="1" dirty="0"/>
              <a:t>E6013</a:t>
            </a:r>
            <a:r>
              <a:rPr lang="en-US" dirty="0"/>
              <a:t>, each of which is suited for different welding conditions and materials.</a:t>
            </a:r>
          </a:p>
          <a:p>
            <a:pPr marL="1143000" lvl="2" indent="-228600">
              <a:buFont typeface="+mj-lt"/>
              <a:buAutoNum type="arabicPeriod"/>
            </a:pPr>
            <a:r>
              <a:rPr lang="en-US" b="1" dirty="0"/>
              <a:t>E6010:</a:t>
            </a:r>
            <a:r>
              <a:rPr lang="en-US" dirty="0"/>
              <a:t> Known for deep penetration and is commonly used for root passes in pipeline welding.</a:t>
            </a:r>
          </a:p>
          <a:p>
            <a:pPr marL="1143000" lvl="2" indent="-228600">
              <a:buFont typeface="+mj-lt"/>
              <a:buAutoNum type="arabicPeriod"/>
            </a:pPr>
            <a:r>
              <a:rPr lang="en-US" b="1" dirty="0"/>
              <a:t>E7018:</a:t>
            </a:r>
            <a:r>
              <a:rPr lang="en-US" dirty="0"/>
              <a:t> Low hydrogen electrode used for high-strength applications, providing high-quality, crack-resistant welds.</a:t>
            </a:r>
          </a:p>
          <a:p>
            <a:r>
              <a:rPr lang="en-US" b="1" dirty="0"/>
              <a:t>Summary:</a:t>
            </a:r>
          </a:p>
          <a:p>
            <a:r>
              <a:rPr lang="en-US" b="1" dirty="0"/>
              <a:t>Shielded Metal Arc Welding (SMAW)</a:t>
            </a:r>
            <a:r>
              <a:rPr lang="en-US" dirty="0"/>
              <a:t> is a versatile, portable, and highly effective welding process used for a variety of applications, especially in fieldwork, pipeline construction, and heavy equipment repairs. While it may require more post-weld clean-up than other processes, it offers flexibility, strong welds, and the ability to perform welding in </a:t>
            </a:r>
            <a:r>
              <a:rPr lang="en-US" b="1" dirty="0"/>
              <a:t>challenging environments</a:t>
            </a:r>
            <a:r>
              <a:rPr lang="en-US" dirty="0"/>
              <a:t> without the need for shielding gas. This makes SMAW a go-to choice for industries where durability and versatility are key.</a:t>
            </a:r>
          </a:p>
          <a:p>
            <a:endParaRPr lang="en-US" dirty="0"/>
          </a:p>
        </p:txBody>
      </p:sp>
      <p:sp>
        <p:nvSpPr>
          <p:cNvPr id="4" name="Slide Number Placeholder 3"/>
          <p:cNvSpPr>
            <a:spLocks noGrp="1"/>
          </p:cNvSpPr>
          <p:nvPr>
            <p:ph type="sldNum" sz="quarter" idx="5"/>
          </p:nvPr>
        </p:nvSpPr>
        <p:spPr/>
        <p:txBody>
          <a:bodyPr/>
          <a:lstStyle/>
          <a:p>
            <a:fld id="{F0FDBE5F-3C07-4635-B84F-1280F01E1AC4}" type="slidenum">
              <a:rPr lang="en-US" smtClean="0"/>
              <a:t>25</a:t>
            </a:fld>
            <a:endParaRPr lang="en-US"/>
          </a:p>
        </p:txBody>
      </p:sp>
    </p:spTree>
    <p:extLst>
      <p:ext uri="{BB962C8B-B14F-4D97-AF65-F5344CB8AC3E}">
        <p14:creationId xmlns:p14="http://schemas.microsoft.com/office/powerpoint/2010/main" val="95241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SMAW. 2. Material: API Standard 5L Grade B (SMYS of 42,000 psi or less). 3. Diameter and Wall Thickness: 12.750 in. outside diameter, 0.250 in. wall thickness. 4. Joint Design: Root face or land, 1/16 in. + or - 1/32 in., bevel angle 35 degrees + 2-1/2 degrees - 5 degrees. 5. Filler Metal and Number of Beads: 1st Pass E-6010 (</a:t>
            </a:r>
            <a:r>
              <a:rPr lang="en-US" dirty="0" err="1"/>
              <a:t>Fleetweld</a:t>
            </a:r>
            <a:r>
              <a:rPr lang="en-US" dirty="0"/>
              <a:t> 5P Plus or equivalent), Remaining Passes E-7010-P1 (Shield Arc-HYP or equivalent). 6. Electric Characteristics: Direct current, reverse polarity (electrode positive). 7. Position: Fixed on a 6G position (45 degrees upward angle). 8. Direction of Welding: Vertical down. 9. Number of Welders: One welder only. 10. Time Lapse Between Passes: 5 minutes maximum between root and hot pass. 11. Type of Line-Up Clamps: Internal or external clamps are permitted. 12. Removal of Line-Up Clamps: When internal clamps are used, do not remove them until the first bead is 100% complete. Do not move the pipe while welding the first bead. When using external clamps, hold them in place for 50% of the first bead. 13. Cleaning: Use power grinder. Grind all starts, stops, and windows before restringing. Ensure hot pass and fillers are dirt and slag free by brushing before next pass. Brush cap before leaving the weld. 14. Test Method: Determine the quality of the weld by destructive testing in accordance with API Standard 1104</a:t>
            </a:r>
          </a:p>
        </p:txBody>
      </p:sp>
      <p:sp>
        <p:nvSpPr>
          <p:cNvPr id="4" name="Slide Number Placeholder 3"/>
          <p:cNvSpPr>
            <a:spLocks noGrp="1"/>
          </p:cNvSpPr>
          <p:nvPr>
            <p:ph type="sldNum" sz="quarter" idx="5"/>
          </p:nvPr>
        </p:nvSpPr>
        <p:spPr/>
        <p:txBody>
          <a:bodyPr/>
          <a:lstStyle/>
          <a:p>
            <a:fld id="{F0FDBE5F-3C07-4635-B84F-1280F01E1AC4}" type="slidenum">
              <a:rPr lang="en-US" smtClean="0"/>
              <a:t>31</a:t>
            </a:fld>
            <a:endParaRPr lang="en-US"/>
          </a:p>
        </p:txBody>
      </p:sp>
    </p:spTree>
    <p:extLst>
      <p:ext uri="{BB962C8B-B14F-4D97-AF65-F5344CB8AC3E}">
        <p14:creationId xmlns:p14="http://schemas.microsoft.com/office/powerpoint/2010/main" val="3103536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emf"/><Relationship Id="rId4" Type="http://schemas.openxmlformats.org/officeDocument/2006/relationships/oleObject" Target="../embeddings/oleObject1.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double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C0CEED5-C5B8-4CFF-A103-2DE242640DC3}"/>
              </a:ext>
            </a:extLst>
          </p:cNvPr>
          <p:cNvSpPr>
            <a:spLocks noGrp="1"/>
          </p:cNvSpPr>
          <p:nvPr>
            <p:ph type="pic" sz="quarter" idx="12"/>
          </p:nvPr>
        </p:nvSpPr>
        <p:spPr>
          <a:xfrm>
            <a:off x="178506" y="2848760"/>
            <a:ext cx="4543372" cy="4017714"/>
          </a:xfrm>
        </p:spPr>
        <p:txBody>
          <a:bodyPr/>
          <a:lstStyle/>
          <a:p>
            <a:r>
              <a:rPr lang="en-US"/>
              <a:t>Click icon to add picture</a:t>
            </a:r>
          </a:p>
        </p:txBody>
      </p:sp>
      <p:sp>
        <p:nvSpPr>
          <p:cNvPr id="8" name="Title Placeholder 1"/>
          <p:cNvSpPr>
            <a:spLocks noGrp="1"/>
          </p:cNvSpPr>
          <p:nvPr>
            <p:ph type="title"/>
          </p:nvPr>
        </p:nvSpPr>
        <p:spPr>
          <a:xfrm>
            <a:off x="5701842" y="3747705"/>
            <a:ext cx="5022368" cy="1325563"/>
          </a:xfrm>
          <a:prstGeom prst="rect">
            <a:avLst/>
          </a:prstGeom>
        </p:spPr>
        <p:txBody>
          <a:bodyPr vert="horz" lIns="0" tIns="45720" rIns="91440" bIns="45720" rtlCol="0" anchor="b">
            <a:noAutofit/>
          </a:bodyPr>
          <a:lstStyle>
            <a:lvl1pPr>
              <a:defRPr sz="4000" spc="0"/>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701842" y="5614016"/>
            <a:ext cx="5022368" cy="575532"/>
          </a:xfrm>
          <a:prstGeom prst="rect">
            <a:avLst/>
          </a:prstGeom>
        </p:spPr>
        <p:txBody>
          <a:bodyPr anchor="b"/>
          <a:lstStyle>
            <a:lvl1pPr marL="0" indent="0">
              <a:lnSpc>
                <a:spcPts val="2600"/>
              </a:lnSpc>
              <a:spcBef>
                <a:spcPts val="0"/>
              </a:spcBef>
              <a:buNone/>
              <a:defRPr spc="0"/>
            </a:lvl1pPr>
            <a:lvl3pPr marL="1143000" indent="-228600">
              <a:buClr>
                <a:schemeClr val="tx2"/>
              </a:buClr>
              <a:buFont typeface="Calibri" panose="020F0502020204030204" pitchFamily="34" charset="0"/>
              <a:buChar char="–"/>
              <a:defRPr/>
            </a:lvl3pPr>
            <a:lvl5pPr marL="2057400" indent="-228600">
              <a:buClr>
                <a:schemeClr val="tx2"/>
              </a:buClr>
              <a:buFont typeface="Calibri" panose="020F0502020204030204" pitchFamily="34" charset="0"/>
              <a:buChar char="–"/>
              <a:defRPr/>
            </a:lvl5pPr>
          </a:lstStyle>
          <a:p>
            <a:pPr lvl="0"/>
            <a:r>
              <a:rPr lang="en-US" dirty="0"/>
              <a:t>Edit Master text styles</a:t>
            </a:r>
          </a:p>
        </p:txBody>
      </p:sp>
      <p:sp>
        <p:nvSpPr>
          <p:cNvPr id="3" name="Picture Placeholder 2">
            <a:extLst>
              <a:ext uri="{FF2B5EF4-FFF2-40B4-BE49-F238E27FC236}">
                <a16:creationId xmlns:a16="http://schemas.microsoft.com/office/drawing/2014/main" id="{D382B875-4CD5-4321-B43D-0F108F719B37}"/>
              </a:ext>
            </a:extLst>
          </p:cNvPr>
          <p:cNvSpPr>
            <a:spLocks noGrp="1"/>
          </p:cNvSpPr>
          <p:nvPr>
            <p:ph type="pic" sz="quarter" idx="11"/>
          </p:nvPr>
        </p:nvSpPr>
        <p:spPr>
          <a:xfrm>
            <a:off x="4716861" y="0"/>
            <a:ext cx="7470121" cy="2848760"/>
          </a:xfrm>
        </p:spPr>
        <p:txBody>
          <a:bodyPr/>
          <a:lstStyle/>
          <a:p>
            <a:r>
              <a:rPr lang="en-US"/>
              <a:t>Click icon to add picture</a:t>
            </a:r>
          </a:p>
        </p:txBody>
      </p:sp>
      <p:grpSp>
        <p:nvGrpSpPr>
          <p:cNvPr id="54" name="Group 53">
            <a:extLst>
              <a:ext uri="{FF2B5EF4-FFF2-40B4-BE49-F238E27FC236}">
                <a16:creationId xmlns:a16="http://schemas.microsoft.com/office/drawing/2014/main" id="{04557539-DDE9-4CF2-89D8-54FE128EE885}"/>
              </a:ext>
            </a:extLst>
          </p:cNvPr>
          <p:cNvGrpSpPr/>
          <p:nvPr userDrawn="1"/>
        </p:nvGrpSpPr>
        <p:grpSpPr>
          <a:xfrm>
            <a:off x="0" y="0"/>
            <a:ext cx="178506" cy="6861498"/>
            <a:chOff x="0" y="0"/>
            <a:chExt cx="178506" cy="6861498"/>
          </a:xfrm>
        </p:grpSpPr>
        <p:sp>
          <p:nvSpPr>
            <p:cNvPr id="55" name="Rectangle 54">
              <a:extLst>
                <a:ext uri="{FF2B5EF4-FFF2-40B4-BE49-F238E27FC236}">
                  <a16:creationId xmlns:a16="http://schemas.microsoft.com/office/drawing/2014/main" id="{6D47D31C-6E10-422B-862A-BD97D2FDF04A}"/>
                </a:ext>
              </a:extLst>
            </p:cNvPr>
            <p:cNvSpPr/>
            <p:nvPr/>
          </p:nvSpPr>
          <p:spPr>
            <a:xfrm>
              <a:off x="0" y="2843784"/>
              <a:ext cx="178506" cy="40177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20128E2-5DA8-4302-B5B2-A5C8040B2459}"/>
                </a:ext>
              </a:extLst>
            </p:cNvPr>
            <p:cNvSpPr/>
            <p:nvPr userDrawn="1"/>
          </p:nvSpPr>
          <p:spPr>
            <a:xfrm>
              <a:off x="1" y="0"/>
              <a:ext cx="178505" cy="284876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2" name="Picture 51">
            <a:extLst>
              <a:ext uri="{FF2B5EF4-FFF2-40B4-BE49-F238E27FC236}">
                <a16:creationId xmlns:a16="http://schemas.microsoft.com/office/drawing/2014/main" id="{7FDEDF2F-4306-400D-9001-262A7ABB0D0A}"/>
              </a:ext>
            </a:extLst>
          </p:cNvPr>
          <p:cNvPicPr>
            <a:picLocks noChangeAspect="1"/>
          </p:cNvPicPr>
          <p:nvPr userDrawn="1"/>
        </p:nvPicPr>
        <p:blipFill>
          <a:blip r:embed="rId2"/>
          <a:srcRect/>
          <a:stretch/>
        </p:blipFill>
        <p:spPr>
          <a:xfrm>
            <a:off x="1066684" y="694944"/>
            <a:ext cx="2433346" cy="1361755"/>
          </a:xfrm>
          <a:prstGeom prst="rect">
            <a:avLst/>
          </a:prstGeom>
        </p:spPr>
      </p:pic>
    </p:spTree>
    <p:extLst>
      <p:ext uri="{BB962C8B-B14F-4D97-AF65-F5344CB8AC3E}">
        <p14:creationId xmlns:p14="http://schemas.microsoft.com/office/powerpoint/2010/main" val="857644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3 stacked photos">
    <p:spTree>
      <p:nvGrpSpPr>
        <p:cNvPr id="1" name=""/>
        <p:cNvGrpSpPr/>
        <p:nvPr/>
      </p:nvGrpSpPr>
      <p:grpSpPr>
        <a:xfrm>
          <a:off x="0" y="0"/>
          <a:ext cx="0" cy="0"/>
          <a:chOff x="0" y="0"/>
          <a:chExt cx="0" cy="0"/>
        </a:xfrm>
      </p:grpSpPr>
      <p:sp>
        <p:nvSpPr>
          <p:cNvPr id="160" name="Rectangle 159">
            <a:extLst>
              <a:ext uri="{FF2B5EF4-FFF2-40B4-BE49-F238E27FC236}">
                <a16:creationId xmlns:a16="http://schemas.microsoft.com/office/drawing/2014/main" id="{90E3C8A4-9392-40A1-87C9-775652BB1129}"/>
              </a:ext>
            </a:extLst>
          </p:cNvPr>
          <p:cNvSpPr/>
          <p:nvPr userDrawn="1"/>
        </p:nvSpPr>
        <p:spPr>
          <a:xfrm>
            <a:off x="1" y="2272746"/>
            <a:ext cx="12191999" cy="45852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934317" y="3259691"/>
            <a:ext cx="5309465" cy="1325563"/>
          </a:xfrm>
          <a:prstGeom prst="rect">
            <a:avLst/>
          </a:prstGeom>
        </p:spPr>
        <p:txBody>
          <a:bodyPr vert="horz" lIns="0" tIns="45720" rIns="91440" bIns="45720" rtlCol="0" anchor="b">
            <a:noAutofit/>
          </a:bodyPr>
          <a:lstStyle>
            <a:lvl1pPr>
              <a:defRPr sz="4400" spc="0"/>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934317" y="5681791"/>
            <a:ext cx="7242529" cy="575532"/>
          </a:xfrm>
          <a:prstGeom prst="rect">
            <a:avLst/>
          </a:prstGeom>
        </p:spPr>
        <p:txBody>
          <a:bodyPr tIns="0" bIns="0" anchor="b">
            <a:noAutofit/>
          </a:bodyPr>
          <a:lstStyle>
            <a:lvl1pPr marL="0" indent="0">
              <a:lnSpc>
                <a:spcPct val="100000"/>
              </a:lnSpc>
              <a:spcBef>
                <a:spcPts val="0"/>
              </a:spcBef>
              <a:spcAft>
                <a:spcPts val="0"/>
              </a:spcAft>
              <a:buNone/>
              <a:defRPr spc="0"/>
            </a:lvl1pPr>
            <a:lvl3pPr marL="1143000" indent="-228600">
              <a:buClr>
                <a:schemeClr val="tx2"/>
              </a:buClr>
              <a:buFont typeface="Calibri" panose="020F0502020204030204" pitchFamily="34" charset="0"/>
              <a:buChar char="–"/>
              <a:defRPr/>
            </a:lvl3pPr>
            <a:lvl5pPr marL="2057400" indent="-228600">
              <a:buClr>
                <a:schemeClr val="tx2"/>
              </a:buClr>
              <a:buFont typeface="Calibri" panose="020F0502020204030204" pitchFamily="34" charset="0"/>
              <a:buChar char="–"/>
              <a:defRPr/>
            </a:lvl5pPr>
          </a:lstStyle>
          <a:p>
            <a:pPr lvl="0"/>
            <a:r>
              <a:rPr lang="en-US" dirty="0"/>
              <a:t>Edit Master text styles</a:t>
            </a:r>
          </a:p>
        </p:txBody>
      </p:sp>
      <p:sp>
        <p:nvSpPr>
          <p:cNvPr id="51" name="Picture Placeholder 2">
            <a:extLst>
              <a:ext uri="{FF2B5EF4-FFF2-40B4-BE49-F238E27FC236}">
                <a16:creationId xmlns:a16="http://schemas.microsoft.com/office/drawing/2014/main" id="{EAB9776E-E6C2-4285-B679-F83740A4A1D7}"/>
              </a:ext>
            </a:extLst>
          </p:cNvPr>
          <p:cNvSpPr>
            <a:spLocks noGrp="1"/>
          </p:cNvSpPr>
          <p:nvPr>
            <p:ph type="pic" sz="quarter" idx="11"/>
          </p:nvPr>
        </p:nvSpPr>
        <p:spPr>
          <a:xfrm>
            <a:off x="7537068" y="0"/>
            <a:ext cx="4654296" cy="2286000"/>
          </a:xfrm>
        </p:spPr>
        <p:txBody>
          <a:bodyPr/>
          <a:lstStyle/>
          <a:p>
            <a:r>
              <a:rPr lang="en-US"/>
              <a:t>Click icon to add picture</a:t>
            </a:r>
          </a:p>
        </p:txBody>
      </p:sp>
      <p:sp>
        <p:nvSpPr>
          <p:cNvPr id="52" name="Picture Placeholder 2">
            <a:extLst>
              <a:ext uri="{FF2B5EF4-FFF2-40B4-BE49-F238E27FC236}">
                <a16:creationId xmlns:a16="http://schemas.microsoft.com/office/drawing/2014/main" id="{4BAD18F2-F0C2-4FD8-950C-5A2802566921}"/>
              </a:ext>
            </a:extLst>
          </p:cNvPr>
          <p:cNvSpPr>
            <a:spLocks noGrp="1"/>
          </p:cNvSpPr>
          <p:nvPr>
            <p:ph type="pic" sz="quarter" idx="12"/>
          </p:nvPr>
        </p:nvSpPr>
        <p:spPr>
          <a:xfrm>
            <a:off x="7537068" y="2286000"/>
            <a:ext cx="4654296" cy="2286000"/>
          </a:xfrm>
        </p:spPr>
        <p:txBody>
          <a:bodyPr/>
          <a:lstStyle/>
          <a:p>
            <a:r>
              <a:rPr lang="en-US"/>
              <a:t>Click icon to add picture</a:t>
            </a:r>
          </a:p>
        </p:txBody>
      </p:sp>
      <p:sp>
        <p:nvSpPr>
          <p:cNvPr id="53" name="Picture Placeholder 2">
            <a:extLst>
              <a:ext uri="{FF2B5EF4-FFF2-40B4-BE49-F238E27FC236}">
                <a16:creationId xmlns:a16="http://schemas.microsoft.com/office/drawing/2014/main" id="{2FE3DA97-6CCE-426F-94B0-1DB9B1199E8B}"/>
              </a:ext>
            </a:extLst>
          </p:cNvPr>
          <p:cNvSpPr>
            <a:spLocks noGrp="1"/>
          </p:cNvSpPr>
          <p:nvPr>
            <p:ph type="pic" sz="quarter" idx="13"/>
          </p:nvPr>
        </p:nvSpPr>
        <p:spPr>
          <a:xfrm>
            <a:off x="7537068" y="4572000"/>
            <a:ext cx="4654296" cy="2286000"/>
          </a:xfrm>
        </p:spPr>
        <p:txBody>
          <a:bodyPr/>
          <a:lstStyle/>
          <a:p>
            <a:r>
              <a:rPr lang="en-US"/>
              <a:t>Click icon to add picture</a:t>
            </a:r>
          </a:p>
        </p:txBody>
      </p:sp>
      <p:grpSp>
        <p:nvGrpSpPr>
          <p:cNvPr id="62" name="Group 61">
            <a:extLst>
              <a:ext uri="{FF2B5EF4-FFF2-40B4-BE49-F238E27FC236}">
                <a16:creationId xmlns:a16="http://schemas.microsoft.com/office/drawing/2014/main" id="{580DA0E3-076E-4E7A-875B-F4612768D10C}"/>
              </a:ext>
            </a:extLst>
          </p:cNvPr>
          <p:cNvGrpSpPr/>
          <p:nvPr userDrawn="1"/>
        </p:nvGrpSpPr>
        <p:grpSpPr>
          <a:xfrm flipV="1">
            <a:off x="0" y="0"/>
            <a:ext cx="178506" cy="6857998"/>
            <a:chOff x="0" y="0"/>
            <a:chExt cx="178506" cy="6857998"/>
          </a:xfrm>
        </p:grpSpPr>
        <p:sp>
          <p:nvSpPr>
            <p:cNvPr id="63" name="Rectangle 62">
              <a:extLst>
                <a:ext uri="{FF2B5EF4-FFF2-40B4-BE49-F238E27FC236}">
                  <a16:creationId xmlns:a16="http://schemas.microsoft.com/office/drawing/2014/main" id="{8FCBC7E1-BE16-409C-B88F-0DBEAD8280AA}"/>
                </a:ext>
              </a:extLst>
            </p:cNvPr>
            <p:cNvSpPr/>
            <p:nvPr userDrawn="1"/>
          </p:nvSpPr>
          <p:spPr>
            <a:xfrm>
              <a:off x="0" y="0"/>
              <a:ext cx="178506" cy="45852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A4DD8F07-DAF7-4911-AED9-2A0D46F33BF4}"/>
                </a:ext>
              </a:extLst>
            </p:cNvPr>
            <p:cNvSpPr/>
            <p:nvPr userDrawn="1"/>
          </p:nvSpPr>
          <p:spPr>
            <a:xfrm>
              <a:off x="0" y="4585257"/>
              <a:ext cx="178506" cy="22727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0" name="Picture 49">
            <a:extLst>
              <a:ext uri="{FF2B5EF4-FFF2-40B4-BE49-F238E27FC236}">
                <a16:creationId xmlns:a16="http://schemas.microsoft.com/office/drawing/2014/main" id="{57A05952-7645-44F2-9098-DFAD24384947}"/>
              </a:ext>
            </a:extLst>
          </p:cNvPr>
          <p:cNvPicPr>
            <a:picLocks noChangeAspect="1"/>
          </p:cNvPicPr>
          <p:nvPr userDrawn="1"/>
        </p:nvPicPr>
        <p:blipFill>
          <a:blip r:embed="rId2"/>
          <a:srcRect/>
          <a:stretch/>
        </p:blipFill>
        <p:spPr>
          <a:xfrm>
            <a:off x="1121923" y="539496"/>
            <a:ext cx="2060890" cy="1153320"/>
          </a:xfrm>
          <a:prstGeom prst="rect">
            <a:avLst/>
          </a:prstGeom>
        </p:spPr>
      </p:pic>
    </p:spTree>
    <p:extLst>
      <p:ext uri="{BB962C8B-B14F-4D97-AF65-F5344CB8AC3E}">
        <p14:creationId xmlns:p14="http://schemas.microsoft.com/office/powerpoint/2010/main" val="3046907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7990" y="240422"/>
            <a:ext cx="9158274" cy="1010413"/>
          </a:xfrm>
        </p:spPr>
        <p:txBody>
          <a:bodyPr/>
          <a:lstStyle/>
          <a:p>
            <a:r>
              <a:rPr lang="en-US"/>
              <a:t>Click to edit Master title style</a:t>
            </a:r>
            <a:endParaRPr lang="en-US" dirty="0"/>
          </a:p>
        </p:txBody>
      </p:sp>
      <p:sp>
        <p:nvSpPr>
          <p:cNvPr id="3" name="Content Placeholder 2"/>
          <p:cNvSpPr>
            <a:spLocks noGrp="1"/>
          </p:cNvSpPr>
          <p:nvPr>
            <p:ph idx="1"/>
          </p:nvPr>
        </p:nvSpPr>
        <p:spPr>
          <a:xfrm>
            <a:off x="757990" y="1735494"/>
            <a:ext cx="10397690" cy="4133598"/>
          </a:xfrm>
        </p:spPr>
        <p:txBody>
          <a:bodyPr>
            <a:noAutofit/>
          </a:bodyPr>
          <a:lstStyle>
            <a:lvl1pPr>
              <a:buClr>
                <a:schemeClr val="accent1"/>
              </a:buCl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WRGC |  August 19, 2025</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92304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757990" y="437206"/>
            <a:ext cx="8457267" cy="81362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57989" y="1847462"/>
            <a:ext cx="4989667" cy="4217436"/>
          </a:xfrm>
        </p:spPr>
        <p:txBody>
          <a:bodyPr>
            <a:noAutofit/>
          </a:bodyPr>
          <a:lstStyle>
            <a:lvl1pP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82612" y="1847461"/>
            <a:ext cx="4989667" cy="4217437"/>
          </a:xfrm>
        </p:spPr>
        <p:txBody>
          <a:bodyPr>
            <a:noAutofit/>
          </a:bodyPr>
          <a:lstStyle>
            <a:lvl1pP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WRGC |  August 19, 2025</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80634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57990" y="296467"/>
            <a:ext cx="8317308" cy="954368"/>
          </a:xfrm>
        </p:spPr>
        <p:txBody>
          <a:bodyPr>
            <a:noAutofit/>
          </a:bodyPr>
          <a:lstStyle/>
          <a:p>
            <a:r>
              <a:rPr lang="en-US"/>
              <a:t>Click to edit Master title style</a:t>
            </a:r>
            <a:endParaRPr lang="en-US" dirty="0"/>
          </a:p>
        </p:txBody>
      </p:sp>
      <p:sp>
        <p:nvSpPr>
          <p:cNvPr id="3" name="Text Placeholder 2"/>
          <p:cNvSpPr>
            <a:spLocks noGrp="1"/>
          </p:cNvSpPr>
          <p:nvPr>
            <p:ph type="body" idx="1" hasCustomPrompt="1"/>
          </p:nvPr>
        </p:nvSpPr>
        <p:spPr>
          <a:xfrm>
            <a:off x="757990" y="1777482"/>
            <a:ext cx="5008328" cy="736282"/>
          </a:xfrm>
        </p:spPr>
        <p:txBody>
          <a:bodyPr lIns="91440" rIns="91440" anchor="b">
            <a:noAutofit/>
          </a:bodyPr>
          <a:lstStyle>
            <a:lvl1pPr marL="0" indent="0">
              <a:buNone/>
              <a:defRPr sz="2000" b="1" cap="none" spc="0" baseline="0">
                <a:solidFill>
                  <a:srgbClr val="7777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57990" y="2678356"/>
            <a:ext cx="5008328" cy="3377211"/>
          </a:xfrm>
        </p:spPr>
        <p:txBody>
          <a:bodyPr>
            <a:noAutofit/>
          </a:bodyPr>
          <a:lstStyle>
            <a:lvl1pPr>
              <a:defRPr spc="0"/>
            </a:lvl1pPr>
            <a:lvl2pPr>
              <a:defRPr spc="0"/>
            </a:lvl2pPr>
            <a:lvl3pPr>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515944" y="1777482"/>
            <a:ext cx="5008328" cy="736282"/>
          </a:xfrm>
        </p:spPr>
        <p:txBody>
          <a:bodyPr lIns="91440" rIns="91440" anchor="b">
            <a:noAutofit/>
          </a:bodyPr>
          <a:lstStyle>
            <a:lvl1pPr marL="0" indent="0">
              <a:buNone/>
              <a:defRPr sz="2000" b="1" cap="none" spc="0" baseline="0">
                <a:solidFill>
                  <a:srgbClr val="7777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15944" y="2678355"/>
            <a:ext cx="5008328" cy="3377211"/>
          </a:xfrm>
        </p:spPr>
        <p:txBody>
          <a:bodyPr>
            <a:noAutofit/>
          </a:bodyPr>
          <a:lstStyle>
            <a:lvl1pPr>
              <a:defRPr spc="0"/>
            </a:lvl1pPr>
            <a:lvl2pPr>
              <a:defRPr spc="0"/>
            </a:lvl2pPr>
            <a:lvl3pPr>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WRGC |  August 19, 2025</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63553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WRGC |  August 19, 2025</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9" name="Title 1">
            <a:extLst>
              <a:ext uri="{FF2B5EF4-FFF2-40B4-BE49-F238E27FC236}">
                <a16:creationId xmlns:a16="http://schemas.microsoft.com/office/drawing/2014/main" id="{0440ABAD-D192-4C67-BA8F-907DF24D0EBF}"/>
              </a:ext>
            </a:extLst>
          </p:cNvPr>
          <p:cNvSpPr>
            <a:spLocks noGrp="1"/>
          </p:cNvSpPr>
          <p:nvPr>
            <p:ph type="title"/>
          </p:nvPr>
        </p:nvSpPr>
        <p:spPr>
          <a:xfrm>
            <a:off x="757990" y="240422"/>
            <a:ext cx="9158274" cy="1010413"/>
          </a:xfrm>
        </p:spPr>
        <p:txBody>
          <a:bodyPr/>
          <a:lstStyle/>
          <a:p>
            <a:r>
              <a:rPr lang="en-US"/>
              <a:t>Click to edit Master title style</a:t>
            </a:r>
            <a:endParaRPr lang="en-US" dirty="0"/>
          </a:p>
        </p:txBody>
      </p:sp>
    </p:spTree>
    <p:extLst>
      <p:ext uri="{BB962C8B-B14F-4D97-AF65-F5344CB8AC3E}">
        <p14:creationId xmlns:p14="http://schemas.microsoft.com/office/powerpoint/2010/main" val="3214154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D953A9B-B85F-449C-8877-5E34811FFC2E}"/>
              </a:ext>
            </a:extLst>
          </p:cNvPr>
          <p:cNvGrpSpPr>
            <a:grpSpLocks noChangeAspect="1"/>
          </p:cNvGrpSpPr>
          <p:nvPr userDrawn="1"/>
        </p:nvGrpSpPr>
        <p:grpSpPr>
          <a:xfrm>
            <a:off x="8044873" y="539496"/>
            <a:ext cx="5204407" cy="2631149"/>
            <a:chOff x="2684099" y="1389816"/>
            <a:chExt cx="3380794" cy="1709200"/>
          </a:xfrm>
          <a:solidFill>
            <a:schemeClr val="bg2"/>
          </a:solidFill>
        </p:grpSpPr>
        <p:sp>
          <p:nvSpPr>
            <p:cNvPr id="22" name="Freeform: Shape 21">
              <a:extLst>
                <a:ext uri="{FF2B5EF4-FFF2-40B4-BE49-F238E27FC236}">
                  <a16:creationId xmlns:a16="http://schemas.microsoft.com/office/drawing/2014/main" id="{A38F717B-CF2F-4212-B2CD-1243CB904966}"/>
                </a:ext>
              </a:extLst>
            </p:cNvPr>
            <p:cNvSpPr/>
            <p:nvPr/>
          </p:nvSpPr>
          <p:spPr>
            <a:xfrm>
              <a:off x="3083548" y="1392746"/>
              <a:ext cx="2981345" cy="1507546"/>
            </a:xfrm>
            <a:custGeom>
              <a:avLst/>
              <a:gdLst>
                <a:gd name="connsiteX0" fmla="*/ 1854847 w 2981345"/>
                <a:gd name="connsiteY0" fmla="*/ 1318192 h 1507546"/>
                <a:gd name="connsiteX1" fmla="*/ 1492945 w 2981345"/>
                <a:gd name="connsiteY1" fmla="*/ 955525 h 1507546"/>
                <a:gd name="connsiteX2" fmla="*/ 1492945 w 2981345"/>
                <a:gd name="connsiteY2" fmla="*/ 955525 h 1507546"/>
                <a:gd name="connsiteX3" fmla="*/ 823681 w 2981345"/>
                <a:gd name="connsiteY3" fmla="*/ 286771 h 1507546"/>
                <a:gd name="connsiteX4" fmla="*/ -28 w 2981345"/>
                <a:gd name="connsiteY4" fmla="*/ 95881 h 1507546"/>
                <a:gd name="connsiteX5" fmla="*/ 995712 w 2981345"/>
                <a:gd name="connsiteY5" fmla="*/ 248797 h 1507546"/>
                <a:gd name="connsiteX6" fmla="*/ 1952203 w 2981345"/>
                <a:gd name="connsiteY6" fmla="*/ 1206563 h 1507546"/>
                <a:gd name="connsiteX7" fmla="*/ 2655363 w 2981345"/>
                <a:gd name="connsiteY7" fmla="*/ 1239185 h 1507546"/>
                <a:gd name="connsiteX8" fmla="*/ 2686813 w 2981345"/>
                <a:gd name="connsiteY8" fmla="*/ 515409 h 1507546"/>
                <a:gd name="connsiteX9" fmla="*/ 1998588 w 2981345"/>
                <a:gd name="connsiteY9" fmla="*/ 454215 h 1507546"/>
                <a:gd name="connsiteX10" fmla="*/ 1892056 w 2981345"/>
                <a:gd name="connsiteY10" fmla="*/ 556159 h 1507546"/>
                <a:gd name="connsiteX11" fmla="*/ 1728946 w 2981345"/>
                <a:gd name="connsiteY11" fmla="*/ 719525 h 1507546"/>
                <a:gd name="connsiteX12" fmla="*/ 1646881 w 2981345"/>
                <a:gd name="connsiteY12" fmla="*/ 719525 h 1507546"/>
                <a:gd name="connsiteX13" fmla="*/ 1583165 w 2981345"/>
                <a:gd name="connsiteY13" fmla="*/ 655554 h 1507546"/>
                <a:gd name="connsiteX14" fmla="*/ 1855102 w 2981345"/>
                <a:gd name="connsiteY14" fmla="*/ 383618 h 1507546"/>
                <a:gd name="connsiteX15" fmla="*/ 1898173 w 2981345"/>
                <a:gd name="connsiteY15" fmla="*/ 344370 h 1507546"/>
                <a:gd name="connsiteX16" fmla="*/ 2827624 w 2981345"/>
                <a:gd name="connsiteY16" fmla="*/ 427207 h 1507546"/>
                <a:gd name="connsiteX17" fmla="*/ 2818474 w 2981345"/>
                <a:gd name="connsiteY17" fmla="*/ 1284550 h 1507546"/>
                <a:gd name="connsiteX18" fmla="*/ 1854847 w 2981345"/>
                <a:gd name="connsiteY18" fmla="*/ 1318192 h 150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1345" h="1507546">
                  <a:moveTo>
                    <a:pt x="1854847" y="1318192"/>
                  </a:moveTo>
                  <a:lnTo>
                    <a:pt x="1492945" y="955525"/>
                  </a:lnTo>
                  <a:lnTo>
                    <a:pt x="1492945" y="955525"/>
                  </a:lnTo>
                  <a:lnTo>
                    <a:pt x="823681" y="286771"/>
                  </a:lnTo>
                  <a:cubicBezTo>
                    <a:pt x="605319" y="76116"/>
                    <a:pt x="288734" y="2750"/>
                    <a:pt x="-28" y="95881"/>
                  </a:cubicBezTo>
                  <a:cubicBezTo>
                    <a:pt x="329810" y="-75177"/>
                    <a:pt x="732400" y="-13350"/>
                    <a:pt x="995712" y="248797"/>
                  </a:cubicBezTo>
                  <a:lnTo>
                    <a:pt x="1952203" y="1206563"/>
                  </a:lnTo>
                  <a:cubicBezTo>
                    <a:pt x="2142253" y="1399059"/>
                    <a:pt x="2448315" y="1413257"/>
                    <a:pt x="2655363" y="1239185"/>
                  </a:cubicBezTo>
                  <a:cubicBezTo>
                    <a:pt x="2863916" y="1048007"/>
                    <a:pt x="2877984" y="723959"/>
                    <a:pt x="2686813" y="515409"/>
                  </a:cubicBezTo>
                  <a:cubicBezTo>
                    <a:pt x="2507748" y="320084"/>
                    <a:pt x="2209307" y="293546"/>
                    <a:pt x="1998588" y="454215"/>
                  </a:cubicBezTo>
                  <a:lnTo>
                    <a:pt x="1892056" y="556159"/>
                  </a:lnTo>
                  <a:lnTo>
                    <a:pt x="1728946" y="719525"/>
                  </a:lnTo>
                  <a:cubicBezTo>
                    <a:pt x="1706263" y="742143"/>
                    <a:pt x="1669563" y="742143"/>
                    <a:pt x="1646881" y="719525"/>
                  </a:cubicBezTo>
                  <a:lnTo>
                    <a:pt x="1583165" y="655554"/>
                  </a:lnTo>
                  <a:lnTo>
                    <a:pt x="1855102" y="383618"/>
                  </a:lnTo>
                  <a:cubicBezTo>
                    <a:pt x="1868660" y="369680"/>
                    <a:pt x="1883034" y="356573"/>
                    <a:pt x="1898173" y="344370"/>
                  </a:cubicBezTo>
                  <a:cubicBezTo>
                    <a:pt x="2177704" y="110581"/>
                    <a:pt x="2593840" y="147668"/>
                    <a:pt x="2827624" y="427207"/>
                  </a:cubicBezTo>
                  <a:cubicBezTo>
                    <a:pt x="3035972" y="676305"/>
                    <a:pt x="3032073" y="1039958"/>
                    <a:pt x="2818474" y="1284550"/>
                  </a:cubicBezTo>
                  <a:cubicBezTo>
                    <a:pt x="2564124" y="1576366"/>
                    <a:pt x="2121176" y="1575601"/>
                    <a:pt x="1854847" y="1318192"/>
                  </a:cubicBezTo>
                  <a:close/>
                </a:path>
              </a:pathLst>
            </a:custGeom>
            <a:grpFill/>
            <a:ln w="25483"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7F764C5-9612-4BCC-8468-9A9D949340EC}"/>
                </a:ext>
              </a:extLst>
            </p:cNvPr>
            <p:cNvSpPr/>
            <p:nvPr/>
          </p:nvSpPr>
          <p:spPr>
            <a:xfrm>
              <a:off x="3092468" y="2158684"/>
              <a:ext cx="1162597" cy="940332"/>
            </a:xfrm>
            <a:custGeom>
              <a:avLst/>
              <a:gdLst>
                <a:gd name="connsiteX0" fmla="*/ 1143531 w 1162597"/>
                <a:gd name="connsiteY0" fmla="*/ 529826 h 940332"/>
                <a:gd name="connsiteX1" fmla="*/ 933526 w 1162597"/>
                <a:gd name="connsiteY1" fmla="*/ 739066 h 940332"/>
                <a:gd name="connsiteX2" fmla="*/ 538237 w 1162597"/>
                <a:gd name="connsiteY2" fmla="*/ 926134 h 940332"/>
                <a:gd name="connsiteX3" fmla="*/ -28 w 1162597"/>
                <a:gd name="connsiteY3" fmla="*/ 849676 h 940332"/>
                <a:gd name="connsiteX4" fmla="*/ 393731 w 1162597"/>
                <a:gd name="connsiteY4" fmla="*/ 875162 h 940332"/>
                <a:gd name="connsiteX5" fmla="*/ 765828 w 1162597"/>
                <a:gd name="connsiteY5" fmla="*/ 699053 h 940332"/>
                <a:gd name="connsiteX6" fmla="*/ 980420 w 1162597"/>
                <a:gd name="connsiteY6" fmla="*/ 484461 h 940332"/>
                <a:gd name="connsiteX7" fmla="*/ 572643 w 1162597"/>
                <a:gd name="connsiteY7" fmla="*/ 76684 h 940332"/>
                <a:gd name="connsiteX8" fmla="*/ 625654 w 1162597"/>
                <a:gd name="connsiteY8" fmla="*/ 20614 h 940332"/>
                <a:gd name="connsiteX9" fmla="*/ 724410 w 1162597"/>
                <a:gd name="connsiteY9" fmla="*/ 20229 h 940332"/>
                <a:gd name="connsiteX10" fmla="*/ 724795 w 1162597"/>
                <a:gd name="connsiteY10" fmla="*/ 20614 h 940332"/>
                <a:gd name="connsiteX11" fmla="*/ 1143531 w 1162597"/>
                <a:gd name="connsiteY11" fmla="*/ 438331 h 940332"/>
                <a:gd name="connsiteX12" fmla="*/ 1143839 w 1162597"/>
                <a:gd name="connsiteY12" fmla="*/ 529517 h 940332"/>
                <a:gd name="connsiteX13" fmla="*/ 1143531 w 1162597"/>
                <a:gd name="connsiteY13" fmla="*/ 529826 h 9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2597" h="940332">
                  <a:moveTo>
                    <a:pt x="1143531" y="529826"/>
                  </a:moveTo>
                  <a:lnTo>
                    <a:pt x="933526" y="739066"/>
                  </a:lnTo>
                  <a:cubicBezTo>
                    <a:pt x="820426" y="834973"/>
                    <a:pt x="684112" y="899483"/>
                    <a:pt x="538237" y="926134"/>
                  </a:cubicBezTo>
                  <a:cubicBezTo>
                    <a:pt x="355275" y="959849"/>
                    <a:pt x="166309" y="933007"/>
                    <a:pt x="-28" y="849676"/>
                  </a:cubicBezTo>
                  <a:cubicBezTo>
                    <a:pt x="127068" y="890754"/>
                    <a:pt x="262399" y="899514"/>
                    <a:pt x="393731" y="875162"/>
                  </a:cubicBezTo>
                  <a:cubicBezTo>
                    <a:pt x="531065" y="850117"/>
                    <a:pt x="659393" y="789381"/>
                    <a:pt x="765828" y="699053"/>
                  </a:cubicBezTo>
                  <a:lnTo>
                    <a:pt x="980420" y="484461"/>
                  </a:lnTo>
                  <a:lnTo>
                    <a:pt x="572643" y="76684"/>
                  </a:lnTo>
                  <a:lnTo>
                    <a:pt x="625654" y="20614"/>
                  </a:lnTo>
                  <a:cubicBezTo>
                    <a:pt x="652820" y="-6763"/>
                    <a:pt x="697033" y="-6934"/>
                    <a:pt x="724410" y="20229"/>
                  </a:cubicBezTo>
                  <a:cubicBezTo>
                    <a:pt x="724540" y="20357"/>
                    <a:pt x="724668" y="20487"/>
                    <a:pt x="724795" y="20614"/>
                  </a:cubicBezTo>
                  <a:lnTo>
                    <a:pt x="1143531" y="438331"/>
                  </a:lnTo>
                  <a:cubicBezTo>
                    <a:pt x="1168795" y="463427"/>
                    <a:pt x="1168933" y="504253"/>
                    <a:pt x="1143839" y="529517"/>
                  </a:cubicBezTo>
                  <a:cubicBezTo>
                    <a:pt x="1143737" y="529622"/>
                    <a:pt x="1143633" y="529724"/>
                    <a:pt x="1143531" y="529826"/>
                  </a:cubicBezTo>
                  <a:close/>
                </a:path>
              </a:pathLst>
            </a:custGeom>
            <a:grpFill/>
            <a:ln w="2548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C3D367F-B7AB-4C09-8D3E-3ED462CC8209}"/>
                </a:ext>
              </a:extLst>
            </p:cNvPr>
            <p:cNvSpPr/>
            <p:nvPr/>
          </p:nvSpPr>
          <p:spPr>
            <a:xfrm>
              <a:off x="2684099" y="1589754"/>
              <a:ext cx="2978382" cy="1507368"/>
            </a:xfrm>
            <a:custGeom>
              <a:avLst/>
              <a:gdLst>
                <a:gd name="connsiteX0" fmla="*/ 2978354 w 2978382"/>
                <a:gd name="connsiteY0" fmla="*/ 1411979 h 1507368"/>
                <a:gd name="connsiteX1" fmla="*/ 1982614 w 2978382"/>
                <a:gd name="connsiteY1" fmla="*/ 1257279 h 1507368"/>
                <a:gd name="connsiteX2" fmla="*/ 1026377 w 2978382"/>
                <a:gd name="connsiteY2" fmla="*/ 301297 h 1507368"/>
                <a:gd name="connsiteX3" fmla="*/ 323472 w 2978382"/>
                <a:gd name="connsiteY3" fmla="*/ 267400 h 1507368"/>
                <a:gd name="connsiteX4" fmla="*/ 258992 w 2978382"/>
                <a:gd name="connsiteY4" fmla="*/ 988656 h 1507368"/>
                <a:gd name="connsiteX5" fmla="*/ 980248 w 2978382"/>
                <a:gd name="connsiteY5" fmla="*/ 1053135 h 1507368"/>
                <a:gd name="connsiteX6" fmla="*/ 830135 w 2978382"/>
                <a:gd name="connsiteY6" fmla="*/ 903278 h 1507368"/>
                <a:gd name="connsiteX7" fmla="*/ 829179 w 2978382"/>
                <a:gd name="connsiteY7" fmla="*/ 795153 h 1507368"/>
                <a:gd name="connsiteX8" fmla="*/ 830135 w 2978382"/>
                <a:gd name="connsiteY8" fmla="*/ 794197 h 1507368"/>
                <a:gd name="connsiteX9" fmla="*/ 881107 w 2978382"/>
                <a:gd name="connsiteY9" fmla="*/ 743225 h 1507368"/>
                <a:gd name="connsiteX10" fmla="*/ 1192037 w 2978382"/>
                <a:gd name="connsiteY10" fmla="*/ 1054155 h 1507368"/>
                <a:gd name="connsiteX11" fmla="*/ 1124499 w 2978382"/>
                <a:gd name="connsiteY11" fmla="*/ 1121693 h 1507368"/>
                <a:gd name="connsiteX12" fmla="*/ 1092641 w 2978382"/>
                <a:gd name="connsiteY12" fmla="*/ 1151257 h 1507368"/>
                <a:gd name="connsiteX13" fmla="*/ 1081172 w 2978382"/>
                <a:gd name="connsiteY13" fmla="*/ 1160942 h 1507368"/>
                <a:gd name="connsiteX14" fmla="*/ 152035 w 2978382"/>
                <a:gd name="connsiteY14" fmla="*/ 1074534 h 1507368"/>
                <a:gd name="connsiteX15" fmla="*/ 190435 w 2978382"/>
                <a:gd name="connsiteY15" fmla="*/ 189413 h 1507368"/>
                <a:gd name="connsiteX16" fmla="*/ 1123479 w 2978382"/>
                <a:gd name="connsiteY16" fmla="*/ 189413 h 1507368"/>
                <a:gd name="connsiteX17" fmla="*/ 1485636 w 2978382"/>
                <a:gd name="connsiteY17" fmla="*/ 552080 h 1507368"/>
                <a:gd name="connsiteX18" fmla="*/ 1485636 w 2978382"/>
                <a:gd name="connsiteY18" fmla="*/ 552080 h 1507368"/>
                <a:gd name="connsiteX19" fmla="*/ 2155410 w 2978382"/>
                <a:gd name="connsiteY19" fmla="*/ 1220579 h 1507368"/>
                <a:gd name="connsiteX20" fmla="*/ 2978354 w 2978382"/>
                <a:gd name="connsiteY20" fmla="*/ 1411979 h 150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8382" h="1507368">
                  <a:moveTo>
                    <a:pt x="2978354" y="1411979"/>
                  </a:moveTo>
                  <a:cubicBezTo>
                    <a:pt x="2648157" y="1582659"/>
                    <a:pt x="2245452" y="1520104"/>
                    <a:pt x="1982614" y="1257279"/>
                  </a:cubicBezTo>
                  <a:lnTo>
                    <a:pt x="1026377" y="301297"/>
                  </a:lnTo>
                  <a:cubicBezTo>
                    <a:pt x="836751" y="108454"/>
                    <a:pt x="530773" y="93700"/>
                    <a:pt x="323472" y="267400"/>
                  </a:cubicBezTo>
                  <a:cubicBezTo>
                    <a:pt x="106497" y="448764"/>
                    <a:pt x="77629" y="771680"/>
                    <a:pt x="258992" y="988656"/>
                  </a:cubicBezTo>
                  <a:cubicBezTo>
                    <a:pt x="440356" y="1205631"/>
                    <a:pt x="763272" y="1234499"/>
                    <a:pt x="980248" y="1053135"/>
                  </a:cubicBezTo>
                  <a:lnTo>
                    <a:pt x="830135" y="903278"/>
                  </a:lnTo>
                  <a:cubicBezTo>
                    <a:pt x="800013" y="873683"/>
                    <a:pt x="799585" y="825275"/>
                    <a:pt x="829179" y="795153"/>
                  </a:cubicBezTo>
                  <a:cubicBezTo>
                    <a:pt x="829495" y="794832"/>
                    <a:pt x="829814" y="794513"/>
                    <a:pt x="830135" y="794197"/>
                  </a:cubicBezTo>
                  <a:lnTo>
                    <a:pt x="881107" y="743225"/>
                  </a:lnTo>
                  <a:lnTo>
                    <a:pt x="1192037" y="1054155"/>
                  </a:lnTo>
                  <a:lnTo>
                    <a:pt x="1124499" y="1121693"/>
                  </a:lnTo>
                  <a:cubicBezTo>
                    <a:pt x="1114050" y="1131887"/>
                    <a:pt x="1103345" y="1141827"/>
                    <a:pt x="1092641" y="1151257"/>
                  </a:cubicBezTo>
                  <a:lnTo>
                    <a:pt x="1081172" y="1160942"/>
                  </a:lnTo>
                  <a:cubicBezTo>
                    <a:pt x="800737" y="1393655"/>
                    <a:pt x="384748" y="1354967"/>
                    <a:pt x="152035" y="1074534"/>
                  </a:cubicBezTo>
                  <a:cubicBezTo>
                    <a:pt x="-64589" y="813485"/>
                    <a:pt x="-47982" y="430720"/>
                    <a:pt x="190435" y="189413"/>
                  </a:cubicBezTo>
                  <a:cubicBezTo>
                    <a:pt x="448099" y="-68251"/>
                    <a:pt x="867344" y="-58056"/>
                    <a:pt x="1123479" y="189413"/>
                  </a:cubicBezTo>
                  <a:lnTo>
                    <a:pt x="1485636" y="552080"/>
                  </a:lnTo>
                  <a:lnTo>
                    <a:pt x="1485636" y="552080"/>
                  </a:lnTo>
                  <a:lnTo>
                    <a:pt x="2155410" y="1220579"/>
                  </a:lnTo>
                  <a:cubicBezTo>
                    <a:pt x="2373494" y="1431178"/>
                    <a:pt x="2689725" y="1504731"/>
                    <a:pt x="2978354" y="1411979"/>
                  </a:cubicBezTo>
                  <a:close/>
                </a:path>
              </a:pathLst>
            </a:custGeom>
            <a:grpFill/>
            <a:ln w="25483"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30792FE-02DB-4931-81BD-BEDD81A25A2A}"/>
                </a:ext>
              </a:extLst>
            </p:cNvPr>
            <p:cNvSpPr/>
            <p:nvPr/>
          </p:nvSpPr>
          <p:spPr>
            <a:xfrm>
              <a:off x="4491112" y="1389816"/>
              <a:ext cx="1163979" cy="561668"/>
            </a:xfrm>
            <a:custGeom>
              <a:avLst/>
              <a:gdLst>
                <a:gd name="connsiteX0" fmla="*/ 1163951 w 1163979"/>
                <a:gd name="connsiteY0" fmla="*/ 91420 h 561668"/>
                <a:gd name="connsiteX1" fmla="*/ 399369 w 1163979"/>
                <a:gd name="connsiteY1" fmla="*/ 241533 h 561668"/>
                <a:gd name="connsiteX2" fmla="*/ 314756 w 1163979"/>
                <a:gd name="connsiteY2" fmla="*/ 324617 h 561668"/>
                <a:gd name="connsiteX3" fmla="*/ 314756 w 1163979"/>
                <a:gd name="connsiteY3" fmla="*/ 324617 h 561668"/>
                <a:gd name="connsiteX4" fmla="*/ 77735 w 1163979"/>
                <a:gd name="connsiteY4" fmla="*/ 561637 h 561668"/>
                <a:gd name="connsiteX5" fmla="*/ 19117 w 1163979"/>
                <a:gd name="connsiteY5" fmla="*/ 503019 h 561668"/>
                <a:gd name="connsiteX6" fmla="*/ 18455 w 1163979"/>
                <a:gd name="connsiteY6" fmla="*/ 412195 h 561668"/>
                <a:gd name="connsiteX7" fmla="*/ 19117 w 1163979"/>
                <a:gd name="connsiteY7" fmla="*/ 411525 h 561668"/>
                <a:gd name="connsiteX8" fmla="*/ 228613 w 1163979"/>
                <a:gd name="connsiteY8" fmla="*/ 202029 h 561668"/>
                <a:gd name="connsiteX9" fmla="*/ 1163951 w 1163979"/>
                <a:gd name="connsiteY9" fmla="*/ 91420 h 56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3979" h="561668">
                  <a:moveTo>
                    <a:pt x="1163951" y="91420"/>
                  </a:moveTo>
                  <a:cubicBezTo>
                    <a:pt x="900247" y="6284"/>
                    <a:pt x="611311" y="63015"/>
                    <a:pt x="399369" y="241533"/>
                  </a:cubicBezTo>
                  <a:lnTo>
                    <a:pt x="314756" y="324617"/>
                  </a:lnTo>
                  <a:lnTo>
                    <a:pt x="314756" y="324617"/>
                  </a:lnTo>
                  <a:lnTo>
                    <a:pt x="77735" y="561637"/>
                  </a:lnTo>
                  <a:lnTo>
                    <a:pt x="19117" y="503019"/>
                  </a:lnTo>
                  <a:cubicBezTo>
                    <a:pt x="-6147" y="478125"/>
                    <a:pt x="-6448" y="437459"/>
                    <a:pt x="18455" y="412195"/>
                  </a:cubicBezTo>
                  <a:cubicBezTo>
                    <a:pt x="18658" y="411971"/>
                    <a:pt x="18888" y="411746"/>
                    <a:pt x="19117" y="411525"/>
                  </a:cubicBezTo>
                  <a:lnTo>
                    <a:pt x="228613" y="202029"/>
                  </a:lnTo>
                  <a:cubicBezTo>
                    <a:pt x="489896" y="-19289"/>
                    <a:pt x="858246" y="-62847"/>
                    <a:pt x="1163951" y="91420"/>
                  </a:cubicBezTo>
                  <a:close/>
                </a:path>
              </a:pathLst>
            </a:custGeom>
            <a:grpFill/>
            <a:ln w="25483" cap="flat">
              <a:noFill/>
              <a:prstDash val="solid"/>
              <a:miter/>
            </a:ln>
          </p:spPr>
          <p:txBody>
            <a:bodyPr rtlCol="0" anchor="ctr"/>
            <a:lstStyle/>
            <a:p>
              <a:endParaRPr lang="en-US"/>
            </a:p>
          </p:txBody>
        </p:sp>
      </p:grpSp>
      <p:sp>
        <p:nvSpPr>
          <p:cNvPr id="20" name="Rectangle 19">
            <a:extLst>
              <a:ext uri="{FF2B5EF4-FFF2-40B4-BE49-F238E27FC236}">
                <a16:creationId xmlns:a16="http://schemas.microsoft.com/office/drawing/2014/main" id="{3199DE22-F210-4268-92A5-864A0CA1FA75}"/>
              </a:ext>
            </a:extLst>
          </p:cNvPr>
          <p:cNvSpPr/>
          <p:nvPr userDrawn="1"/>
        </p:nvSpPr>
        <p:spPr>
          <a:xfrm>
            <a:off x="1" y="4589806"/>
            <a:ext cx="12191997" cy="22681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97280" y="891300"/>
            <a:ext cx="7589520" cy="3566160"/>
          </a:xfrm>
        </p:spPr>
        <p:txBody>
          <a:bodyPr anchor="b" anchorCtr="0">
            <a:noAutofit/>
          </a:bodyPr>
          <a:lstStyle>
            <a:lvl1pPr>
              <a:lnSpc>
                <a:spcPct val="90000"/>
              </a:lnSpc>
              <a:defRPr sz="6600" b="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854503"/>
            <a:ext cx="10058400" cy="1143000"/>
          </a:xfrm>
        </p:spPr>
        <p:txBody>
          <a:bodyPr lIns="91440" rIns="91440" anchor="t" anchorCtr="0">
            <a:no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0691CF43-30D2-407B-B3ED-E526FFB28BE2}"/>
              </a:ext>
            </a:extLst>
          </p:cNvPr>
          <p:cNvGrpSpPr/>
          <p:nvPr/>
        </p:nvGrpSpPr>
        <p:grpSpPr>
          <a:xfrm>
            <a:off x="0" y="0"/>
            <a:ext cx="178506" cy="6857999"/>
            <a:chOff x="0" y="0"/>
            <a:chExt cx="178506" cy="6857999"/>
          </a:xfrm>
        </p:grpSpPr>
        <p:sp>
          <p:nvSpPr>
            <p:cNvPr id="14" name="Rectangle 13">
              <a:extLst>
                <a:ext uri="{FF2B5EF4-FFF2-40B4-BE49-F238E27FC236}">
                  <a16:creationId xmlns:a16="http://schemas.microsoft.com/office/drawing/2014/main" id="{F69C6615-6F48-4410-8F0F-9E96556FAF04}"/>
                </a:ext>
              </a:extLst>
            </p:cNvPr>
            <p:cNvSpPr/>
            <p:nvPr/>
          </p:nvSpPr>
          <p:spPr>
            <a:xfrm>
              <a:off x="0" y="0"/>
              <a:ext cx="178506" cy="448056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908FCC4-825A-4EB0-B291-75A6CB8C58E2}"/>
                </a:ext>
              </a:extLst>
            </p:cNvPr>
            <p:cNvSpPr/>
            <p:nvPr/>
          </p:nvSpPr>
          <p:spPr>
            <a:xfrm>
              <a:off x="2" y="4589807"/>
              <a:ext cx="178500" cy="2268192"/>
            </a:xfrm>
            <a:prstGeom prst="rect">
              <a:avLst/>
            </a:prstGeom>
            <a:solidFill>
              <a:srgbClr val="3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27EEFAC7-8FA9-46AE-BC3D-693E174841F6}"/>
              </a:ext>
            </a:extLst>
          </p:cNvPr>
          <p:cNvGrpSpPr/>
          <p:nvPr userDrawn="1"/>
        </p:nvGrpSpPr>
        <p:grpSpPr>
          <a:xfrm>
            <a:off x="0" y="-1"/>
            <a:ext cx="178502" cy="6858000"/>
            <a:chOff x="0" y="-1"/>
            <a:chExt cx="178502" cy="6858000"/>
          </a:xfrm>
        </p:grpSpPr>
        <p:sp>
          <p:nvSpPr>
            <p:cNvPr id="18" name="Rectangle 17">
              <a:extLst>
                <a:ext uri="{FF2B5EF4-FFF2-40B4-BE49-F238E27FC236}">
                  <a16:creationId xmlns:a16="http://schemas.microsoft.com/office/drawing/2014/main" id="{B93F2AD3-911B-4876-B7CA-5BCD34D4C7E8}"/>
                </a:ext>
              </a:extLst>
            </p:cNvPr>
            <p:cNvSpPr/>
            <p:nvPr/>
          </p:nvSpPr>
          <p:spPr>
            <a:xfrm>
              <a:off x="0" y="-1"/>
              <a:ext cx="178500" cy="45898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9998594-14FE-4CC6-8683-116BA6392C40}"/>
                </a:ext>
              </a:extLst>
            </p:cNvPr>
            <p:cNvSpPr/>
            <p:nvPr/>
          </p:nvSpPr>
          <p:spPr>
            <a:xfrm>
              <a:off x="2" y="4589807"/>
              <a:ext cx="178500" cy="2268192"/>
            </a:xfrm>
            <a:prstGeom prst="rect">
              <a:avLst/>
            </a:prstGeom>
            <a:solidFill>
              <a:srgbClr val="3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8388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ing Power Statemen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412E5E9-C41D-4248-B6F5-483E25843258}"/>
              </a:ext>
            </a:extLst>
          </p:cNvPr>
          <p:cNvSpPr/>
          <p:nvPr/>
        </p:nvSpPr>
        <p:spPr>
          <a:xfrm>
            <a:off x="1" y="4589806"/>
            <a:ext cx="12191997" cy="22681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59DE2C1-4C52-40A3-8959-27B2C1BEBFF6}"/>
              </a:ext>
            </a:extLst>
          </p:cNvPr>
          <p:cNvCxnSpPr>
            <a:cxnSpLocks/>
          </p:cNvCxnSpPr>
          <p:nvPr/>
        </p:nvCxnSpPr>
        <p:spPr>
          <a:xfrm>
            <a:off x="0" y="4589807"/>
            <a:ext cx="12192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10ACE56A-0EA2-4C2A-A78E-844FBE8F4F50}"/>
              </a:ext>
            </a:extLst>
          </p:cNvPr>
          <p:cNvGrpSpPr/>
          <p:nvPr/>
        </p:nvGrpSpPr>
        <p:grpSpPr>
          <a:xfrm>
            <a:off x="0" y="0"/>
            <a:ext cx="178506" cy="6857999"/>
            <a:chOff x="0" y="0"/>
            <a:chExt cx="178506" cy="6857999"/>
          </a:xfrm>
        </p:grpSpPr>
        <p:sp>
          <p:nvSpPr>
            <p:cNvPr id="103" name="Rectangle 102">
              <a:extLst>
                <a:ext uri="{FF2B5EF4-FFF2-40B4-BE49-F238E27FC236}">
                  <a16:creationId xmlns:a16="http://schemas.microsoft.com/office/drawing/2014/main" id="{46601C03-C6AB-418A-80AE-850C48263776}"/>
                </a:ext>
              </a:extLst>
            </p:cNvPr>
            <p:cNvSpPr/>
            <p:nvPr/>
          </p:nvSpPr>
          <p:spPr>
            <a:xfrm>
              <a:off x="0" y="0"/>
              <a:ext cx="178506" cy="448056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4C90BD60-B9B9-4449-89D7-877D0EC35343}"/>
                </a:ext>
              </a:extLst>
            </p:cNvPr>
            <p:cNvSpPr/>
            <p:nvPr/>
          </p:nvSpPr>
          <p:spPr>
            <a:xfrm>
              <a:off x="2" y="4589807"/>
              <a:ext cx="178500" cy="2268192"/>
            </a:xfrm>
            <a:prstGeom prst="rect">
              <a:avLst/>
            </a:prstGeom>
            <a:solidFill>
              <a:srgbClr val="3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DDDB6296-9F31-499C-9382-F230C51AA37C}"/>
              </a:ext>
            </a:extLst>
          </p:cNvPr>
          <p:cNvGrpSpPr/>
          <p:nvPr userDrawn="1"/>
        </p:nvGrpSpPr>
        <p:grpSpPr>
          <a:xfrm>
            <a:off x="0" y="-1"/>
            <a:ext cx="178502" cy="6858000"/>
            <a:chOff x="0" y="-1"/>
            <a:chExt cx="178502" cy="6858000"/>
          </a:xfrm>
        </p:grpSpPr>
        <p:sp>
          <p:nvSpPr>
            <p:cNvPr id="54" name="Rectangle 53">
              <a:extLst>
                <a:ext uri="{FF2B5EF4-FFF2-40B4-BE49-F238E27FC236}">
                  <a16:creationId xmlns:a16="http://schemas.microsoft.com/office/drawing/2014/main" id="{023251D0-C919-449B-8442-F547792DBDA9}"/>
                </a:ext>
              </a:extLst>
            </p:cNvPr>
            <p:cNvSpPr/>
            <p:nvPr/>
          </p:nvSpPr>
          <p:spPr>
            <a:xfrm>
              <a:off x="0" y="-1"/>
              <a:ext cx="178502" cy="458980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8449E85F-2D35-4C91-A604-BFD19AE901AA}"/>
                </a:ext>
              </a:extLst>
            </p:cNvPr>
            <p:cNvSpPr/>
            <p:nvPr/>
          </p:nvSpPr>
          <p:spPr>
            <a:xfrm>
              <a:off x="2" y="4589807"/>
              <a:ext cx="178500" cy="2268192"/>
            </a:xfrm>
            <a:prstGeom prst="rect">
              <a:avLst/>
            </a:prstGeom>
            <a:solidFill>
              <a:srgbClr val="3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7" name="Picture 96">
            <a:extLst>
              <a:ext uri="{FF2B5EF4-FFF2-40B4-BE49-F238E27FC236}">
                <a16:creationId xmlns:a16="http://schemas.microsoft.com/office/drawing/2014/main" id="{2F28842D-9AA2-41AD-9C9E-921B5BF4665A}"/>
              </a:ext>
            </a:extLst>
          </p:cNvPr>
          <p:cNvPicPr>
            <a:picLocks noChangeAspect="1"/>
          </p:cNvPicPr>
          <p:nvPr userDrawn="1"/>
        </p:nvPicPr>
        <p:blipFill>
          <a:blip r:embed="rId2"/>
          <a:srcRect/>
          <a:stretch/>
        </p:blipFill>
        <p:spPr>
          <a:xfrm>
            <a:off x="1265795" y="667512"/>
            <a:ext cx="2570985" cy="1438781"/>
          </a:xfrm>
          <a:prstGeom prst="rect">
            <a:avLst/>
          </a:prstGeom>
        </p:spPr>
      </p:pic>
      <p:sp>
        <p:nvSpPr>
          <p:cNvPr id="4" name="TextBox 3">
            <a:extLst>
              <a:ext uri="{FF2B5EF4-FFF2-40B4-BE49-F238E27FC236}">
                <a16:creationId xmlns:a16="http://schemas.microsoft.com/office/drawing/2014/main" id="{FA66543B-869C-4960-8C68-3A2B41C7D2C5}"/>
              </a:ext>
            </a:extLst>
          </p:cNvPr>
          <p:cNvSpPr txBox="1"/>
          <p:nvPr userDrawn="1"/>
        </p:nvSpPr>
        <p:spPr>
          <a:xfrm>
            <a:off x="1173482" y="3651473"/>
            <a:ext cx="7156701" cy="830997"/>
          </a:xfrm>
          <a:prstGeom prst="rect">
            <a:avLst/>
          </a:prstGeom>
          <a:noFill/>
        </p:spPr>
        <p:txBody>
          <a:bodyPr wrap="square" rtlCol="0">
            <a:spAutoFit/>
          </a:bodyPr>
          <a:lstStyle/>
          <a:p>
            <a:pPr marL="0" marR="0">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GTI Energy develops innovative solutions that transform lives, economies, and the environment</a:t>
            </a:r>
          </a:p>
        </p:txBody>
      </p:sp>
      <p:sp>
        <p:nvSpPr>
          <p:cNvPr id="3" name="Text Placeholder 2"/>
          <p:cNvSpPr>
            <a:spLocks noGrp="1"/>
          </p:cNvSpPr>
          <p:nvPr>
            <p:ph type="body" idx="1" hasCustomPrompt="1"/>
          </p:nvPr>
        </p:nvSpPr>
        <p:spPr>
          <a:xfrm>
            <a:off x="1173482" y="4854503"/>
            <a:ext cx="9982198" cy="1143000"/>
          </a:xfrm>
        </p:spPr>
        <p:txBody>
          <a:bodyPr lIns="91440" rIns="91440" anchor="t" anchorCtr="0">
            <a:noAutofit/>
          </a:bodyPr>
          <a:lstStyle>
            <a:lvl1pPr marL="0" indent="0">
              <a:buNone/>
              <a:defRPr sz="2400" cap="none" spc="0" baseline="0">
                <a:solidFill>
                  <a:srgbClr val="777777"/>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www.gti.energy</a:t>
            </a:r>
          </a:p>
        </p:txBody>
      </p:sp>
    </p:spTree>
    <p:extLst>
      <p:ext uri="{BB962C8B-B14F-4D97-AF65-F5344CB8AC3E}">
        <p14:creationId xmlns:p14="http://schemas.microsoft.com/office/powerpoint/2010/main" val="23902069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ark Gray Background">
    <p:bg>
      <p:bgPr>
        <a:solidFill>
          <a:srgbClr val="5C5C5C"/>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AD001DF-C021-4178-8F2C-BF2019B824FB}"/>
              </a:ext>
            </a:extLst>
          </p:cNvPr>
          <p:cNvGraphicFramePr>
            <a:graphicFrameLocks noChangeAspect="1"/>
          </p:cNvGraphicFramePr>
          <p:nvPr>
            <p:custDataLst>
              <p:tags r:id="rId1"/>
            </p:custDataLst>
            <p:extLst>
              <p:ext uri="{D42A27DB-BD31-4B8C-83A1-F6EECF244321}">
                <p14:modId xmlns:p14="http://schemas.microsoft.com/office/powerpoint/2010/main" val="41932690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DAD001DF-C021-4178-8F2C-BF2019B824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3" name="Object 2" hidden="1">
            <a:extLst>
              <a:ext uri="{FF2B5EF4-FFF2-40B4-BE49-F238E27FC236}">
                <a16:creationId xmlns:a16="http://schemas.microsoft.com/office/drawing/2014/main" id="{EE896A1E-DBFB-41D7-80C5-947A3076839B}"/>
              </a:ext>
            </a:extLst>
          </p:cNvPr>
          <p:cNvGraphicFramePr>
            <a:graphicFrameLocks noChangeAspect="1"/>
          </p:cNvGraphicFramePr>
          <p:nvPr userDrawn="1">
            <p:custDataLst>
              <p:tags r:id="rId2"/>
            </p:custDataLst>
            <p:extLst>
              <p:ext uri="{D42A27DB-BD31-4B8C-83A1-F6EECF244321}">
                <p14:modId xmlns:p14="http://schemas.microsoft.com/office/powerpoint/2010/main" val="41932690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3" name="Object 2" hidden="1">
                        <a:extLst>
                          <a:ext uri="{FF2B5EF4-FFF2-40B4-BE49-F238E27FC236}">
                            <a16:creationId xmlns:a16="http://schemas.microsoft.com/office/drawing/2014/main" id="{EE896A1E-DBFB-41D7-80C5-947A307683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140573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3B9774-DE66-420C-B463-70169987CFBC}"/>
              </a:ext>
            </a:extLst>
          </p:cNvPr>
          <p:cNvSpPr/>
          <p:nvPr userDrawn="1"/>
        </p:nvSpPr>
        <p:spPr>
          <a:xfrm>
            <a:off x="-1" y="0"/>
            <a:ext cx="12192001" cy="125083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57990" y="240422"/>
            <a:ext cx="8818983" cy="1010413"/>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757990" y="1608343"/>
            <a:ext cx="10058400" cy="4260749"/>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7063272" y="6446838"/>
            <a:ext cx="3930309" cy="365125"/>
          </a:xfrm>
          <a:prstGeom prst="rect">
            <a:avLst/>
          </a:prstGeom>
        </p:spPr>
        <p:txBody>
          <a:bodyPr vert="horz" lIns="91440" tIns="45720" rIns="91440" bIns="45720" rtlCol="0" anchor="ctr"/>
          <a:lstStyle>
            <a:lvl1pPr algn="r">
              <a:defRPr sz="900" b="0" cap="all" baseline="0">
                <a:solidFill>
                  <a:srgbClr val="777777"/>
                </a:solidFill>
                <a:latin typeface="+mn-lt"/>
              </a:defRPr>
            </a:lvl1pPr>
          </a:lstStyle>
          <a:p>
            <a:r>
              <a:rPr lang="en-US" dirty="0"/>
              <a:t>WRGC |  August 19, 2025</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b="0">
                <a:solidFill>
                  <a:srgbClr val="777777"/>
                </a:solidFill>
                <a:latin typeface="+mn-lt"/>
              </a:defRPr>
            </a:lvl1pPr>
          </a:lstStyle>
          <a:p>
            <a:fld id="{3A98EE3D-8CD1-4C3F-BD1C-C98C9596463C}" type="slidenum">
              <a:rPr lang="en-US" smtClean="0"/>
              <a:pPr/>
              <a:t>‹#›</a:t>
            </a:fld>
            <a:endParaRPr lang="en-US" dirty="0"/>
          </a:p>
        </p:txBody>
      </p:sp>
      <p:sp>
        <p:nvSpPr>
          <p:cNvPr id="61" name="Rectangle 60">
            <a:extLst>
              <a:ext uri="{FF2B5EF4-FFF2-40B4-BE49-F238E27FC236}">
                <a16:creationId xmlns:a16="http://schemas.microsoft.com/office/drawing/2014/main" id="{47B49D37-E34C-4498-BAB3-F497D9C47DA5}"/>
              </a:ext>
            </a:extLst>
          </p:cNvPr>
          <p:cNvSpPr/>
          <p:nvPr/>
        </p:nvSpPr>
        <p:spPr>
          <a:xfrm>
            <a:off x="0" y="0"/>
            <a:ext cx="99613" cy="12508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144B9D3-32E6-4E2B-849B-0B9EDF9722A2}"/>
              </a:ext>
            </a:extLst>
          </p:cNvPr>
          <p:cNvSpPr/>
          <p:nvPr/>
        </p:nvSpPr>
        <p:spPr>
          <a:xfrm>
            <a:off x="-1" y="1316830"/>
            <a:ext cx="99613" cy="55411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D19BC41-532C-4C9B-A25B-B6023B9D0F59}"/>
              </a:ext>
            </a:extLst>
          </p:cNvPr>
          <p:cNvSpPr/>
          <p:nvPr/>
        </p:nvSpPr>
        <p:spPr>
          <a:xfrm>
            <a:off x="0" y="0"/>
            <a:ext cx="99613" cy="12508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8641FC3-1D29-4834-8E4F-6967708D7E93}"/>
              </a:ext>
            </a:extLst>
          </p:cNvPr>
          <p:cNvSpPr/>
          <p:nvPr/>
        </p:nvSpPr>
        <p:spPr>
          <a:xfrm>
            <a:off x="-1" y="1316830"/>
            <a:ext cx="99613" cy="55411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CB8D382-C246-4CA1-B7EC-6B98FA0EAF49}"/>
              </a:ext>
            </a:extLst>
          </p:cNvPr>
          <p:cNvSpPr/>
          <p:nvPr userDrawn="1"/>
        </p:nvSpPr>
        <p:spPr>
          <a:xfrm>
            <a:off x="0" y="0"/>
            <a:ext cx="99613" cy="12508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7650A090-B81E-44B1-BF8E-30BAB5DA4AB3}"/>
              </a:ext>
            </a:extLst>
          </p:cNvPr>
          <p:cNvSpPr/>
          <p:nvPr userDrawn="1"/>
        </p:nvSpPr>
        <p:spPr>
          <a:xfrm>
            <a:off x="-1" y="1250836"/>
            <a:ext cx="99613" cy="56071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D5DFA0B-3488-4C7C-91C9-E974F06B8C2D}"/>
              </a:ext>
            </a:extLst>
          </p:cNvPr>
          <p:cNvGrpSpPr>
            <a:grpSpLocks noChangeAspect="1"/>
          </p:cNvGrpSpPr>
          <p:nvPr userDrawn="1"/>
        </p:nvGrpSpPr>
        <p:grpSpPr>
          <a:xfrm>
            <a:off x="10101149" y="292608"/>
            <a:ext cx="1563624" cy="692583"/>
            <a:chOff x="4029075" y="2501901"/>
            <a:chExt cx="4089401" cy="1811338"/>
          </a:xfrm>
        </p:grpSpPr>
        <p:sp>
          <p:nvSpPr>
            <p:cNvPr id="14" name="Freeform 5">
              <a:extLst>
                <a:ext uri="{FF2B5EF4-FFF2-40B4-BE49-F238E27FC236}">
                  <a16:creationId xmlns:a16="http://schemas.microsoft.com/office/drawing/2014/main" id="{6D7694A0-B7DD-42E2-ADCE-D007047E8D0C}"/>
                </a:ext>
              </a:extLst>
            </p:cNvPr>
            <p:cNvSpPr>
              <a:spLocks/>
            </p:cNvSpPr>
            <p:nvPr userDrawn="1"/>
          </p:nvSpPr>
          <p:spPr bwMode="auto">
            <a:xfrm>
              <a:off x="4303713" y="2501901"/>
              <a:ext cx="1800225" cy="982663"/>
            </a:xfrm>
            <a:custGeom>
              <a:avLst/>
              <a:gdLst>
                <a:gd name="T0" fmla="*/ 292 w 477"/>
                <a:gd name="T1" fmla="*/ 218 h 259"/>
                <a:gd name="T2" fmla="*/ 235 w 477"/>
                <a:gd name="T3" fmla="*/ 161 h 259"/>
                <a:gd name="T4" fmla="*/ 235 w 477"/>
                <a:gd name="T5" fmla="*/ 162 h 259"/>
                <a:gd name="T6" fmla="*/ 130 w 477"/>
                <a:gd name="T7" fmla="*/ 57 h 259"/>
                <a:gd name="T8" fmla="*/ 0 w 477"/>
                <a:gd name="T9" fmla="*/ 27 h 259"/>
                <a:gd name="T10" fmla="*/ 157 w 477"/>
                <a:gd name="T11" fmla="*/ 51 h 259"/>
                <a:gd name="T12" fmla="*/ 307 w 477"/>
                <a:gd name="T13" fmla="*/ 201 h 259"/>
                <a:gd name="T14" fmla="*/ 417 w 477"/>
                <a:gd name="T15" fmla="*/ 206 h 259"/>
                <a:gd name="T16" fmla="*/ 422 w 477"/>
                <a:gd name="T17" fmla="*/ 88 h 259"/>
                <a:gd name="T18" fmla="*/ 314 w 477"/>
                <a:gd name="T19" fmla="*/ 83 h 259"/>
                <a:gd name="T20" fmla="*/ 297 w 477"/>
                <a:gd name="T21" fmla="*/ 99 h 259"/>
                <a:gd name="T22" fmla="*/ 272 w 477"/>
                <a:gd name="T23" fmla="*/ 125 h 259"/>
                <a:gd name="T24" fmla="*/ 259 w 477"/>
                <a:gd name="T25" fmla="*/ 125 h 259"/>
                <a:gd name="T26" fmla="*/ 249 w 477"/>
                <a:gd name="T27" fmla="*/ 115 h 259"/>
                <a:gd name="T28" fmla="*/ 292 w 477"/>
                <a:gd name="T29" fmla="*/ 72 h 259"/>
                <a:gd name="T30" fmla="*/ 298 w 477"/>
                <a:gd name="T31" fmla="*/ 66 h 259"/>
                <a:gd name="T32" fmla="*/ 444 w 477"/>
                <a:gd name="T33" fmla="*/ 78 h 259"/>
                <a:gd name="T34" fmla="*/ 443 w 477"/>
                <a:gd name="T35" fmla="*/ 213 h 259"/>
                <a:gd name="T36" fmla="*/ 292 w 477"/>
                <a:gd name="T37" fmla="*/ 21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 h="259">
                  <a:moveTo>
                    <a:pt x="292" y="218"/>
                  </a:moveTo>
                  <a:cubicBezTo>
                    <a:pt x="291" y="218"/>
                    <a:pt x="261" y="187"/>
                    <a:pt x="235" y="161"/>
                  </a:cubicBezTo>
                  <a:cubicBezTo>
                    <a:pt x="235" y="162"/>
                    <a:pt x="235" y="162"/>
                    <a:pt x="235" y="162"/>
                  </a:cubicBezTo>
                  <a:cubicBezTo>
                    <a:pt x="235" y="162"/>
                    <a:pt x="130" y="57"/>
                    <a:pt x="130" y="57"/>
                  </a:cubicBezTo>
                  <a:cubicBezTo>
                    <a:pt x="94" y="23"/>
                    <a:pt x="44" y="12"/>
                    <a:pt x="0" y="27"/>
                  </a:cubicBezTo>
                  <a:cubicBezTo>
                    <a:pt x="51" y="0"/>
                    <a:pt x="114" y="9"/>
                    <a:pt x="157" y="51"/>
                  </a:cubicBezTo>
                  <a:cubicBezTo>
                    <a:pt x="307" y="201"/>
                    <a:pt x="307" y="201"/>
                    <a:pt x="307" y="201"/>
                  </a:cubicBezTo>
                  <a:cubicBezTo>
                    <a:pt x="337" y="231"/>
                    <a:pt x="385" y="234"/>
                    <a:pt x="417" y="206"/>
                  </a:cubicBezTo>
                  <a:cubicBezTo>
                    <a:pt x="453" y="175"/>
                    <a:pt x="454" y="121"/>
                    <a:pt x="422" y="88"/>
                  </a:cubicBezTo>
                  <a:cubicBezTo>
                    <a:pt x="393" y="59"/>
                    <a:pt x="346" y="57"/>
                    <a:pt x="314" y="83"/>
                  </a:cubicBezTo>
                  <a:cubicBezTo>
                    <a:pt x="297" y="99"/>
                    <a:pt x="297" y="99"/>
                    <a:pt x="297" y="99"/>
                  </a:cubicBezTo>
                  <a:cubicBezTo>
                    <a:pt x="272" y="125"/>
                    <a:pt x="272" y="125"/>
                    <a:pt x="272" y="125"/>
                  </a:cubicBezTo>
                  <a:cubicBezTo>
                    <a:pt x="268" y="128"/>
                    <a:pt x="262" y="128"/>
                    <a:pt x="259" y="125"/>
                  </a:cubicBezTo>
                  <a:cubicBezTo>
                    <a:pt x="249" y="115"/>
                    <a:pt x="249" y="115"/>
                    <a:pt x="249" y="115"/>
                  </a:cubicBezTo>
                  <a:cubicBezTo>
                    <a:pt x="292" y="72"/>
                    <a:pt x="292" y="72"/>
                    <a:pt x="292" y="72"/>
                  </a:cubicBezTo>
                  <a:cubicBezTo>
                    <a:pt x="294" y="70"/>
                    <a:pt x="296" y="68"/>
                    <a:pt x="298" y="66"/>
                  </a:cubicBezTo>
                  <a:cubicBezTo>
                    <a:pt x="341" y="30"/>
                    <a:pt x="406" y="34"/>
                    <a:pt x="444" y="78"/>
                  </a:cubicBezTo>
                  <a:cubicBezTo>
                    <a:pt x="477" y="117"/>
                    <a:pt x="476" y="175"/>
                    <a:pt x="443" y="213"/>
                  </a:cubicBezTo>
                  <a:cubicBezTo>
                    <a:pt x="403" y="259"/>
                    <a:pt x="333" y="259"/>
                    <a:pt x="292" y="218"/>
                  </a:cubicBezTo>
                  <a:close/>
                </a:path>
              </a:pathLst>
            </a:custGeom>
            <a:gradFill flip="none" rotWithShape="1">
              <a:gsLst>
                <a:gs pos="39000">
                  <a:schemeClr val="accent3"/>
                </a:gs>
                <a:gs pos="54000">
                  <a:schemeClr val="accent6"/>
                </a:gs>
                <a:gs pos="80000">
                  <a:schemeClr val="accent1"/>
                </a:gs>
              </a:gsLst>
              <a:lin ang="10800000" scaled="1"/>
              <a:tileRect/>
            </a:gra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5" name="Freeform 6">
              <a:extLst>
                <a:ext uri="{FF2B5EF4-FFF2-40B4-BE49-F238E27FC236}">
                  <a16:creationId xmlns:a16="http://schemas.microsoft.com/office/drawing/2014/main" id="{9DD548D2-43EC-4687-B263-90FC35F8AFCF}"/>
                </a:ext>
              </a:extLst>
            </p:cNvPr>
            <p:cNvSpPr>
              <a:spLocks/>
            </p:cNvSpPr>
            <p:nvPr userDrawn="1"/>
          </p:nvSpPr>
          <p:spPr bwMode="auto">
            <a:xfrm>
              <a:off x="4311650" y="2998789"/>
              <a:ext cx="690563" cy="573088"/>
            </a:xfrm>
            <a:custGeom>
              <a:avLst/>
              <a:gdLst>
                <a:gd name="T0" fmla="*/ 179 w 183"/>
                <a:gd name="T1" fmla="*/ 84 h 151"/>
                <a:gd name="T2" fmla="*/ 146 w 183"/>
                <a:gd name="T3" fmla="*/ 117 h 151"/>
                <a:gd name="T4" fmla="*/ 84 w 183"/>
                <a:gd name="T5" fmla="*/ 146 h 151"/>
                <a:gd name="T6" fmla="*/ 0 w 183"/>
                <a:gd name="T7" fmla="*/ 134 h 151"/>
                <a:gd name="T8" fmla="*/ 62 w 183"/>
                <a:gd name="T9" fmla="*/ 138 h 151"/>
                <a:gd name="T10" fmla="*/ 120 w 183"/>
                <a:gd name="T11" fmla="*/ 110 h 151"/>
                <a:gd name="T12" fmla="*/ 154 w 183"/>
                <a:gd name="T13" fmla="*/ 77 h 151"/>
                <a:gd name="T14" fmla="*/ 90 w 183"/>
                <a:gd name="T15" fmla="*/ 13 h 151"/>
                <a:gd name="T16" fmla="*/ 98 w 183"/>
                <a:gd name="T17" fmla="*/ 4 h 151"/>
                <a:gd name="T18" fmla="*/ 114 w 183"/>
                <a:gd name="T19" fmla="*/ 4 h 151"/>
                <a:gd name="T20" fmla="*/ 179 w 183"/>
                <a:gd name="T21" fmla="*/ 70 h 151"/>
                <a:gd name="T22" fmla="*/ 179 w 183"/>
                <a:gd name="T23" fmla="*/ 8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151">
                  <a:moveTo>
                    <a:pt x="179" y="84"/>
                  </a:moveTo>
                  <a:cubicBezTo>
                    <a:pt x="146" y="117"/>
                    <a:pt x="146" y="117"/>
                    <a:pt x="146" y="117"/>
                  </a:cubicBezTo>
                  <a:cubicBezTo>
                    <a:pt x="129" y="132"/>
                    <a:pt x="107" y="142"/>
                    <a:pt x="84" y="146"/>
                  </a:cubicBezTo>
                  <a:cubicBezTo>
                    <a:pt x="55" y="151"/>
                    <a:pt x="26" y="147"/>
                    <a:pt x="0" y="134"/>
                  </a:cubicBezTo>
                  <a:cubicBezTo>
                    <a:pt x="20" y="140"/>
                    <a:pt x="41" y="142"/>
                    <a:pt x="62" y="138"/>
                  </a:cubicBezTo>
                  <a:cubicBezTo>
                    <a:pt x="83" y="134"/>
                    <a:pt x="103" y="125"/>
                    <a:pt x="120" y="110"/>
                  </a:cubicBezTo>
                  <a:cubicBezTo>
                    <a:pt x="154" y="77"/>
                    <a:pt x="154" y="77"/>
                    <a:pt x="154" y="77"/>
                  </a:cubicBezTo>
                  <a:cubicBezTo>
                    <a:pt x="90" y="13"/>
                    <a:pt x="90" y="13"/>
                    <a:pt x="90" y="13"/>
                  </a:cubicBezTo>
                  <a:cubicBezTo>
                    <a:pt x="98" y="4"/>
                    <a:pt x="98" y="4"/>
                    <a:pt x="98" y="4"/>
                  </a:cubicBezTo>
                  <a:cubicBezTo>
                    <a:pt x="102" y="0"/>
                    <a:pt x="109" y="0"/>
                    <a:pt x="114" y="4"/>
                  </a:cubicBezTo>
                  <a:cubicBezTo>
                    <a:pt x="179" y="70"/>
                    <a:pt x="179" y="70"/>
                    <a:pt x="179" y="70"/>
                  </a:cubicBezTo>
                  <a:cubicBezTo>
                    <a:pt x="183" y="73"/>
                    <a:pt x="183" y="80"/>
                    <a:pt x="179"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0D496C34-CE0F-4514-A7A1-E6CB623C0F8C}"/>
                </a:ext>
              </a:extLst>
            </p:cNvPr>
            <p:cNvSpPr>
              <a:spLocks/>
            </p:cNvSpPr>
            <p:nvPr userDrawn="1"/>
          </p:nvSpPr>
          <p:spPr bwMode="auto">
            <a:xfrm>
              <a:off x="4029075" y="2624139"/>
              <a:ext cx="1803400" cy="977900"/>
            </a:xfrm>
            <a:custGeom>
              <a:avLst/>
              <a:gdLst>
                <a:gd name="T0" fmla="*/ 478 w 478"/>
                <a:gd name="T1" fmla="*/ 232 h 258"/>
                <a:gd name="T2" fmla="*/ 322 w 478"/>
                <a:gd name="T3" fmla="*/ 208 h 258"/>
                <a:gd name="T4" fmla="*/ 172 w 478"/>
                <a:gd name="T5" fmla="*/ 58 h 258"/>
                <a:gd name="T6" fmla="*/ 61 w 478"/>
                <a:gd name="T7" fmla="*/ 52 h 258"/>
                <a:gd name="T8" fmla="*/ 57 w 478"/>
                <a:gd name="T9" fmla="*/ 170 h 258"/>
                <a:gd name="T10" fmla="*/ 165 w 478"/>
                <a:gd name="T11" fmla="*/ 176 h 258"/>
                <a:gd name="T12" fmla="*/ 141 w 478"/>
                <a:gd name="T13" fmla="*/ 152 h 258"/>
                <a:gd name="T14" fmla="*/ 141 w 478"/>
                <a:gd name="T15" fmla="*/ 135 h 258"/>
                <a:gd name="T16" fmla="*/ 149 w 478"/>
                <a:gd name="T17" fmla="*/ 127 h 258"/>
                <a:gd name="T18" fmla="*/ 198 w 478"/>
                <a:gd name="T19" fmla="*/ 176 h 258"/>
                <a:gd name="T20" fmla="*/ 187 w 478"/>
                <a:gd name="T21" fmla="*/ 187 h 258"/>
                <a:gd name="T22" fmla="*/ 182 w 478"/>
                <a:gd name="T23" fmla="*/ 191 h 258"/>
                <a:gd name="T24" fmla="*/ 180 w 478"/>
                <a:gd name="T25" fmla="*/ 193 h 258"/>
                <a:gd name="T26" fmla="*/ 41 w 478"/>
                <a:gd name="T27" fmla="*/ 187 h 258"/>
                <a:gd name="T28" fmla="*/ 41 w 478"/>
                <a:gd name="T29" fmla="*/ 40 h 258"/>
                <a:gd name="T30" fmla="*/ 187 w 478"/>
                <a:gd name="T31" fmla="*/ 40 h 258"/>
                <a:gd name="T32" fmla="*/ 244 w 478"/>
                <a:gd name="T33" fmla="*/ 97 h 258"/>
                <a:gd name="T34" fmla="*/ 244 w 478"/>
                <a:gd name="T35" fmla="*/ 97 h 258"/>
                <a:gd name="T36" fmla="*/ 349 w 478"/>
                <a:gd name="T37" fmla="*/ 202 h 258"/>
                <a:gd name="T38" fmla="*/ 478 w 478"/>
                <a:gd name="T39" fmla="*/ 23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8" h="258">
                  <a:moveTo>
                    <a:pt x="478" y="232"/>
                  </a:moveTo>
                  <a:cubicBezTo>
                    <a:pt x="428" y="258"/>
                    <a:pt x="364" y="250"/>
                    <a:pt x="322" y="208"/>
                  </a:cubicBezTo>
                  <a:cubicBezTo>
                    <a:pt x="172" y="58"/>
                    <a:pt x="172" y="58"/>
                    <a:pt x="172" y="58"/>
                  </a:cubicBezTo>
                  <a:cubicBezTo>
                    <a:pt x="142" y="28"/>
                    <a:pt x="94" y="25"/>
                    <a:pt x="61" y="52"/>
                  </a:cubicBezTo>
                  <a:cubicBezTo>
                    <a:pt x="26" y="83"/>
                    <a:pt x="24" y="138"/>
                    <a:pt x="57" y="170"/>
                  </a:cubicBezTo>
                  <a:cubicBezTo>
                    <a:pt x="86" y="199"/>
                    <a:pt x="133" y="202"/>
                    <a:pt x="165" y="176"/>
                  </a:cubicBezTo>
                  <a:cubicBezTo>
                    <a:pt x="141" y="152"/>
                    <a:pt x="141" y="152"/>
                    <a:pt x="141" y="152"/>
                  </a:cubicBezTo>
                  <a:cubicBezTo>
                    <a:pt x="136" y="147"/>
                    <a:pt x="136" y="140"/>
                    <a:pt x="141" y="135"/>
                  </a:cubicBezTo>
                  <a:cubicBezTo>
                    <a:pt x="149" y="127"/>
                    <a:pt x="149" y="127"/>
                    <a:pt x="149" y="127"/>
                  </a:cubicBezTo>
                  <a:cubicBezTo>
                    <a:pt x="198" y="176"/>
                    <a:pt x="198" y="176"/>
                    <a:pt x="198" y="176"/>
                  </a:cubicBezTo>
                  <a:cubicBezTo>
                    <a:pt x="187" y="187"/>
                    <a:pt x="187" y="187"/>
                    <a:pt x="187" y="187"/>
                  </a:cubicBezTo>
                  <a:cubicBezTo>
                    <a:pt x="185" y="188"/>
                    <a:pt x="184" y="190"/>
                    <a:pt x="182" y="191"/>
                  </a:cubicBezTo>
                  <a:cubicBezTo>
                    <a:pt x="181" y="192"/>
                    <a:pt x="181" y="192"/>
                    <a:pt x="180" y="193"/>
                  </a:cubicBezTo>
                  <a:cubicBezTo>
                    <a:pt x="140" y="227"/>
                    <a:pt x="79" y="225"/>
                    <a:pt x="41" y="187"/>
                  </a:cubicBezTo>
                  <a:cubicBezTo>
                    <a:pt x="0" y="146"/>
                    <a:pt x="0" y="81"/>
                    <a:pt x="41" y="40"/>
                  </a:cubicBezTo>
                  <a:cubicBezTo>
                    <a:pt x="81" y="0"/>
                    <a:pt x="147" y="1"/>
                    <a:pt x="187" y="40"/>
                  </a:cubicBezTo>
                  <a:cubicBezTo>
                    <a:pt x="188" y="41"/>
                    <a:pt x="217" y="70"/>
                    <a:pt x="244" y="97"/>
                  </a:cubicBezTo>
                  <a:cubicBezTo>
                    <a:pt x="244" y="97"/>
                    <a:pt x="244" y="97"/>
                    <a:pt x="244" y="97"/>
                  </a:cubicBezTo>
                  <a:cubicBezTo>
                    <a:pt x="244" y="97"/>
                    <a:pt x="348" y="201"/>
                    <a:pt x="349" y="202"/>
                  </a:cubicBezTo>
                  <a:cubicBezTo>
                    <a:pt x="384" y="236"/>
                    <a:pt x="435" y="246"/>
                    <a:pt x="478" y="232"/>
                  </a:cubicBezTo>
                  <a:close/>
                </a:path>
              </a:pathLst>
            </a:custGeom>
            <a:gradFill flip="none" rotWithShape="1">
              <a:gsLst>
                <a:gs pos="0">
                  <a:schemeClr val="accent3"/>
                </a:gs>
                <a:gs pos="46000">
                  <a:schemeClr val="accent6"/>
                </a:gs>
                <a:gs pos="67000">
                  <a:schemeClr val="accent1"/>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50B64395-0D25-4857-A188-7E49E69E0604}"/>
                </a:ext>
              </a:extLst>
            </p:cNvPr>
            <p:cNvSpPr>
              <a:spLocks/>
            </p:cNvSpPr>
            <p:nvPr userDrawn="1"/>
          </p:nvSpPr>
          <p:spPr bwMode="auto">
            <a:xfrm>
              <a:off x="5133975" y="2532064"/>
              <a:ext cx="693738" cy="346075"/>
            </a:xfrm>
            <a:custGeom>
              <a:avLst/>
              <a:gdLst>
                <a:gd name="T0" fmla="*/ 184 w 184"/>
                <a:gd name="T1" fmla="*/ 17 h 91"/>
                <a:gd name="T2" fmla="*/ 122 w 184"/>
                <a:gd name="T3" fmla="*/ 13 h 91"/>
                <a:gd name="T4" fmla="*/ 64 w 184"/>
                <a:gd name="T5" fmla="*/ 41 h 91"/>
                <a:gd name="T6" fmla="*/ 51 w 184"/>
                <a:gd name="T7" fmla="*/ 54 h 91"/>
                <a:gd name="T8" fmla="*/ 51 w 184"/>
                <a:gd name="T9" fmla="*/ 54 h 91"/>
                <a:gd name="T10" fmla="*/ 13 w 184"/>
                <a:gd name="T11" fmla="*/ 91 h 91"/>
                <a:gd name="T12" fmla="*/ 4 w 184"/>
                <a:gd name="T13" fmla="*/ 82 h 91"/>
                <a:gd name="T14" fmla="*/ 4 w 184"/>
                <a:gd name="T15" fmla="*/ 68 h 91"/>
                <a:gd name="T16" fmla="*/ 37 w 184"/>
                <a:gd name="T17" fmla="*/ 35 h 91"/>
                <a:gd name="T18" fmla="*/ 100 w 184"/>
                <a:gd name="T19" fmla="*/ 5 h 91"/>
                <a:gd name="T20" fmla="*/ 184 w 184"/>
                <a:gd name="T21" fmla="*/ 1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91">
                  <a:moveTo>
                    <a:pt x="184" y="17"/>
                  </a:moveTo>
                  <a:cubicBezTo>
                    <a:pt x="164" y="11"/>
                    <a:pt x="143" y="10"/>
                    <a:pt x="122" y="13"/>
                  </a:cubicBezTo>
                  <a:cubicBezTo>
                    <a:pt x="101" y="17"/>
                    <a:pt x="81" y="26"/>
                    <a:pt x="64" y="41"/>
                  </a:cubicBezTo>
                  <a:cubicBezTo>
                    <a:pt x="51" y="54"/>
                    <a:pt x="51" y="54"/>
                    <a:pt x="51" y="54"/>
                  </a:cubicBezTo>
                  <a:cubicBezTo>
                    <a:pt x="51" y="54"/>
                    <a:pt x="51" y="54"/>
                    <a:pt x="51" y="54"/>
                  </a:cubicBezTo>
                  <a:cubicBezTo>
                    <a:pt x="13" y="91"/>
                    <a:pt x="13" y="91"/>
                    <a:pt x="13" y="91"/>
                  </a:cubicBezTo>
                  <a:cubicBezTo>
                    <a:pt x="4" y="82"/>
                    <a:pt x="4" y="82"/>
                    <a:pt x="4" y="82"/>
                  </a:cubicBezTo>
                  <a:cubicBezTo>
                    <a:pt x="0" y="78"/>
                    <a:pt x="0" y="72"/>
                    <a:pt x="4" y="68"/>
                  </a:cubicBezTo>
                  <a:cubicBezTo>
                    <a:pt x="37" y="35"/>
                    <a:pt x="37" y="35"/>
                    <a:pt x="37" y="35"/>
                  </a:cubicBezTo>
                  <a:cubicBezTo>
                    <a:pt x="55" y="20"/>
                    <a:pt x="77" y="9"/>
                    <a:pt x="100" y="5"/>
                  </a:cubicBezTo>
                  <a:cubicBezTo>
                    <a:pt x="129" y="0"/>
                    <a:pt x="158" y="4"/>
                    <a:pt x="184" y="1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8" name="Group 17">
              <a:extLst>
                <a:ext uri="{FF2B5EF4-FFF2-40B4-BE49-F238E27FC236}">
                  <a16:creationId xmlns:a16="http://schemas.microsoft.com/office/drawing/2014/main" id="{F11852D2-84E0-4AE4-A9B6-2FD3F14FAE25}"/>
                </a:ext>
              </a:extLst>
            </p:cNvPr>
            <p:cNvGrpSpPr/>
            <p:nvPr userDrawn="1"/>
          </p:nvGrpSpPr>
          <p:grpSpPr>
            <a:xfrm>
              <a:off x="4067175" y="3892551"/>
              <a:ext cx="4051301" cy="420688"/>
              <a:chOff x="4067175" y="3892551"/>
              <a:chExt cx="4051301" cy="420688"/>
            </a:xfrm>
            <a:solidFill>
              <a:schemeClr val="accent1"/>
            </a:solidFill>
          </p:grpSpPr>
          <p:sp>
            <p:nvSpPr>
              <p:cNvPr id="19" name="Freeform 9">
                <a:extLst>
                  <a:ext uri="{FF2B5EF4-FFF2-40B4-BE49-F238E27FC236}">
                    <a16:creationId xmlns:a16="http://schemas.microsoft.com/office/drawing/2014/main" id="{5D04E1C6-E9FF-49DE-9154-C7217B3689A0}"/>
                  </a:ext>
                </a:extLst>
              </p:cNvPr>
              <p:cNvSpPr>
                <a:spLocks/>
              </p:cNvSpPr>
              <p:nvPr userDrawn="1"/>
            </p:nvSpPr>
            <p:spPr bwMode="auto">
              <a:xfrm>
                <a:off x="4067175" y="3892551"/>
                <a:ext cx="392113" cy="420688"/>
              </a:xfrm>
              <a:custGeom>
                <a:avLst/>
                <a:gdLst>
                  <a:gd name="T0" fmla="*/ 83 w 104"/>
                  <a:gd name="T1" fmla="*/ 54 h 111"/>
                  <a:gd name="T2" fmla="*/ 102 w 104"/>
                  <a:gd name="T3" fmla="*/ 54 h 111"/>
                  <a:gd name="T4" fmla="*/ 102 w 104"/>
                  <a:gd name="T5" fmla="*/ 97 h 111"/>
                  <a:gd name="T6" fmla="*/ 59 w 104"/>
                  <a:gd name="T7" fmla="*/ 111 h 111"/>
                  <a:gd name="T8" fmla="*/ 0 w 104"/>
                  <a:gd name="T9" fmla="*/ 55 h 111"/>
                  <a:gd name="T10" fmla="*/ 60 w 104"/>
                  <a:gd name="T11" fmla="*/ 0 h 111"/>
                  <a:gd name="T12" fmla="*/ 104 w 104"/>
                  <a:gd name="T13" fmla="*/ 18 h 111"/>
                  <a:gd name="T14" fmla="*/ 91 w 104"/>
                  <a:gd name="T15" fmla="*/ 30 h 111"/>
                  <a:gd name="T16" fmla="*/ 61 w 104"/>
                  <a:gd name="T17" fmla="*/ 18 h 111"/>
                  <a:gd name="T18" fmla="*/ 21 w 104"/>
                  <a:gd name="T19" fmla="*/ 55 h 111"/>
                  <a:gd name="T20" fmla="*/ 60 w 104"/>
                  <a:gd name="T21" fmla="*/ 93 h 111"/>
                  <a:gd name="T22" fmla="*/ 83 w 104"/>
                  <a:gd name="T23" fmla="*/ 88 h 111"/>
                  <a:gd name="T24" fmla="*/ 83 w 104"/>
                  <a:gd name="T25" fmla="*/ 5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11">
                    <a:moveTo>
                      <a:pt x="83" y="54"/>
                    </a:moveTo>
                    <a:cubicBezTo>
                      <a:pt x="102" y="54"/>
                      <a:pt x="102" y="54"/>
                      <a:pt x="102" y="54"/>
                    </a:cubicBezTo>
                    <a:cubicBezTo>
                      <a:pt x="102" y="97"/>
                      <a:pt x="102" y="97"/>
                      <a:pt x="102" y="97"/>
                    </a:cubicBezTo>
                    <a:cubicBezTo>
                      <a:pt x="91" y="106"/>
                      <a:pt x="75" y="111"/>
                      <a:pt x="59" y="111"/>
                    </a:cubicBezTo>
                    <a:cubicBezTo>
                      <a:pt x="25" y="111"/>
                      <a:pt x="0" y="88"/>
                      <a:pt x="0" y="55"/>
                    </a:cubicBezTo>
                    <a:cubicBezTo>
                      <a:pt x="0" y="23"/>
                      <a:pt x="25" y="0"/>
                      <a:pt x="60" y="0"/>
                    </a:cubicBezTo>
                    <a:cubicBezTo>
                      <a:pt x="78" y="0"/>
                      <a:pt x="93" y="6"/>
                      <a:pt x="104" y="18"/>
                    </a:cubicBezTo>
                    <a:cubicBezTo>
                      <a:pt x="91" y="30"/>
                      <a:pt x="91" y="30"/>
                      <a:pt x="91" y="30"/>
                    </a:cubicBezTo>
                    <a:cubicBezTo>
                      <a:pt x="82" y="22"/>
                      <a:pt x="72" y="18"/>
                      <a:pt x="61" y="18"/>
                    </a:cubicBezTo>
                    <a:cubicBezTo>
                      <a:pt x="37" y="18"/>
                      <a:pt x="21" y="33"/>
                      <a:pt x="21" y="55"/>
                    </a:cubicBezTo>
                    <a:cubicBezTo>
                      <a:pt x="21" y="77"/>
                      <a:pt x="37" y="93"/>
                      <a:pt x="60" y="93"/>
                    </a:cubicBezTo>
                    <a:cubicBezTo>
                      <a:pt x="68" y="93"/>
                      <a:pt x="76" y="92"/>
                      <a:pt x="83" y="88"/>
                    </a:cubicBezTo>
                    <a:lnTo>
                      <a:pt x="83"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EACB6443-1895-4FC3-A48E-C670384DC67B}"/>
                  </a:ext>
                </a:extLst>
              </p:cNvPr>
              <p:cNvSpPr>
                <a:spLocks/>
              </p:cNvSpPr>
              <p:nvPr userDrawn="1"/>
            </p:nvSpPr>
            <p:spPr bwMode="auto">
              <a:xfrm>
                <a:off x="4525963" y="3900489"/>
                <a:ext cx="350838" cy="406400"/>
              </a:xfrm>
              <a:custGeom>
                <a:avLst/>
                <a:gdLst>
                  <a:gd name="T0" fmla="*/ 86 w 221"/>
                  <a:gd name="T1" fmla="*/ 41 h 256"/>
                  <a:gd name="T2" fmla="*/ 0 w 221"/>
                  <a:gd name="T3" fmla="*/ 41 h 256"/>
                  <a:gd name="T4" fmla="*/ 0 w 221"/>
                  <a:gd name="T5" fmla="*/ 0 h 256"/>
                  <a:gd name="T6" fmla="*/ 221 w 221"/>
                  <a:gd name="T7" fmla="*/ 0 h 256"/>
                  <a:gd name="T8" fmla="*/ 221 w 221"/>
                  <a:gd name="T9" fmla="*/ 41 h 256"/>
                  <a:gd name="T10" fmla="*/ 134 w 221"/>
                  <a:gd name="T11" fmla="*/ 41 h 256"/>
                  <a:gd name="T12" fmla="*/ 134 w 221"/>
                  <a:gd name="T13" fmla="*/ 256 h 256"/>
                  <a:gd name="T14" fmla="*/ 86 w 221"/>
                  <a:gd name="T15" fmla="*/ 256 h 256"/>
                  <a:gd name="T16" fmla="*/ 86 w 221"/>
                  <a:gd name="T17" fmla="*/ 4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256">
                    <a:moveTo>
                      <a:pt x="86" y="41"/>
                    </a:moveTo>
                    <a:lnTo>
                      <a:pt x="0" y="41"/>
                    </a:lnTo>
                    <a:lnTo>
                      <a:pt x="0" y="0"/>
                    </a:lnTo>
                    <a:lnTo>
                      <a:pt x="221" y="0"/>
                    </a:lnTo>
                    <a:lnTo>
                      <a:pt x="221" y="41"/>
                    </a:lnTo>
                    <a:lnTo>
                      <a:pt x="134" y="41"/>
                    </a:lnTo>
                    <a:lnTo>
                      <a:pt x="134" y="256"/>
                    </a:lnTo>
                    <a:lnTo>
                      <a:pt x="86" y="256"/>
                    </a:lnTo>
                    <a:lnTo>
                      <a:pt x="8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1">
                <a:extLst>
                  <a:ext uri="{FF2B5EF4-FFF2-40B4-BE49-F238E27FC236}">
                    <a16:creationId xmlns:a16="http://schemas.microsoft.com/office/drawing/2014/main" id="{1CA868AF-3612-40DB-8867-4EFE0BF93059}"/>
                  </a:ext>
                </a:extLst>
              </p:cNvPr>
              <p:cNvSpPr>
                <a:spLocks noChangeArrowheads="1"/>
              </p:cNvSpPr>
              <p:nvPr userDrawn="1"/>
            </p:nvSpPr>
            <p:spPr bwMode="auto">
              <a:xfrm>
                <a:off x="4979988" y="3900489"/>
                <a:ext cx="74613" cy="406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E0EF4E79-388D-4FCD-A4B3-4D8837C6A583}"/>
                  </a:ext>
                </a:extLst>
              </p:cNvPr>
              <p:cNvSpPr>
                <a:spLocks/>
              </p:cNvSpPr>
              <p:nvPr userDrawn="1"/>
            </p:nvSpPr>
            <p:spPr bwMode="auto">
              <a:xfrm>
                <a:off x="5440363" y="3900489"/>
                <a:ext cx="307975" cy="406400"/>
              </a:xfrm>
              <a:custGeom>
                <a:avLst/>
                <a:gdLst>
                  <a:gd name="T0" fmla="*/ 194 w 194"/>
                  <a:gd name="T1" fmla="*/ 215 h 256"/>
                  <a:gd name="T2" fmla="*/ 194 w 194"/>
                  <a:gd name="T3" fmla="*/ 256 h 256"/>
                  <a:gd name="T4" fmla="*/ 0 w 194"/>
                  <a:gd name="T5" fmla="*/ 256 h 256"/>
                  <a:gd name="T6" fmla="*/ 0 w 194"/>
                  <a:gd name="T7" fmla="*/ 0 h 256"/>
                  <a:gd name="T8" fmla="*/ 190 w 194"/>
                  <a:gd name="T9" fmla="*/ 0 h 256"/>
                  <a:gd name="T10" fmla="*/ 190 w 194"/>
                  <a:gd name="T11" fmla="*/ 38 h 256"/>
                  <a:gd name="T12" fmla="*/ 47 w 194"/>
                  <a:gd name="T13" fmla="*/ 38 h 256"/>
                  <a:gd name="T14" fmla="*/ 47 w 194"/>
                  <a:gd name="T15" fmla="*/ 105 h 256"/>
                  <a:gd name="T16" fmla="*/ 173 w 194"/>
                  <a:gd name="T17" fmla="*/ 105 h 256"/>
                  <a:gd name="T18" fmla="*/ 173 w 194"/>
                  <a:gd name="T19" fmla="*/ 146 h 256"/>
                  <a:gd name="T20" fmla="*/ 47 w 194"/>
                  <a:gd name="T21" fmla="*/ 146 h 256"/>
                  <a:gd name="T22" fmla="*/ 47 w 194"/>
                  <a:gd name="T23" fmla="*/ 215 h 256"/>
                  <a:gd name="T24" fmla="*/ 194 w 194"/>
                  <a:gd name="T25" fmla="*/ 21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4" h="256">
                    <a:moveTo>
                      <a:pt x="194" y="215"/>
                    </a:moveTo>
                    <a:lnTo>
                      <a:pt x="194" y="256"/>
                    </a:lnTo>
                    <a:lnTo>
                      <a:pt x="0" y="256"/>
                    </a:lnTo>
                    <a:lnTo>
                      <a:pt x="0" y="0"/>
                    </a:lnTo>
                    <a:lnTo>
                      <a:pt x="190" y="0"/>
                    </a:lnTo>
                    <a:lnTo>
                      <a:pt x="190" y="38"/>
                    </a:lnTo>
                    <a:lnTo>
                      <a:pt x="47" y="38"/>
                    </a:lnTo>
                    <a:lnTo>
                      <a:pt x="47" y="105"/>
                    </a:lnTo>
                    <a:lnTo>
                      <a:pt x="173" y="105"/>
                    </a:lnTo>
                    <a:lnTo>
                      <a:pt x="173" y="146"/>
                    </a:lnTo>
                    <a:lnTo>
                      <a:pt x="47" y="146"/>
                    </a:lnTo>
                    <a:lnTo>
                      <a:pt x="47" y="215"/>
                    </a:lnTo>
                    <a:lnTo>
                      <a:pt x="194" y="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482860D8-E448-4C7E-A8A3-D28969B44E98}"/>
                  </a:ext>
                </a:extLst>
              </p:cNvPr>
              <p:cNvSpPr>
                <a:spLocks/>
              </p:cNvSpPr>
              <p:nvPr userDrawn="1"/>
            </p:nvSpPr>
            <p:spPr bwMode="auto">
              <a:xfrm>
                <a:off x="5881688" y="3900489"/>
                <a:ext cx="365125" cy="406400"/>
              </a:xfrm>
              <a:custGeom>
                <a:avLst/>
                <a:gdLst>
                  <a:gd name="T0" fmla="*/ 230 w 230"/>
                  <a:gd name="T1" fmla="*/ 0 h 256"/>
                  <a:gd name="T2" fmla="*/ 230 w 230"/>
                  <a:gd name="T3" fmla="*/ 256 h 256"/>
                  <a:gd name="T4" fmla="*/ 192 w 230"/>
                  <a:gd name="T5" fmla="*/ 256 h 256"/>
                  <a:gd name="T6" fmla="*/ 47 w 230"/>
                  <a:gd name="T7" fmla="*/ 81 h 256"/>
                  <a:gd name="T8" fmla="*/ 47 w 230"/>
                  <a:gd name="T9" fmla="*/ 256 h 256"/>
                  <a:gd name="T10" fmla="*/ 0 w 230"/>
                  <a:gd name="T11" fmla="*/ 256 h 256"/>
                  <a:gd name="T12" fmla="*/ 0 w 230"/>
                  <a:gd name="T13" fmla="*/ 0 h 256"/>
                  <a:gd name="T14" fmla="*/ 40 w 230"/>
                  <a:gd name="T15" fmla="*/ 0 h 256"/>
                  <a:gd name="T16" fmla="*/ 183 w 230"/>
                  <a:gd name="T17" fmla="*/ 172 h 256"/>
                  <a:gd name="T18" fmla="*/ 183 w 230"/>
                  <a:gd name="T19" fmla="*/ 0 h 256"/>
                  <a:gd name="T20" fmla="*/ 230 w 230"/>
                  <a:gd name="T2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56">
                    <a:moveTo>
                      <a:pt x="230" y="0"/>
                    </a:moveTo>
                    <a:lnTo>
                      <a:pt x="230" y="256"/>
                    </a:lnTo>
                    <a:lnTo>
                      <a:pt x="192" y="256"/>
                    </a:lnTo>
                    <a:lnTo>
                      <a:pt x="47" y="81"/>
                    </a:lnTo>
                    <a:lnTo>
                      <a:pt x="47" y="256"/>
                    </a:lnTo>
                    <a:lnTo>
                      <a:pt x="0" y="256"/>
                    </a:lnTo>
                    <a:lnTo>
                      <a:pt x="0" y="0"/>
                    </a:lnTo>
                    <a:lnTo>
                      <a:pt x="40" y="0"/>
                    </a:lnTo>
                    <a:lnTo>
                      <a:pt x="183" y="172"/>
                    </a:lnTo>
                    <a:lnTo>
                      <a:pt x="183" y="0"/>
                    </a:lnTo>
                    <a:lnTo>
                      <a:pt x="2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DA429485-05E9-4EEB-8862-CD3A087DC8C3}"/>
                  </a:ext>
                </a:extLst>
              </p:cNvPr>
              <p:cNvSpPr>
                <a:spLocks/>
              </p:cNvSpPr>
              <p:nvPr userDrawn="1"/>
            </p:nvSpPr>
            <p:spPr bwMode="auto">
              <a:xfrm>
                <a:off x="6386513" y="3900489"/>
                <a:ext cx="312738" cy="406400"/>
              </a:xfrm>
              <a:custGeom>
                <a:avLst/>
                <a:gdLst>
                  <a:gd name="T0" fmla="*/ 197 w 197"/>
                  <a:gd name="T1" fmla="*/ 215 h 256"/>
                  <a:gd name="T2" fmla="*/ 197 w 197"/>
                  <a:gd name="T3" fmla="*/ 256 h 256"/>
                  <a:gd name="T4" fmla="*/ 0 w 197"/>
                  <a:gd name="T5" fmla="*/ 256 h 256"/>
                  <a:gd name="T6" fmla="*/ 0 w 197"/>
                  <a:gd name="T7" fmla="*/ 0 h 256"/>
                  <a:gd name="T8" fmla="*/ 192 w 197"/>
                  <a:gd name="T9" fmla="*/ 0 h 256"/>
                  <a:gd name="T10" fmla="*/ 192 w 197"/>
                  <a:gd name="T11" fmla="*/ 38 h 256"/>
                  <a:gd name="T12" fmla="*/ 50 w 197"/>
                  <a:gd name="T13" fmla="*/ 38 h 256"/>
                  <a:gd name="T14" fmla="*/ 50 w 197"/>
                  <a:gd name="T15" fmla="*/ 105 h 256"/>
                  <a:gd name="T16" fmla="*/ 176 w 197"/>
                  <a:gd name="T17" fmla="*/ 105 h 256"/>
                  <a:gd name="T18" fmla="*/ 176 w 197"/>
                  <a:gd name="T19" fmla="*/ 146 h 256"/>
                  <a:gd name="T20" fmla="*/ 50 w 197"/>
                  <a:gd name="T21" fmla="*/ 146 h 256"/>
                  <a:gd name="T22" fmla="*/ 50 w 197"/>
                  <a:gd name="T23" fmla="*/ 215 h 256"/>
                  <a:gd name="T24" fmla="*/ 197 w 197"/>
                  <a:gd name="T25" fmla="*/ 21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256">
                    <a:moveTo>
                      <a:pt x="197" y="215"/>
                    </a:moveTo>
                    <a:lnTo>
                      <a:pt x="197" y="256"/>
                    </a:lnTo>
                    <a:lnTo>
                      <a:pt x="0" y="256"/>
                    </a:lnTo>
                    <a:lnTo>
                      <a:pt x="0" y="0"/>
                    </a:lnTo>
                    <a:lnTo>
                      <a:pt x="192" y="0"/>
                    </a:lnTo>
                    <a:lnTo>
                      <a:pt x="192" y="38"/>
                    </a:lnTo>
                    <a:lnTo>
                      <a:pt x="50" y="38"/>
                    </a:lnTo>
                    <a:lnTo>
                      <a:pt x="50" y="105"/>
                    </a:lnTo>
                    <a:lnTo>
                      <a:pt x="176" y="105"/>
                    </a:lnTo>
                    <a:lnTo>
                      <a:pt x="176" y="146"/>
                    </a:lnTo>
                    <a:lnTo>
                      <a:pt x="50" y="146"/>
                    </a:lnTo>
                    <a:lnTo>
                      <a:pt x="50" y="215"/>
                    </a:lnTo>
                    <a:lnTo>
                      <a:pt x="197" y="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1FB7E03-824A-4051-9A8F-3E235C4064BC}"/>
                  </a:ext>
                </a:extLst>
              </p:cNvPr>
              <p:cNvSpPr>
                <a:spLocks noEditPoints="1"/>
              </p:cNvSpPr>
              <p:nvPr userDrawn="1"/>
            </p:nvSpPr>
            <p:spPr bwMode="auto">
              <a:xfrm>
                <a:off x="6827838" y="3900489"/>
                <a:ext cx="354013" cy="406400"/>
              </a:xfrm>
              <a:custGeom>
                <a:avLst/>
                <a:gdLst>
                  <a:gd name="T0" fmla="*/ 72 w 94"/>
                  <a:gd name="T1" fmla="*/ 107 h 107"/>
                  <a:gd name="T2" fmla="*/ 50 w 94"/>
                  <a:gd name="T3" fmla="*/ 76 h 107"/>
                  <a:gd name="T4" fmla="*/ 46 w 94"/>
                  <a:gd name="T5" fmla="*/ 76 h 107"/>
                  <a:gd name="T6" fmla="*/ 21 w 94"/>
                  <a:gd name="T7" fmla="*/ 76 h 107"/>
                  <a:gd name="T8" fmla="*/ 21 w 94"/>
                  <a:gd name="T9" fmla="*/ 107 h 107"/>
                  <a:gd name="T10" fmla="*/ 0 w 94"/>
                  <a:gd name="T11" fmla="*/ 107 h 107"/>
                  <a:gd name="T12" fmla="*/ 0 w 94"/>
                  <a:gd name="T13" fmla="*/ 0 h 107"/>
                  <a:gd name="T14" fmla="*/ 46 w 94"/>
                  <a:gd name="T15" fmla="*/ 0 h 107"/>
                  <a:gd name="T16" fmla="*/ 92 w 94"/>
                  <a:gd name="T17" fmla="*/ 38 h 107"/>
                  <a:gd name="T18" fmla="*/ 69 w 94"/>
                  <a:gd name="T19" fmla="*/ 72 h 107"/>
                  <a:gd name="T20" fmla="*/ 94 w 94"/>
                  <a:gd name="T21" fmla="*/ 107 h 107"/>
                  <a:gd name="T22" fmla="*/ 72 w 94"/>
                  <a:gd name="T23" fmla="*/ 107 h 107"/>
                  <a:gd name="T24" fmla="*/ 45 w 94"/>
                  <a:gd name="T25" fmla="*/ 17 h 107"/>
                  <a:gd name="T26" fmla="*/ 21 w 94"/>
                  <a:gd name="T27" fmla="*/ 17 h 107"/>
                  <a:gd name="T28" fmla="*/ 21 w 94"/>
                  <a:gd name="T29" fmla="*/ 59 h 107"/>
                  <a:gd name="T30" fmla="*/ 45 w 94"/>
                  <a:gd name="T31" fmla="*/ 59 h 107"/>
                  <a:gd name="T32" fmla="*/ 72 w 94"/>
                  <a:gd name="T33" fmla="*/ 38 h 107"/>
                  <a:gd name="T34" fmla="*/ 45 w 94"/>
                  <a:gd name="T35" fmla="*/ 1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107">
                    <a:moveTo>
                      <a:pt x="72" y="107"/>
                    </a:moveTo>
                    <a:cubicBezTo>
                      <a:pt x="50" y="76"/>
                      <a:pt x="50" y="76"/>
                      <a:pt x="50" y="76"/>
                    </a:cubicBezTo>
                    <a:cubicBezTo>
                      <a:pt x="48" y="76"/>
                      <a:pt x="47" y="76"/>
                      <a:pt x="46" y="76"/>
                    </a:cubicBezTo>
                    <a:cubicBezTo>
                      <a:pt x="21" y="76"/>
                      <a:pt x="21" y="76"/>
                      <a:pt x="21" y="76"/>
                    </a:cubicBezTo>
                    <a:cubicBezTo>
                      <a:pt x="21" y="107"/>
                      <a:pt x="21" y="107"/>
                      <a:pt x="21" y="107"/>
                    </a:cubicBezTo>
                    <a:cubicBezTo>
                      <a:pt x="0" y="107"/>
                      <a:pt x="0" y="107"/>
                      <a:pt x="0" y="107"/>
                    </a:cubicBezTo>
                    <a:cubicBezTo>
                      <a:pt x="0" y="0"/>
                      <a:pt x="0" y="0"/>
                      <a:pt x="0" y="0"/>
                    </a:cubicBezTo>
                    <a:cubicBezTo>
                      <a:pt x="46" y="0"/>
                      <a:pt x="46" y="0"/>
                      <a:pt x="46" y="0"/>
                    </a:cubicBezTo>
                    <a:cubicBezTo>
                      <a:pt x="74" y="0"/>
                      <a:pt x="92" y="14"/>
                      <a:pt x="92" y="38"/>
                    </a:cubicBezTo>
                    <a:cubicBezTo>
                      <a:pt x="92" y="54"/>
                      <a:pt x="84" y="66"/>
                      <a:pt x="69" y="72"/>
                    </a:cubicBezTo>
                    <a:cubicBezTo>
                      <a:pt x="94" y="107"/>
                      <a:pt x="94" y="107"/>
                      <a:pt x="94" y="107"/>
                    </a:cubicBezTo>
                    <a:lnTo>
                      <a:pt x="72" y="107"/>
                    </a:lnTo>
                    <a:close/>
                    <a:moveTo>
                      <a:pt x="45" y="17"/>
                    </a:moveTo>
                    <a:cubicBezTo>
                      <a:pt x="21" y="17"/>
                      <a:pt x="21" y="17"/>
                      <a:pt x="21" y="17"/>
                    </a:cubicBezTo>
                    <a:cubicBezTo>
                      <a:pt x="21" y="59"/>
                      <a:pt x="21" y="59"/>
                      <a:pt x="21" y="59"/>
                    </a:cubicBezTo>
                    <a:cubicBezTo>
                      <a:pt x="45" y="59"/>
                      <a:pt x="45" y="59"/>
                      <a:pt x="45" y="59"/>
                    </a:cubicBezTo>
                    <a:cubicBezTo>
                      <a:pt x="62" y="59"/>
                      <a:pt x="72" y="51"/>
                      <a:pt x="72" y="38"/>
                    </a:cubicBezTo>
                    <a:cubicBezTo>
                      <a:pt x="72" y="24"/>
                      <a:pt x="62" y="17"/>
                      <a:pt x="4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AC6FA6E4-E7DA-4166-A5BE-56963A5F541F}"/>
                  </a:ext>
                </a:extLst>
              </p:cNvPr>
              <p:cNvSpPr>
                <a:spLocks/>
              </p:cNvSpPr>
              <p:nvPr userDrawn="1"/>
            </p:nvSpPr>
            <p:spPr bwMode="auto">
              <a:xfrm>
                <a:off x="7258050" y="3892551"/>
                <a:ext cx="392113" cy="420688"/>
              </a:xfrm>
              <a:custGeom>
                <a:avLst/>
                <a:gdLst>
                  <a:gd name="T0" fmla="*/ 83 w 104"/>
                  <a:gd name="T1" fmla="*/ 54 h 111"/>
                  <a:gd name="T2" fmla="*/ 102 w 104"/>
                  <a:gd name="T3" fmla="*/ 54 h 111"/>
                  <a:gd name="T4" fmla="*/ 102 w 104"/>
                  <a:gd name="T5" fmla="*/ 97 h 111"/>
                  <a:gd name="T6" fmla="*/ 59 w 104"/>
                  <a:gd name="T7" fmla="*/ 111 h 111"/>
                  <a:gd name="T8" fmla="*/ 0 w 104"/>
                  <a:gd name="T9" fmla="*/ 55 h 111"/>
                  <a:gd name="T10" fmla="*/ 59 w 104"/>
                  <a:gd name="T11" fmla="*/ 0 h 111"/>
                  <a:gd name="T12" fmla="*/ 104 w 104"/>
                  <a:gd name="T13" fmla="*/ 18 h 111"/>
                  <a:gd name="T14" fmla="*/ 91 w 104"/>
                  <a:gd name="T15" fmla="*/ 30 h 111"/>
                  <a:gd name="T16" fmla="*/ 60 w 104"/>
                  <a:gd name="T17" fmla="*/ 18 h 111"/>
                  <a:gd name="T18" fmla="*/ 21 w 104"/>
                  <a:gd name="T19" fmla="*/ 55 h 111"/>
                  <a:gd name="T20" fmla="*/ 60 w 104"/>
                  <a:gd name="T21" fmla="*/ 93 h 111"/>
                  <a:gd name="T22" fmla="*/ 83 w 104"/>
                  <a:gd name="T23" fmla="*/ 88 h 111"/>
                  <a:gd name="T24" fmla="*/ 83 w 104"/>
                  <a:gd name="T25" fmla="*/ 5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11">
                    <a:moveTo>
                      <a:pt x="83" y="54"/>
                    </a:moveTo>
                    <a:cubicBezTo>
                      <a:pt x="102" y="54"/>
                      <a:pt x="102" y="54"/>
                      <a:pt x="102" y="54"/>
                    </a:cubicBezTo>
                    <a:cubicBezTo>
                      <a:pt x="102" y="97"/>
                      <a:pt x="102" y="97"/>
                      <a:pt x="102" y="97"/>
                    </a:cubicBezTo>
                    <a:cubicBezTo>
                      <a:pt x="91" y="106"/>
                      <a:pt x="75" y="111"/>
                      <a:pt x="59" y="111"/>
                    </a:cubicBezTo>
                    <a:cubicBezTo>
                      <a:pt x="25" y="111"/>
                      <a:pt x="0" y="88"/>
                      <a:pt x="0" y="55"/>
                    </a:cubicBezTo>
                    <a:cubicBezTo>
                      <a:pt x="0" y="23"/>
                      <a:pt x="25" y="0"/>
                      <a:pt x="59" y="0"/>
                    </a:cubicBezTo>
                    <a:cubicBezTo>
                      <a:pt x="78" y="0"/>
                      <a:pt x="93" y="6"/>
                      <a:pt x="104" y="18"/>
                    </a:cubicBezTo>
                    <a:cubicBezTo>
                      <a:pt x="91" y="30"/>
                      <a:pt x="91" y="30"/>
                      <a:pt x="91" y="30"/>
                    </a:cubicBezTo>
                    <a:cubicBezTo>
                      <a:pt x="82" y="22"/>
                      <a:pt x="72" y="18"/>
                      <a:pt x="60" y="18"/>
                    </a:cubicBezTo>
                    <a:cubicBezTo>
                      <a:pt x="37" y="18"/>
                      <a:pt x="21" y="33"/>
                      <a:pt x="21" y="55"/>
                    </a:cubicBezTo>
                    <a:cubicBezTo>
                      <a:pt x="21" y="77"/>
                      <a:pt x="37" y="93"/>
                      <a:pt x="60" y="93"/>
                    </a:cubicBezTo>
                    <a:cubicBezTo>
                      <a:pt x="68" y="93"/>
                      <a:pt x="76" y="92"/>
                      <a:pt x="83" y="88"/>
                    </a:cubicBezTo>
                    <a:lnTo>
                      <a:pt x="83"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a:extLst>
                  <a:ext uri="{FF2B5EF4-FFF2-40B4-BE49-F238E27FC236}">
                    <a16:creationId xmlns:a16="http://schemas.microsoft.com/office/drawing/2014/main" id="{617F07C8-5D8C-4093-A430-C0F185DAED03}"/>
                  </a:ext>
                </a:extLst>
              </p:cNvPr>
              <p:cNvSpPr>
                <a:spLocks/>
              </p:cNvSpPr>
              <p:nvPr userDrawn="1"/>
            </p:nvSpPr>
            <p:spPr bwMode="auto">
              <a:xfrm>
                <a:off x="7713663" y="3900489"/>
                <a:ext cx="404813" cy="406400"/>
              </a:xfrm>
              <a:custGeom>
                <a:avLst/>
                <a:gdLst>
                  <a:gd name="T0" fmla="*/ 152 w 255"/>
                  <a:gd name="T1" fmla="*/ 165 h 256"/>
                  <a:gd name="T2" fmla="*/ 152 w 255"/>
                  <a:gd name="T3" fmla="*/ 256 h 256"/>
                  <a:gd name="T4" fmla="*/ 103 w 255"/>
                  <a:gd name="T5" fmla="*/ 256 h 256"/>
                  <a:gd name="T6" fmla="*/ 103 w 255"/>
                  <a:gd name="T7" fmla="*/ 167 h 256"/>
                  <a:gd name="T8" fmla="*/ 0 w 255"/>
                  <a:gd name="T9" fmla="*/ 0 h 256"/>
                  <a:gd name="T10" fmla="*/ 53 w 255"/>
                  <a:gd name="T11" fmla="*/ 0 h 256"/>
                  <a:gd name="T12" fmla="*/ 129 w 255"/>
                  <a:gd name="T13" fmla="*/ 124 h 256"/>
                  <a:gd name="T14" fmla="*/ 207 w 255"/>
                  <a:gd name="T15" fmla="*/ 0 h 256"/>
                  <a:gd name="T16" fmla="*/ 255 w 255"/>
                  <a:gd name="T17" fmla="*/ 0 h 256"/>
                  <a:gd name="T18" fmla="*/ 152 w 255"/>
                  <a:gd name="T19"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6">
                    <a:moveTo>
                      <a:pt x="152" y="165"/>
                    </a:moveTo>
                    <a:lnTo>
                      <a:pt x="152" y="256"/>
                    </a:lnTo>
                    <a:lnTo>
                      <a:pt x="103" y="256"/>
                    </a:lnTo>
                    <a:lnTo>
                      <a:pt x="103" y="167"/>
                    </a:lnTo>
                    <a:lnTo>
                      <a:pt x="0" y="0"/>
                    </a:lnTo>
                    <a:lnTo>
                      <a:pt x="53" y="0"/>
                    </a:lnTo>
                    <a:lnTo>
                      <a:pt x="129" y="124"/>
                    </a:lnTo>
                    <a:lnTo>
                      <a:pt x="207" y="0"/>
                    </a:lnTo>
                    <a:lnTo>
                      <a:pt x="255" y="0"/>
                    </a:lnTo>
                    <a:lnTo>
                      <a:pt x="152"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2466536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703" r:id="rId3"/>
    <p:sldLayoutId id="2147483705" r:id="rId4"/>
    <p:sldLayoutId id="2147483706" r:id="rId5"/>
    <p:sldLayoutId id="2147483707" r:id="rId6"/>
    <p:sldLayoutId id="2147483704" r:id="rId7"/>
    <p:sldLayoutId id="2147483708" r:id="rId8"/>
    <p:sldLayoutId id="2147483719" r:id="rId9"/>
  </p:sldLayoutIdLst>
  <p:hf hdr="0" dt="0"/>
  <p:txStyles>
    <p:titleStyle>
      <a:lvl1pPr algn="l" defTabSz="914400" rtl="0" eaLnBrk="1" latinLnBrk="0" hangingPunct="1">
        <a:lnSpc>
          <a:spcPct val="90000"/>
        </a:lnSpc>
        <a:spcBef>
          <a:spcPct val="0"/>
        </a:spcBef>
        <a:buNone/>
        <a:defRPr sz="3200" i="0" kern="1200" spc="0" baseline="0">
          <a:solidFill>
            <a:srgbClr val="777777"/>
          </a:solidFill>
          <a:latin typeface="+mj-lt"/>
          <a:ea typeface="+mj-ea"/>
          <a:cs typeface="+mj-cs"/>
        </a:defRPr>
      </a:lvl1pPr>
    </p:titleStyle>
    <p:bodyStyle>
      <a:lvl1pPr marL="182880" indent="-182880" algn="l" defTabSz="914400" rtl="0" eaLnBrk="1" latinLnBrk="0" hangingPunct="1">
        <a:lnSpc>
          <a:spcPct val="100000"/>
        </a:lnSpc>
        <a:spcBef>
          <a:spcPts val="600"/>
        </a:spcBef>
        <a:spcAft>
          <a:spcPts val="600"/>
        </a:spcAft>
        <a:buClr>
          <a:schemeClr val="accent1"/>
        </a:buClr>
        <a:buSzPct val="100000"/>
        <a:buFont typeface="Arial" panose="020B0604020202020204" pitchFamily="34" charset="0"/>
        <a:buChar char="•"/>
        <a:defRPr sz="2000" kern="1200" spc="0" baseline="0">
          <a:solidFill>
            <a:srgbClr val="777777"/>
          </a:solidFill>
          <a:latin typeface="+mn-lt"/>
          <a:ea typeface="+mn-ea"/>
          <a:cs typeface="+mn-cs"/>
        </a:defRPr>
      </a:lvl1pPr>
      <a:lvl2pPr marL="411480" indent="-182880" algn="l" defTabSz="914400" rtl="0" eaLnBrk="1" latinLnBrk="0" hangingPunct="1">
        <a:lnSpc>
          <a:spcPct val="100000"/>
        </a:lnSpc>
        <a:spcBef>
          <a:spcPts val="600"/>
        </a:spcBef>
        <a:spcAft>
          <a:spcPts val="600"/>
        </a:spcAft>
        <a:buClr>
          <a:schemeClr val="tx1"/>
        </a:buClr>
        <a:buSzPct val="100000"/>
        <a:buFont typeface="Arial" panose="020B0604020202020204" pitchFamily="34" charset="0"/>
        <a:buChar char="‒"/>
        <a:defRPr sz="2000" kern="1200" spc="0" baseline="0">
          <a:solidFill>
            <a:srgbClr val="777777"/>
          </a:solidFill>
          <a:latin typeface="+mn-lt"/>
          <a:ea typeface="+mn-ea"/>
          <a:cs typeface="+mn-cs"/>
        </a:defRPr>
      </a:lvl2pPr>
      <a:lvl3pPr marL="640080" indent="-182880" algn="l" defTabSz="914400" rtl="0" eaLnBrk="1" latinLnBrk="0" hangingPunct="1">
        <a:lnSpc>
          <a:spcPct val="100000"/>
        </a:lnSpc>
        <a:spcBef>
          <a:spcPts val="600"/>
        </a:spcBef>
        <a:spcAft>
          <a:spcPts val="600"/>
        </a:spcAft>
        <a:buClr>
          <a:schemeClr val="accent1"/>
        </a:buClr>
        <a:buSzPct val="100000"/>
        <a:buFont typeface="Arial" panose="020B0604020202020204" pitchFamily="34" charset="0"/>
        <a:buChar char="•"/>
        <a:defRPr sz="2000" kern="1200" spc="0" baseline="0">
          <a:solidFill>
            <a:srgbClr val="777777"/>
          </a:solidFill>
          <a:latin typeface="+mn-lt"/>
          <a:ea typeface="+mn-ea"/>
          <a:cs typeface="+mn-cs"/>
        </a:defRPr>
      </a:lvl3pPr>
      <a:lvl4pPr marL="822960" indent="-182880" algn="l" defTabSz="914400" rtl="0" eaLnBrk="1" latinLnBrk="0" hangingPunct="1">
        <a:lnSpc>
          <a:spcPct val="100000"/>
        </a:lnSpc>
        <a:spcBef>
          <a:spcPts val="600"/>
        </a:spcBef>
        <a:spcAft>
          <a:spcPts val="600"/>
        </a:spcAft>
        <a:buClr>
          <a:schemeClr val="accent1"/>
        </a:buClr>
        <a:buSzPct val="100000"/>
        <a:buFont typeface="Segoe UI" panose="020B0502040204020203" pitchFamily="34" charset="0"/>
        <a:buChar char="–"/>
        <a:defRPr sz="2000" kern="1200" spc="0" baseline="0">
          <a:solidFill>
            <a:srgbClr val="777777"/>
          </a:solidFill>
          <a:latin typeface="+mn-lt"/>
          <a:ea typeface="+mn-ea"/>
          <a:cs typeface="+mn-cs"/>
        </a:defRPr>
      </a:lvl4pPr>
      <a:lvl5pPr marL="1005840" indent="-18288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sz="2000" kern="1200" spc="0" baseline="0">
          <a:solidFill>
            <a:srgbClr val="777777"/>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2" Type="http://schemas.openxmlformats.org/officeDocument/2006/relationships/hyperlink" Target="mailto:rdeatherage@gti.energy"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20065-3D6E-D589-00A4-38C18A9880E9}"/>
              </a:ext>
            </a:extLst>
          </p:cNvPr>
          <p:cNvSpPr>
            <a:spLocks noGrp="1"/>
          </p:cNvSpPr>
          <p:nvPr>
            <p:ph type="title"/>
          </p:nvPr>
        </p:nvSpPr>
        <p:spPr>
          <a:xfrm>
            <a:off x="581892" y="2564366"/>
            <a:ext cx="6602751" cy="1325563"/>
          </a:xfrm>
        </p:spPr>
        <p:txBody>
          <a:bodyPr/>
          <a:lstStyle/>
          <a:p>
            <a:r>
              <a:rPr lang="en-US" dirty="0">
                <a:solidFill>
                  <a:schemeClr val="tx1">
                    <a:lumMod val="75000"/>
                  </a:schemeClr>
                </a:solidFill>
              </a:rPr>
              <a:t>2025 Training Innovations:</a:t>
            </a:r>
          </a:p>
        </p:txBody>
      </p:sp>
      <p:sp>
        <p:nvSpPr>
          <p:cNvPr id="3" name="Text Placeholder 2">
            <a:extLst>
              <a:ext uri="{FF2B5EF4-FFF2-40B4-BE49-F238E27FC236}">
                <a16:creationId xmlns:a16="http://schemas.microsoft.com/office/drawing/2014/main" id="{9B77AC21-28DB-D7DC-EF27-741098E23E60}"/>
              </a:ext>
            </a:extLst>
          </p:cNvPr>
          <p:cNvSpPr>
            <a:spLocks noGrp="1"/>
          </p:cNvSpPr>
          <p:nvPr>
            <p:ph type="body" sz="quarter" idx="10"/>
          </p:nvPr>
        </p:nvSpPr>
        <p:spPr>
          <a:xfrm>
            <a:off x="924792" y="5888162"/>
            <a:ext cx="7242529" cy="588837"/>
          </a:xfrm>
        </p:spPr>
        <p:txBody>
          <a:bodyPr/>
          <a:lstStyle/>
          <a:p>
            <a:r>
              <a:rPr lang="en-US" dirty="0"/>
              <a:t>August 19, 2025</a:t>
            </a:r>
          </a:p>
        </p:txBody>
      </p:sp>
      <p:sp>
        <p:nvSpPr>
          <p:cNvPr id="4" name="Picture Placeholder 3">
            <a:extLst>
              <a:ext uri="{FF2B5EF4-FFF2-40B4-BE49-F238E27FC236}">
                <a16:creationId xmlns:a16="http://schemas.microsoft.com/office/drawing/2014/main" id="{F3785B97-C007-8BB2-3EAD-A8F191F9419B}"/>
              </a:ext>
            </a:extLst>
          </p:cNvPr>
          <p:cNvSpPr>
            <a:spLocks noGrp="1"/>
          </p:cNvSpPr>
          <p:nvPr>
            <p:ph type="pic" sz="quarter" idx="11"/>
          </p:nvPr>
        </p:nvSpPr>
        <p:spPr/>
        <p:txBody>
          <a:bodyPr/>
          <a:lstStyle/>
          <a:p>
            <a:endParaRPr lang="en-US"/>
          </a:p>
        </p:txBody>
      </p:sp>
      <p:sp>
        <p:nvSpPr>
          <p:cNvPr id="6" name="Picture Placeholder 5">
            <a:extLst>
              <a:ext uri="{FF2B5EF4-FFF2-40B4-BE49-F238E27FC236}">
                <a16:creationId xmlns:a16="http://schemas.microsoft.com/office/drawing/2014/main" id="{7EF8F9E0-A064-4D54-DFD0-7BCC5D25B24F}"/>
              </a:ext>
            </a:extLst>
          </p:cNvPr>
          <p:cNvSpPr>
            <a:spLocks noGrp="1"/>
          </p:cNvSpPr>
          <p:nvPr>
            <p:ph type="pic" sz="quarter" idx="13"/>
          </p:nvPr>
        </p:nvSpPr>
        <p:spPr/>
        <p:txBody>
          <a:bodyPr/>
          <a:lstStyle/>
          <a:p>
            <a:endParaRPr lang="en-US"/>
          </a:p>
        </p:txBody>
      </p:sp>
      <p:sp>
        <p:nvSpPr>
          <p:cNvPr id="7" name="Title 1">
            <a:extLst>
              <a:ext uri="{FF2B5EF4-FFF2-40B4-BE49-F238E27FC236}">
                <a16:creationId xmlns:a16="http://schemas.microsoft.com/office/drawing/2014/main" id="{CD814AD0-9F97-79AC-ADD6-F222E5D3B33F}"/>
              </a:ext>
            </a:extLst>
          </p:cNvPr>
          <p:cNvSpPr txBox="1">
            <a:spLocks/>
          </p:cNvSpPr>
          <p:nvPr/>
        </p:nvSpPr>
        <p:spPr>
          <a:xfrm>
            <a:off x="660723" y="3086100"/>
            <a:ext cx="6602751" cy="2703577"/>
          </a:xfrm>
          <a:prstGeom prst="rect">
            <a:avLst/>
          </a:prstGeom>
        </p:spPr>
        <p:txBody>
          <a:bodyPr vert="horz" lIns="0" tIns="45720" rIns="91440" bIns="45720" rtlCol="0" anchor="b">
            <a:noAutofit/>
          </a:bodyPr>
          <a:lstStyle>
            <a:lvl1pPr algn="l" defTabSz="914400" rtl="0" eaLnBrk="1" latinLnBrk="0" hangingPunct="1">
              <a:lnSpc>
                <a:spcPct val="90000"/>
              </a:lnSpc>
              <a:spcBef>
                <a:spcPct val="0"/>
              </a:spcBef>
              <a:buNone/>
              <a:defRPr sz="4400" i="0" kern="1200" spc="0" baseline="0">
                <a:solidFill>
                  <a:srgbClr val="777777"/>
                </a:solidFill>
                <a:latin typeface="+mj-lt"/>
                <a:ea typeface="+mj-ea"/>
                <a:cs typeface="+mj-cs"/>
              </a:defRPr>
            </a:lvl1pPr>
          </a:lstStyle>
          <a:p>
            <a:pPr marL="571500" indent="-571500">
              <a:buFont typeface="Arial" panose="020B0604020202020204" pitchFamily="34" charset="0"/>
              <a:buChar char="•"/>
            </a:pPr>
            <a:endParaRPr lang="en-US" dirty="0">
              <a:solidFill>
                <a:schemeClr val="tx1">
                  <a:lumMod val="75000"/>
                </a:schemeClr>
              </a:solidFill>
            </a:endParaRPr>
          </a:p>
          <a:p>
            <a:pPr marL="571500" indent="-571500">
              <a:buFont typeface="Arial" panose="020B0604020202020204" pitchFamily="34" charset="0"/>
              <a:buChar char="•"/>
            </a:pPr>
            <a:endParaRPr lang="en-US" dirty="0">
              <a:solidFill>
                <a:schemeClr val="tx1">
                  <a:lumMod val="75000"/>
                </a:schemeClr>
              </a:solidFill>
            </a:endParaRPr>
          </a:p>
          <a:p>
            <a:pPr marL="571500" indent="-571500">
              <a:buFont typeface="Arial" panose="020B0604020202020204" pitchFamily="34" charset="0"/>
              <a:buChar char="•"/>
            </a:pPr>
            <a:endParaRPr lang="en-US" dirty="0">
              <a:solidFill>
                <a:schemeClr val="tx1">
                  <a:lumMod val="75000"/>
                </a:schemeClr>
              </a:solidFill>
            </a:endParaRPr>
          </a:p>
          <a:p>
            <a:pPr marL="571500" indent="-571500">
              <a:buFont typeface="Arial" panose="020B0604020202020204" pitchFamily="34" charset="0"/>
              <a:buChar char="•"/>
            </a:pPr>
            <a:endParaRPr lang="en-US" dirty="0">
              <a:solidFill>
                <a:schemeClr val="tx1">
                  <a:lumMod val="75000"/>
                </a:schemeClr>
              </a:solidFill>
            </a:endParaRPr>
          </a:p>
          <a:p>
            <a:pPr marL="571500" indent="-571500">
              <a:buFont typeface="Arial" panose="020B0604020202020204" pitchFamily="34" charset="0"/>
              <a:buChar char="•"/>
            </a:pPr>
            <a:endParaRPr lang="en-US" dirty="0">
              <a:solidFill>
                <a:schemeClr val="tx1">
                  <a:lumMod val="75000"/>
                </a:schemeClr>
              </a:solidFill>
            </a:endParaRPr>
          </a:p>
          <a:p>
            <a:pPr marL="571500" indent="-571500">
              <a:buFont typeface="Arial" panose="020B0604020202020204" pitchFamily="34" charset="0"/>
              <a:buChar char="•"/>
            </a:pPr>
            <a:endParaRPr lang="en-US" dirty="0">
              <a:solidFill>
                <a:schemeClr val="tx1">
                  <a:lumMod val="75000"/>
                </a:schemeClr>
              </a:solidFill>
            </a:endParaRPr>
          </a:p>
          <a:p>
            <a:pPr marL="571500" indent="-571500">
              <a:buFont typeface="Arial" panose="020B0604020202020204" pitchFamily="34" charset="0"/>
              <a:buChar char="•"/>
            </a:pPr>
            <a:endParaRPr lang="en-US" dirty="0">
              <a:solidFill>
                <a:schemeClr val="tx1">
                  <a:lumMod val="75000"/>
                </a:schemeClr>
              </a:solidFill>
            </a:endParaRPr>
          </a:p>
          <a:p>
            <a:pPr marL="571500" indent="-571500">
              <a:buFont typeface="Arial" panose="020B0604020202020204" pitchFamily="34" charset="0"/>
              <a:buChar char="•"/>
            </a:pPr>
            <a:endParaRPr lang="en-US" dirty="0">
              <a:solidFill>
                <a:schemeClr val="tx1">
                  <a:lumMod val="75000"/>
                </a:schemeClr>
              </a:solidFill>
            </a:endParaRPr>
          </a:p>
          <a:p>
            <a:pPr marL="571500" indent="-571500">
              <a:buFont typeface="Arial" panose="020B0604020202020204" pitchFamily="34" charset="0"/>
              <a:buChar char="•"/>
            </a:pPr>
            <a:r>
              <a:rPr lang="en-US" dirty="0">
                <a:solidFill>
                  <a:schemeClr val="tx1">
                    <a:lumMod val="75000"/>
                  </a:schemeClr>
                </a:solidFill>
              </a:rPr>
              <a:t>Emergency Response</a:t>
            </a:r>
          </a:p>
          <a:p>
            <a:pPr marL="571500" indent="-571500">
              <a:buFont typeface="Arial" panose="020B0604020202020204" pitchFamily="34" charset="0"/>
              <a:buChar char="•"/>
            </a:pPr>
            <a:r>
              <a:rPr lang="en-US" dirty="0">
                <a:solidFill>
                  <a:schemeClr val="tx1">
                    <a:lumMod val="75000"/>
                  </a:schemeClr>
                </a:solidFill>
              </a:rPr>
              <a:t>Construction Oversight</a:t>
            </a:r>
          </a:p>
          <a:p>
            <a:pPr marL="571500" indent="-571500">
              <a:buFont typeface="Arial" panose="020B0604020202020204" pitchFamily="34" charset="0"/>
              <a:buChar char="•"/>
            </a:pPr>
            <a:r>
              <a:rPr lang="en-US" dirty="0">
                <a:solidFill>
                  <a:schemeClr val="tx1">
                    <a:lumMod val="75000"/>
                  </a:schemeClr>
                </a:solidFill>
              </a:rPr>
              <a:t>Welding Fundamentals</a:t>
            </a:r>
          </a:p>
        </p:txBody>
      </p:sp>
      <p:pic>
        <p:nvPicPr>
          <p:cNvPr id="1026" name="Picture 2" descr="2025 WRGC Sponsorships">
            <a:extLst>
              <a:ext uri="{FF2B5EF4-FFF2-40B4-BE49-F238E27FC236}">
                <a16:creationId xmlns:a16="http://schemas.microsoft.com/office/drawing/2014/main" id="{BCB3690F-FA94-1CE2-E95F-4E8468AC2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1216" y="228600"/>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7">
            <a:extLst>
              <a:ext uri="{FF2B5EF4-FFF2-40B4-BE49-F238E27FC236}">
                <a16:creationId xmlns:a16="http://schemas.microsoft.com/office/drawing/2014/main" id="{A6E4642C-8B3D-E61D-A635-45287D63852E}"/>
              </a:ext>
            </a:extLst>
          </p:cNvPr>
          <p:cNvPicPr>
            <a:picLocks noGrp="1" noChangeAspect="1"/>
          </p:cNvPicPr>
          <p:nvPr>
            <p:ph type="pic" sz="quarter" idx="12"/>
          </p:nvPr>
        </p:nvPicPr>
        <p:blipFill>
          <a:blip r:embed="rId4"/>
          <a:srcRect t="8636" b="8636"/>
          <a:stretch>
            <a:fillRect/>
          </a:stretch>
        </p:blipFill>
        <p:spPr>
          <a:xfrm>
            <a:off x="7537450" y="2286000"/>
            <a:ext cx="4654550" cy="2286000"/>
          </a:xfrm>
          <a:prstGeom prst="rect">
            <a:avLst/>
          </a:prstGeom>
        </p:spPr>
      </p:pic>
    </p:spTree>
    <p:extLst>
      <p:ext uri="{BB962C8B-B14F-4D97-AF65-F5344CB8AC3E}">
        <p14:creationId xmlns:p14="http://schemas.microsoft.com/office/powerpoint/2010/main" val="181229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4C6C2-5571-DF5A-41AA-91F25DC7C5A1}"/>
              </a:ext>
            </a:extLst>
          </p:cNvPr>
          <p:cNvSpPr>
            <a:spLocks noGrp="1"/>
          </p:cNvSpPr>
          <p:nvPr>
            <p:ph type="title"/>
          </p:nvPr>
        </p:nvSpPr>
        <p:spPr/>
        <p:txBody>
          <a:bodyPr/>
          <a:lstStyle/>
          <a:p>
            <a:r>
              <a:rPr lang="en-US" dirty="0">
                <a:solidFill>
                  <a:schemeClr val="tx1">
                    <a:lumMod val="50000"/>
                  </a:schemeClr>
                </a:solidFill>
              </a:rPr>
              <a:t>Key Takeaways</a:t>
            </a:r>
          </a:p>
        </p:txBody>
      </p:sp>
      <p:sp>
        <p:nvSpPr>
          <p:cNvPr id="3" name="Content Placeholder 2">
            <a:extLst>
              <a:ext uri="{FF2B5EF4-FFF2-40B4-BE49-F238E27FC236}">
                <a16:creationId xmlns:a16="http://schemas.microsoft.com/office/drawing/2014/main" id="{E6B35C53-018C-110B-E6D0-933F3B2C783F}"/>
              </a:ext>
            </a:extLst>
          </p:cNvPr>
          <p:cNvSpPr>
            <a:spLocks noGrp="1"/>
          </p:cNvSpPr>
          <p:nvPr>
            <p:ph idx="1"/>
          </p:nvPr>
        </p:nvSpPr>
        <p:spPr/>
        <p:txBody>
          <a:bodyPr/>
          <a:lstStyle/>
          <a:p>
            <a:r>
              <a:rPr lang="en-US" sz="2600" dirty="0">
                <a:solidFill>
                  <a:srgbClr val="FF0000"/>
                </a:solidFill>
              </a:rPr>
              <a:t>Protect Life </a:t>
            </a:r>
            <a:r>
              <a:rPr lang="en-US" sz="2600" i="1" dirty="0">
                <a:solidFill>
                  <a:srgbClr val="FF0000"/>
                </a:solidFill>
              </a:rPr>
              <a:t>then</a:t>
            </a:r>
            <a:r>
              <a:rPr lang="en-US" sz="2600" dirty="0">
                <a:solidFill>
                  <a:srgbClr val="FF0000"/>
                </a:solidFill>
              </a:rPr>
              <a:t> Property!</a:t>
            </a:r>
          </a:p>
          <a:p>
            <a:r>
              <a:rPr lang="en-US" sz="2600" dirty="0">
                <a:solidFill>
                  <a:schemeClr val="tx1">
                    <a:lumMod val="50000"/>
                  </a:schemeClr>
                </a:solidFill>
              </a:rPr>
              <a:t>Do not treat emergency calls as “Routine” calls.</a:t>
            </a:r>
          </a:p>
          <a:p>
            <a:r>
              <a:rPr lang="en-US" sz="2600" dirty="0">
                <a:solidFill>
                  <a:schemeClr val="tx1">
                    <a:lumMod val="50000"/>
                  </a:schemeClr>
                </a:solidFill>
              </a:rPr>
              <a:t>Be prepared for the most severe gas emergency.</a:t>
            </a:r>
          </a:p>
          <a:p>
            <a:r>
              <a:rPr lang="en-US" sz="2600" dirty="0">
                <a:solidFill>
                  <a:schemeClr val="tx1">
                    <a:lumMod val="50000"/>
                  </a:schemeClr>
                </a:solidFill>
              </a:rPr>
              <a:t>Most gas incidents occur within the first 30-60 minutes of being reported.</a:t>
            </a:r>
          </a:p>
          <a:p>
            <a:r>
              <a:rPr lang="en-US" sz="2600" dirty="0">
                <a:solidFill>
                  <a:schemeClr val="tx1">
                    <a:lumMod val="50000"/>
                  </a:schemeClr>
                </a:solidFill>
              </a:rPr>
              <a:t>Always assume there may be more than one leak. </a:t>
            </a:r>
          </a:p>
          <a:p>
            <a:r>
              <a:rPr lang="en-US" sz="2600" dirty="0">
                <a:solidFill>
                  <a:schemeClr val="tx1">
                    <a:lumMod val="50000"/>
                  </a:schemeClr>
                </a:solidFill>
              </a:rPr>
              <a:t>Share emergency response lessons learned with co-workers, this better prepares the team for responding to the next gas emergency.</a:t>
            </a:r>
          </a:p>
        </p:txBody>
      </p:sp>
      <p:sp>
        <p:nvSpPr>
          <p:cNvPr id="5" name="Slide Number Placeholder 4">
            <a:extLst>
              <a:ext uri="{FF2B5EF4-FFF2-40B4-BE49-F238E27FC236}">
                <a16:creationId xmlns:a16="http://schemas.microsoft.com/office/drawing/2014/main" id="{5C4C05F7-8ED1-6E67-5F8A-789A076C7780}"/>
              </a:ext>
            </a:extLst>
          </p:cNvPr>
          <p:cNvSpPr>
            <a:spLocks noGrp="1"/>
          </p:cNvSpPr>
          <p:nvPr>
            <p:ph type="sldNum" sz="quarter" idx="12"/>
          </p:nvPr>
        </p:nvSpPr>
        <p:spPr/>
        <p:txBody>
          <a:bodyPr/>
          <a:lstStyle/>
          <a:p>
            <a:fld id="{3A98EE3D-8CD1-4C3F-BD1C-C98C9596463C}" type="slidenum">
              <a:rPr lang="en-US" smtClean="0"/>
              <a:t>10</a:t>
            </a:fld>
            <a:endParaRPr lang="en-US" dirty="0"/>
          </a:p>
        </p:txBody>
      </p:sp>
      <p:sp>
        <p:nvSpPr>
          <p:cNvPr id="4" name="Footer Placeholder 3">
            <a:extLst>
              <a:ext uri="{FF2B5EF4-FFF2-40B4-BE49-F238E27FC236}">
                <a16:creationId xmlns:a16="http://schemas.microsoft.com/office/drawing/2014/main" id="{0DE9DA6B-0DFC-20F3-47E2-DDE324595444}"/>
              </a:ext>
            </a:extLst>
          </p:cNvPr>
          <p:cNvSpPr>
            <a:spLocks noGrp="1"/>
          </p:cNvSpPr>
          <p:nvPr>
            <p:ph type="ftr" sz="quarter" idx="11"/>
          </p:nvPr>
        </p:nvSpPr>
        <p:spPr/>
        <p:txBody>
          <a:bodyPr/>
          <a:lstStyle/>
          <a:p>
            <a:r>
              <a:rPr lang="en-US"/>
              <a:t>WRGC |  August 19, 2025</a:t>
            </a:r>
            <a:endParaRPr lang="en-US" dirty="0"/>
          </a:p>
        </p:txBody>
      </p:sp>
    </p:spTree>
    <p:extLst>
      <p:ext uri="{BB962C8B-B14F-4D97-AF65-F5344CB8AC3E}">
        <p14:creationId xmlns:p14="http://schemas.microsoft.com/office/powerpoint/2010/main" val="464676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F74CD-5A9B-A8CC-8CB1-25C1D45359A4}"/>
              </a:ext>
            </a:extLst>
          </p:cNvPr>
          <p:cNvSpPr>
            <a:spLocks noGrp="1"/>
          </p:cNvSpPr>
          <p:nvPr>
            <p:ph type="title"/>
          </p:nvPr>
        </p:nvSpPr>
        <p:spPr/>
        <p:txBody>
          <a:bodyPr/>
          <a:lstStyle/>
          <a:p>
            <a:r>
              <a:rPr lang="en-US" dirty="0">
                <a:solidFill>
                  <a:schemeClr val="tx1">
                    <a:lumMod val="50000"/>
                  </a:schemeClr>
                </a:solidFill>
              </a:rPr>
              <a:t>Examples of Emergencies</a:t>
            </a:r>
          </a:p>
        </p:txBody>
      </p:sp>
      <p:sp>
        <p:nvSpPr>
          <p:cNvPr id="3" name="Content Placeholder 2">
            <a:extLst>
              <a:ext uri="{FF2B5EF4-FFF2-40B4-BE49-F238E27FC236}">
                <a16:creationId xmlns:a16="http://schemas.microsoft.com/office/drawing/2014/main" id="{0AE1C908-6396-28AA-F791-E060BC407F55}"/>
              </a:ext>
            </a:extLst>
          </p:cNvPr>
          <p:cNvSpPr>
            <a:spLocks noGrp="1"/>
          </p:cNvSpPr>
          <p:nvPr>
            <p:ph idx="1"/>
          </p:nvPr>
        </p:nvSpPr>
        <p:spPr>
          <a:xfrm>
            <a:off x="757990" y="1627006"/>
            <a:ext cx="6355732" cy="4242086"/>
          </a:xfrm>
        </p:spPr>
        <p:txBody>
          <a:bodyPr/>
          <a:lstStyle/>
          <a:p>
            <a:r>
              <a:rPr lang="en-US" sz="2600" dirty="0">
                <a:solidFill>
                  <a:schemeClr val="tx1">
                    <a:lumMod val="50000"/>
                  </a:schemeClr>
                </a:solidFill>
              </a:rPr>
              <a:t>Fire/Explosions</a:t>
            </a:r>
          </a:p>
          <a:p>
            <a:r>
              <a:rPr lang="en-US" sz="2600" dirty="0">
                <a:solidFill>
                  <a:schemeClr val="tx1">
                    <a:lumMod val="50000"/>
                  </a:schemeClr>
                </a:solidFill>
              </a:rPr>
              <a:t>Damage to Company Facilities</a:t>
            </a:r>
          </a:p>
          <a:p>
            <a:pPr lvl="1"/>
            <a:r>
              <a:rPr lang="en-US" sz="2600" dirty="0">
                <a:solidFill>
                  <a:schemeClr val="tx1">
                    <a:lumMod val="50000"/>
                  </a:schemeClr>
                </a:solidFill>
              </a:rPr>
              <a:t>Third-Party Damage</a:t>
            </a:r>
          </a:p>
          <a:p>
            <a:r>
              <a:rPr lang="en-US" sz="2600" dirty="0">
                <a:solidFill>
                  <a:schemeClr val="tx1">
                    <a:lumMod val="50000"/>
                  </a:schemeClr>
                </a:solidFill>
              </a:rPr>
              <a:t>Leak/Odor Complaints</a:t>
            </a:r>
          </a:p>
          <a:p>
            <a:pPr lvl="1"/>
            <a:r>
              <a:rPr lang="en-US" sz="2600" dirty="0">
                <a:solidFill>
                  <a:schemeClr val="tx1">
                    <a:lumMod val="50000"/>
                  </a:schemeClr>
                </a:solidFill>
              </a:rPr>
              <a:t>Natural Gas/CO</a:t>
            </a:r>
          </a:p>
          <a:p>
            <a:r>
              <a:rPr lang="en-US" sz="2600" dirty="0">
                <a:solidFill>
                  <a:schemeClr val="tx1">
                    <a:lumMod val="50000"/>
                  </a:schemeClr>
                </a:solidFill>
              </a:rPr>
              <a:t>Pressure/Odorization Problems</a:t>
            </a:r>
          </a:p>
          <a:p>
            <a:pPr lvl="1"/>
            <a:r>
              <a:rPr lang="en-US" sz="2600" dirty="0">
                <a:solidFill>
                  <a:schemeClr val="tx1">
                    <a:lumMod val="50000"/>
                  </a:schemeClr>
                </a:solidFill>
              </a:rPr>
              <a:t>Major interruptions of service</a:t>
            </a:r>
          </a:p>
          <a:p>
            <a:pPr lvl="1"/>
            <a:r>
              <a:rPr lang="en-US" sz="2600" dirty="0">
                <a:solidFill>
                  <a:schemeClr val="tx1">
                    <a:lumMod val="50000"/>
                  </a:schemeClr>
                </a:solidFill>
              </a:rPr>
              <a:t>Relieving overpressure protection device</a:t>
            </a:r>
          </a:p>
          <a:p>
            <a:pPr lvl="1"/>
            <a:r>
              <a:rPr lang="en-US" sz="2600" dirty="0">
                <a:solidFill>
                  <a:schemeClr val="tx1">
                    <a:lumMod val="50000"/>
                  </a:schemeClr>
                </a:solidFill>
              </a:rPr>
              <a:t>Malfunctioning odorizer/spills</a:t>
            </a:r>
          </a:p>
          <a:p>
            <a:pPr lvl="1"/>
            <a:endParaRPr lang="en-US" sz="2400" dirty="0"/>
          </a:p>
          <a:p>
            <a:pPr marL="0" indent="0">
              <a:buNone/>
            </a:pPr>
            <a:endParaRPr lang="en-US" sz="2400" dirty="0"/>
          </a:p>
          <a:p>
            <a:endParaRPr lang="en-US" dirty="0"/>
          </a:p>
          <a:p>
            <a:endParaRPr lang="en-US" dirty="0"/>
          </a:p>
        </p:txBody>
      </p:sp>
      <p:sp>
        <p:nvSpPr>
          <p:cNvPr id="5" name="Slide Number Placeholder 4">
            <a:extLst>
              <a:ext uri="{FF2B5EF4-FFF2-40B4-BE49-F238E27FC236}">
                <a16:creationId xmlns:a16="http://schemas.microsoft.com/office/drawing/2014/main" id="{964598F3-79C9-5DE3-FF45-925BE74A497C}"/>
              </a:ext>
            </a:extLst>
          </p:cNvPr>
          <p:cNvSpPr>
            <a:spLocks noGrp="1"/>
          </p:cNvSpPr>
          <p:nvPr>
            <p:ph type="sldNum" sz="quarter" idx="12"/>
          </p:nvPr>
        </p:nvSpPr>
        <p:spPr/>
        <p:txBody>
          <a:bodyPr/>
          <a:lstStyle/>
          <a:p>
            <a:fld id="{3A98EE3D-8CD1-4C3F-BD1C-C98C9596463C}" type="slidenum">
              <a:rPr lang="en-US" smtClean="0"/>
              <a:t>11</a:t>
            </a:fld>
            <a:endParaRPr lang="en-US" dirty="0"/>
          </a:p>
        </p:txBody>
      </p:sp>
      <p:pic>
        <p:nvPicPr>
          <p:cNvPr id="6" name="Picture 14" descr="Sun Prairie cleans up, mourns in wake of massive explosion that killed ...">
            <a:extLst>
              <a:ext uri="{FF2B5EF4-FFF2-40B4-BE49-F238E27FC236}">
                <a16:creationId xmlns:a16="http://schemas.microsoft.com/office/drawing/2014/main" id="{0657E4BF-6D37-5399-0A39-72181AF36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177" r="11177"/>
          <a:stretch>
            <a:fillRect/>
          </a:stretch>
        </p:blipFill>
        <p:spPr bwMode="auto">
          <a:xfrm>
            <a:off x="7113722" y="1627006"/>
            <a:ext cx="4797100" cy="424208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EEDBE4C8-565C-7269-6772-6DA34B345D4E}"/>
              </a:ext>
            </a:extLst>
          </p:cNvPr>
          <p:cNvSpPr>
            <a:spLocks noGrp="1"/>
          </p:cNvSpPr>
          <p:nvPr>
            <p:ph type="ftr" sz="quarter" idx="11"/>
          </p:nvPr>
        </p:nvSpPr>
        <p:spPr/>
        <p:txBody>
          <a:bodyPr/>
          <a:lstStyle/>
          <a:p>
            <a:r>
              <a:rPr lang="en-US"/>
              <a:t>WRGC |  August 19, 2025</a:t>
            </a:r>
            <a:endParaRPr lang="en-US" dirty="0"/>
          </a:p>
        </p:txBody>
      </p:sp>
    </p:spTree>
    <p:extLst>
      <p:ext uri="{BB962C8B-B14F-4D97-AF65-F5344CB8AC3E}">
        <p14:creationId xmlns:p14="http://schemas.microsoft.com/office/powerpoint/2010/main" val="2409704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164CC9E-8EA5-E903-A65C-E88CF4CF3308}"/>
              </a:ext>
            </a:extLst>
          </p:cNvPr>
          <p:cNvSpPr>
            <a:spLocks noGrp="1"/>
          </p:cNvSpPr>
          <p:nvPr>
            <p:ph type="title"/>
          </p:nvPr>
        </p:nvSpPr>
        <p:spPr/>
        <p:txBody>
          <a:bodyPr/>
          <a:lstStyle/>
          <a:p>
            <a:r>
              <a:rPr lang="en-US" dirty="0">
                <a:solidFill>
                  <a:schemeClr val="tx1">
                    <a:lumMod val="50000"/>
                  </a:schemeClr>
                </a:solidFill>
              </a:rPr>
              <a:t>Questions to Consider</a:t>
            </a:r>
          </a:p>
        </p:txBody>
      </p:sp>
      <p:sp>
        <p:nvSpPr>
          <p:cNvPr id="8" name="Content Placeholder 7">
            <a:extLst>
              <a:ext uri="{FF2B5EF4-FFF2-40B4-BE49-F238E27FC236}">
                <a16:creationId xmlns:a16="http://schemas.microsoft.com/office/drawing/2014/main" id="{7285A459-472C-2A73-8A26-02EC1CD59127}"/>
              </a:ext>
            </a:extLst>
          </p:cNvPr>
          <p:cNvSpPr>
            <a:spLocks noGrp="1"/>
          </p:cNvSpPr>
          <p:nvPr>
            <p:ph idx="1"/>
          </p:nvPr>
        </p:nvSpPr>
        <p:spPr/>
        <p:txBody>
          <a:bodyPr/>
          <a:lstStyle/>
          <a:p>
            <a:r>
              <a:rPr lang="en-US" sz="2600" dirty="0">
                <a:solidFill>
                  <a:schemeClr val="tx1">
                    <a:lumMod val="50000"/>
                  </a:schemeClr>
                </a:solidFill>
              </a:rPr>
              <a:t>How many leaks go unreported?</a:t>
            </a:r>
          </a:p>
          <a:p>
            <a:r>
              <a:rPr lang="en-US" sz="2600" dirty="0">
                <a:solidFill>
                  <a:schemeClr val="tx1">
                    <a:lumMod val="50000"/>
                  </a:schemeClr>
                </a:solidFill>
              </a:rPr>
              <a:t>How many excavators do not initiate a one-call ticket?</a:t>
            </a:r>
          </a:p>
          <a:p>
            <a:r>
              <a:rPr lang="en-US" sz="2600" dirty="0">
                <a:solidFill>
                  <a:schemeClr val="tx1">
                    <a:lumMod val="50000"/>
                  </a:schemeClr>
                </a:solidFill>
              </a:rPr>
              <a:t>How many times do excavators come in contact with piping but do not report it?</a:t>
            </a:r>
          </a:p>
          <a:p>
            <a:r>
              <a:rPr lang="en-US" sz="2600" dirty="0">
                <a:solidFill>
                  <a:schemeClr val="tx1">
                    <a:lumMod val="50000"/>
                  </a:schemeClr>
                </a:solidFill>
              </a:rPr>
              <a:t>How many homeowners attempt to perform their own gas installations?</a:t>
            </a:r>
          </a:p>
          <a:p>
            <a:r>
              <a:rPr lang="en-US" sz="2600" dirty="0">
                <a:solidFill>
                  <a:schemeClr val="tx1">
                    <a:lumMod val="50000"/>
                  </a:schemeClr>
                </a:solidFill>
              </a:rPr>
              <a:t>How many gas leaks are the result of foul play?</a:t>
            </a:r>
          </a:p>
          <a:p>
            <a:pPr marL="0" indent="0">
              <a:buNone/>
            </a:pPr>
            <a:endParaRPr lang="en-US" sz="2600" dirty="0">
              <a:solidFill>
                <a:schemeClr val="tx1">
                  <a:lumMod val="50000"/>
                </a:schemeClr>
              </a:solidFill>
            </a:endParaRPr>
          </a:p>
          <a:p>
            <a:endParaRPr lang="en-US" sz="2400" dirty="0">
              <a:solidFill>
                <a:schemeClr val="tx2"/>
              </a:solidFill>
            </a:endParaRPr>
          </a:p>
        </p:txBody>
      </p:sp>
      <p:sp>
        <p:nvSpPr>
          <p:cNvPr id="6" name="Slide Number Placeholder 5">
            <a:extLst>
              <a:ext uri="{FF2B5EF4-FFF2-40B4-BE49-F238E27FC236}">
                <a16:creationId xmlns:a16="http://schemas.microsoft.com/office/drawing/2014/main" id="{393E5D9B-B331-7539-095F-2A2889529A41}"/>
              </a:ext>
            </a:extLst>
          </p:cNvPr>
          <p:cNvSpPr>
            <a:spLocks noGrp="1"/>
          </p:cNvSpPr>
          <p:nvPr>
            <p:ph type="sldNum" sz="quarter" idx="12"/>
          </p:nvPr>
        </p:nvSpPr>
        <p:spPr/>
        <p:txBody>
          <a:bodyPr/>
          <a:lstStyle/>
          <a:p>
            <a:fld id="{3A98EE3D-8CD1-4C3F-BD1C-C98C9596463C}" type="slidenum">
              <a:rPr lang="en-US" smtClean="0"/>
              <a:t>12</a:t>
            </a:fld>
            <a:endParaRPr lang="en-US" dirty="0"/>
          </a:p>
        </p:txBody>
      </p:sp>
      <p:sp>
        <p:nvSpPr>
          <p:cNvPr id="2" name="Footer Placeholder 1">
            <a:extLst>
              <a:ext uri="{FF2B5EF4-FFF2-40B4-BE49-F238E27FC236}">
                <a16:creationId xmlns:a16="http://schemas.microsoft.com/office/drawing/2014/main" id="{7F8E9C11-AD9B-50AB-C5F1-43CC7DB4C3B5}"/>
              </a:ext>
            </a:extLst>
          </p:cNvPr>
          <p:cNvSpPr>
            <a:spLocks noGrp="1"/>
          </p:cNvSpPr>
          <p:nvPr>
            <p:ph type="ftr" sz="quarter" idx="11"/>
          </p:nvPr>
        </p:nvSpPr>
        <p:spPr/>
        <p:txBody>
          <a:bodyPr/>
          <a:lstStyle/>
          <a:p>
            <a:r>
              <a:rPr lang="en-US"/>
              <a:t>WRGC |  August 19, 2025</a:t>
            </a:r>
            <a:endParaRPr lang="en-US" dirty="0"/>
          </a:p>
        </p:txBody>
      </p:sp>
    </p:spTree>
    <p:extLst>
      <p:ext uri="{BB962C8B-B14F-4D97-AF65-F5344CB8AC3E}">
        <p14:creationId xmlns:p14="http://schemas.microsoft.com/office/powerpoint/2010/main" val="1816968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E4A81-A316-0F26-6E56-B18235E529B5}"/>
              </a:ext>
            </a:extLst>
          </p:cNvPr>
          <p:cNvSpPr>
            <a:spLocks noGrp="1"/>
          </p:cNvSpPr>
          <p:nvPr>
            <p:ph type="title"/>
          </p:nvPr>
        </p:nvSpPr>
        <p:spPr/>
        <p:txBody>
          <a:bodyPr/>
          <a:lstStyle/>
          <a:p>
            <a:r>
              <a:rPr lang="en-US" dirty="0">
                <a:solidFill>
                  <a:schemeClr val="tx1">
                    <a:lumMod val="50000"/>
                  </a:schemeClr>
                </a:solidFill>
              </a:rPr>
              <a:t>Discussion Points For This Training*</a:t>
            </a:r>
          </a:p>
        </p:txBody>
      </p:sp>
      <p:sp>
        <p:nvSpPr>
          <p:cNvPr id="3" name="Content Placeholder 2">
            <a:extLst>
              <a:ext uri="{FF2B5EF4-FFF2-40B4-BE49-F238E27FC236}">
                <a16:creationId xmlns:a16="http://schemas.microsoft.com/office/drawing/2014/main" id="{1CAA455E-3714-7337-EB49-6AF917985BE1}"/>
              </a:ext>
            </a:extLst>
          </p:cNvPr>
          <p:cNvSpPr>
            <a:spLocks noGrp="1"/>
          </p:cNvSpPr>
          <p:nvPr>
            <p:ph idx="1"/>
          </p:nvPr>
        </p:nvSpPr>
        <p:spPr/>
        <p:txBody>
          <a:bodyPr/>
          <a:lstStyle/>
          <a:p>
            <a:r>
              <a:rPr lang="en-US" sz="2600" dirty="0">
                <a:solidFill>
                  <a:schemeClr val="tx1">
                    <a:lumMod val="50000"/>
                  </a:schemeClr>
                </a:solidFill>
              </a:rPr>
              <a:t>The average amount of time before reportable incidents occur.</a:t>
            </a:r>
          </a:p>
          <a:p>
            <a:r>
              <a:rPr lang="en-US" sz="2600" dirty="0">
                <a:solidFill>
                  <a:schemeClr val="tx1">
                    <a:lumMod val="50000"/>
                  </a:schemeClr>
                </a:solidFill>
              </a:rPr>
              <a:t>When should additional company support be requested?</a:t>
            </a:r>
          </a:p>
          <a:p>
            <a:r>
              <a:rPr lang="en-US" sz="2600" dirty="0">
                <a:solidFill>
                  <a:schemeClr val="tx1">
                    <a:lumMod val="50000"/>
                  </a:schemeClr>
                </a:solidFill>
              </a:rPr>
              <a:t>When should evacuation of structures be initiated?</a:t>
            </a:r>
          </a:p>
          <a:p>
            <a:r>
              <a:rPr lang="en-US" sz="2600" dirty="0">
                <a:solidFill>
                  <a:schemeClr val="tx1">
                    <a:lumMod val="50000"/>
                  </a:schemeClr>
                </a:solidFill>
              </a:rPr>
              <a:t>When should fire department presence be requested?</a:t>
            </a:r>
          </a:p>
          <a:p>
            <a:r>
              <a:rPr lang="en-US" sz="2600" dirty="0">
                <a:solidFill>
                  <a:schemeClr val="tx1">
                    <a:lumMod val="50000"/>
                  </a:schemeClr>
                </a:solidFill>
              </a:rPr>
              <a:t>When is it safe to assume the gas emergency has been identified and no additional investigation is required?</a:t>
            </a:r>
          </a:p>
        </p:txBody>
      </p:sp>
      <p:sp>
        <p:nvSpPr>
          <p:cNvPr id="5" name="Slide Number Placeholder 4">
            <a:extLst>
              <a:ext uri="{FF2B5EF4-FFF2-40B4-BE49-F238E27FC236}">
                <a16:creationId xmlns:a16="http://schemas.microsoft.com/office/drawing/2014/main" id="{F779594A-7D90-370A-B83E-050B28F88BF4}"/>
              </a:ext>
            </a:extLst>
          </p:cNvPr>
          <p:cNvSpPr>
            <a:spLocks noGrp="1"/>
          </p:cNvSpPr>
          <p:nvPr>
            <p:ph type="sldNum" sz="quarter" idx="12"/>
          </p:nvPr>
        </p:nvSpPr>
        <p:spPr/>
        <p:txBody>
          <a:bodyPr/>
          <a:lstStyle/>
          <a:p>
            <a:fld id="{3A98EE3D-8CD1-4C3F-BD1C-C98C9596463C}" type="slidenum">
              <a:rPr lang="en-US" smtClean="0"/>
              <a:t>13</a:t>
            </a:fld>
            <a:endParaRPr lang="en-US" dirty="0"/>
          </a:p>
        </p:txBody>
      </p:sp>
      <p:sp>
        <p:nvSpPr>
          <p:cNvPr id="4" name="Footer Placeholder 3">
            <a:extLst>
              <a:ext uri="{FF2B5EF4-FFF2-40B4-BE49-F238E27FC236}">
                <a16:creationId xmlns:a16="http://schemas.microsoft.com/office/drawing/2014/main" id="{591E21EE-08FA-CBF8-F78F-5D46EF74F47F}"/>
              </a:ext>
            </a:extLst>
          </p:cNvPr>
          <p:cNvSpPr>
            <a:spLocks noGrp="1"/>
          </p:cNvSpPr>
          <p:nvPr>
            <p:ph type="ftr" sz="quarter" idx="11"/>
          </p:nvPr>
        </p:nvSpPr>
        <p:spPr/>
        <p:txBody>
          <a:bodyPr/>
          <a:lstStyle/>
          <a:p>
            <a:r>
              <a:rPr lang="en-US"/>
              <a:t>WRGC |  August 19, 2025</a:t>
            </a:r>
            <a:endParaRPr lang="en-US" dirty="0"/>
          </a:p>
        </p:txBody>
      </p:sp>
    </p:spTree>
    <p:extLst>
      <p:ext uri="{BB962C8B-B14F-4D97-AF65-F5344CB8AC3E}">
        <p14:creationId xmlns:p14="http://schemas.microsoft.com/office/powerpoint/2010/main" val="598241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397A-1B9B-6FA5-8F32-4B505DF7A75C}"/>
              </a:ext>
            </a:extLst>
          </p:cNvPr>
          <p:cNvSpPr>
            <a:spLocks noGrp="1"/>
          </p:cNvSpPr>
          <p:nvPr>
            <p:ph type="title"/>
          </p:nvPr>
        </p:nvSpPr>
        <p:spPr/>
        <p:txBody>
          <a:bodyPr/>
          <a:lstStyle/>
          <a:p>
            <a:r>
              <a:rPr lang="en-US" dirty="0">
                <a:solidFill>
                  <a:schemeClr val="tx1">
                    <a:lumMod val="50000"/>
                  </a:schemeClr>
                </a:solidFill>
              </a:rPr>
              <a:t>Response Considerations Prior to Arrival*</a:t>
            </a:r>
          </a:p>
        </p:txBody>
      </p:sp>
      <p:sp>
        <p:nvSpPr>
          <p:cNvPr id="3" name="Content Placeholder 2">
            <a:extLst>
              <a:ext uri="{FF2B5EF4-FFF2-40B4-BE49-F238E27FC236}">
                <a16:creationId xmlns:a16="http://schemas.microsoft.com/office/drawing/2014/main" id="{37D7CFD9-B006-60A9-2247-BFC1C2E000E2}"/>
              </a:ext>
            </a:extLst>
          </p:cNvPr>
          <p:cNvSpPr>
            <a:spLocks noGrp="1"/>
          </p:cNvSpPr>
          <p:nvPr>
            <p:ph idx="1"/>
          </p:nvPr>
        </p:nvSpPr>
        <p:spPr>
          <a:xfrm>
            <a:off x="433953" y="1441342"/>
            <a:ext cx="11530739" cy="5005496"/>
          </a:xfrm>
        </p:spPr>
        <p:txBody>
          <a:bodyPr/>
          <a:lstStyle/>
          <a:p>
            <a:r>
              <a:rPr lang="en-US" sz="2400" dirty="0">
                <a:solidFill>
                  <a:schemeClr val="tx1">
                    <a:lumMod val="50000"/>
                  </a:schemeClr>
                </a:solidFill>
              </a:rPr>
              <a:t>Establish a mindset to </a:t>
            </a:r>
            <a:r>
              <a:rPr lang="en-US" sz="2400" i="1" dirty="0">
                <a:solidFill>
                  <a:srgbClr val="FF0000"/>
                </a:solidFill>
              </a:rPr>
              <a:t>Protect Life then Property </a:t>
            </a:r>
            <a:r>
              <a:rPr lang="en-US" sz="2400" dirty="0">
                <a:solidFill>
                  <a:schemeClr val="tx1">
                    <a:lumMod val="50000"/>
                  </a:schemeClr>
                </a:solidFill>
              </a:rPr>
              <a:t>upon arrival</a:t>
            </a:r>
          </a:p>
          <a:p>
            <a:r>
              <a:rPr lang="en-US" sz="2400" dirty="0">
                <a:solidFill>
                  <a:schemeClr val="tx1">
                    <a:lumMod val="50000"/>
                  </a:schemeClr>
                </a:solidFill>
              </a:rPr>
              <a:t>Reported odor location and other details (e.g., inside, outside, near the street, etc.)</a:t>
            </a:r>
          </a:p>
          <a:p>
            <a:r>
              <a:rPr lang="en-US" sz="2400" dirty="0">
                <a:solidFill>
                  <a:schemeClr val="tx1">
                    <a:lumMod val="50000"/>
                  </a:schemeClr>
                </a:solidFill>
              </a:rPr>
              <a:t>Time of day (e.g., business hours, after hours, etc.)</a:t>
            </a:r>
          </a:p>
          <a:p>
            <a:r>
              <a:rPr lang="en-US" sz="2400" dirty="0">
                <a:solidFill>
                  <a:schemeClr val="tx1">
                    <a:lumMod val="50000"/>
                  </a:schemeClr>
                </a:solidFill>
              </a:rPr>
              <a:t>Service territory age (pipeline material type, age of appliances, etc.)</a:t>
            </a:r>
          </a:p>
          <a:p>
            <a:r>
              <a:rPr lang="en-US" sz="2400" dirty="0">
                <a:solidFill>
                  <a:schemeClr val="tx1">
                    <a:lumMod val="50000"/>
                  </a:schemeClr>
                </a:solidFill>
              </a:rPr>
              <a:t>System design and pressure (e.g., back-fed, low/medium/high, etc.)</a:t>
            </a:r>
          </a:p>
          <a:p>
            <a:r>
              <a:rPr lang="en-US" sz="2400" dirty="0">
                <a:solidFill>
                  <a:schemeClr val="tx1">
                    <a:lumMod val="50000"/>
                  </a:schemeClr>
                </a:solidFill>
              </a:rPr>
              <a:t>Odor complaint history in area reporting to</a:t>
            </a:r>
          </a:p>
          <a:p>
            <a:r>
              <a:rPr lang="en-US" sz="2400" dirty="0">
                <a:solidFill>
                  <a:schemeClr val="tx1">
                    <a:lumMod val="50000"/>
                  </a:schemeClr>
                </a:solidFill>
              </a:rPr>
              <a:t>Who do I call if I need assistance? (e.g., supervisor, dispatch, peer, fire department)</a:t>
            </a:r>
          </a:p>
          <a:p>
            <a:r>
              <a:rPr lang="en-US" sz="2400" dirty="0">
                <a:solidFill>
                  <a:schemeClr val="tx1">
                    <a:lumMod val="50000"/>
                  </a:schemeClr>
                </a:solidFill>
              </a:rPr>
              <a:t>Who do I call to report my initial findings? (e.g., supervisor, dispatch, peer)</a:t>
            </a:r>
          </a:p>
          <a:p>
            <a:r>
              <a:rPr lang="en-US" sz="2400" dirty="0">
                <a:solidFill>
                  <a:schemeClr val="tx1">
                    <a:lumMod val="50000"/>
                  </a:schemeClr>
                </a:solidFill>
              </a:rPr>
              <a:t>What tools and equipment do I need to grab upon arrival</a:t>
            </a:r>
          </a:p>
          <a:p>
            <a:r>
              <a:rPr lang="en-US" sz="2400" dirty="0">
                <a:solidFill>
                  <a:schemeClr val="tx1">
                    <a:lumMod val="50000"/>
                  </a:schemeClr>
                </a:solidFill>
              </a:rPr>
              <a:t>Consider all reported customer odor calls as leading to an incident</a:t>
            </a:r>
          </a:p>
          <a:p>
            <a:pPr marL="0" indent="0">
              <a:buNone/>
            </a:pPr>
            <a:endParaRPr lang="en-US" dirty="0"/>
          </a:p>
        </p:txBody>
      </p:sp>
      <p:sp>
        <p:nvSpPr>
          <p:cNvPr id="5" name="Slide Number Placeholder 4">
            <a:extLst>
              <a:ext uri="{FF2B5EF4-FFF2-40B4-BE49-F238E27FC236}">
                <a16:creationId xmlns:a16="http://schemas.microsoft.com/office/drawing/2014/main" id="{3533F5AD-FBB1-65A8-67F5-283580341420}"/>
              </a:ext>
            </a:extLst>
          </p:cNvPr>
          <p:cNvSpPr>
            <a:spLocks noGrp="1"/>
          </p:cNvSpPr>
          <p:nvPr>
            <p:ph type="sldNum" sz="quarter" idx="12"/>
          </p:nvPr>
        </p:nvSpPr>
        <p:spPr/>
        <p:txBody>
          <a:bodyPr/>
          <a:lstStyle/>
          <a:p>
            <a:fld id="{3A98EE3D-8CD1-4C3F-BD1C-C98C9596463C}" type="slidenum">
              <a:rPr lang="en-US" smtClean="0"/>
              <a:t>14</a:t>
            </a:fld>
            <a:endParaRPr lang="en-US" dirty="0"/>
          </a:p>
        </p:txBody>
      </p:sp>
      <p:sp>
        <p:nvSpPr>
          <p:cNvPr id="4" name="Footer Placeholder 3">
            <a:extLst>
              <a:ext uri="{FF2B5EF4-FFF2-40B4-BE49-F238E27FC236}">
                <a16:creationId xmlns:a16="http://schemas.microsoft.com/office/drawing/2014/main" id="{1D4A7CAC-1D89-E8BC-48A8-7089D7A20E15}"/>
              </a:ext>
            </a:extLst>
          </p:cNvPr>
          <p:cNvSpPr>
            <a:spLocks noGrp="1"/>
          </p:cNvSpPr>
          <p:nvPr>
            <p:ph type="ftr" sz="quarter" idx="11"/>
          </p:nvPr>
        </p:nvSpPr>
        <p:spPr/>
        <p:txBody>
          <a:bodyPr/>
          <a:lstStyle/>
          <a:p>
            <a:r>
              <a:rPr lang="en-US"/>
              <a:t>WRGC |  August 19, 2025</a:t>
            </a:r>
            <a:endParaRPr lang="en-US" dirty="0"/>
          </a:p>
        </p:txBody>
      </p:sp>
    </p:spTree>
    <p:extLst>
      <p:ext uri="{BB962C8B-B14F-4D97-AF65-F5344CB8AC3E}">
        <p14:creationId xmlns:p14="http://schemas.microsoft.com/office/powerpoint/2010/main" val="207801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3A85-7FA1-0E69-CD72-8C94CBB51B74}"/>
              </a:ext>
            </a:extLst>
          </p:cNvPr>
          <p:cNvSpPr>
            <a:spLocks noGrp="1"/>
          </p:cNvSpPr>
          <p:nvPr>
            <p:ph type="title"/>
          </p:nvPr>
        </p:nvSpPr>
        <p:spPr/>
        <p:txBody>
          <a:bodyPr/>
          <a:lstStyle/>
          <a:p>
            <a:r>
              <a:rPr lang="en-US" dirty="0">
                <a:solidFill>
                  <a:schemeClr val="tx1">
                    <a:lumMod val="50000"/>
                  </a:schemeClr>
                </a:solidFill>
              </a:rPr>
              <a:t>Response Arrival Upon Arrival</a:t>
            </a:r>
          </a:p>
        </p:txBody>
      </p:sp>
      <p:sp>
        <p:nvSpPr>
          <p:cNvPr id="3" name="Content Placeholder 2">
            <a:extLst>
              <a:ext uri="{FF2B5EF4-FFF2-40B4-BE49-F238E27FC236}">
                <a16:creationId xmlns:a16="http://schemas.microsoft.com/office/drawing/2014/main" id="{424C98EA-88BF-C649-1DAF-E6363B0082F7}"/>
              </a:ext>
            </a:extLst>
          </p:cNvPr>
          <p:cNvSpPr>
            <a:spLocks noGrp="1"/>
          </p:cNvSpPr>
          <p:nvPr>
            <p:ph idx="1"/>
          </p:nvPr>
        </p:nvSpPr>
        <p:spPr/>
        <p:txBody>
          <a:bodyPr/>
          <a:lstStyle/>
          <a:p>
            <a:r>
              <a:rPr lang="en-US" sz="2400" dirty="0">
                <a:solidFill>
                  <a:srgbClr val="FF0000"/>
                </a:solidFill>
              </a:rPr>
              <a:t>Protect Life </a:t>
            </a:r>
            <a:r>
              <a:rPr lang="en-US" sz="2400" i="1" dirty="0">
                <a:solidFill>
                  <a:srgbClr val="FF0000"/>
                </a:solidFill>
              </a:rPr>
              <a:t>then</a:t>
            </a:r>
            <a:r>
              <a:rPr lang="en-US" sz="2400" dirty="0">
                <a:solidFill>
                  <a:srgbClr val="FF0000"/>
                </a:solidFill>
              </a:rPr>
              <a:t> Property </a:t>
            </a:r>
          </a:p>
          <a:p>
            <a:r>
              <a:rPr lang="en-US" sz="2400" dirty="0">
                <a:solidFill>
                  <a:schemeClr val="tx1">
                    <a:lumMod val="50000"/>
                  </a:schemeClr>
                </a:solidFill>
              </a:rPr>
              <a:t>Take a look at the big picture (e.g., people present, excavator present, etc.,)</a:t>
            </a:r>
          </a:p>
          <a:p>
            <a:r>
              <a:rPr lang="en-US" sz="2400" dirty="0">
                <a:solidFill>
                  <a:schemeClr val="tx1">
                    <a:lumMod val="50000"/>
                  </a:schemeClr>
                </a:solidFill>
              </a:rPr>
              <a:t>Do you smell gas in the air?</a:t>
            </a:r>
          </a:p>
          <a:p>
            <a:r>
              <a:rPr lang="en-US" sz="2400" dirty="0">
                <a:solidFill>
                  <a:schemeClr val="tx1">
                    <a:lumMod val="50000"/>
                  </a:schemeClr>
                </a:solidFill>
              </a:rPr>
              <a:t>What direction is the wind blowing, this may play into the leak investigation?</a:t>
            </a:r>
          </a:p>
          <a:p>
            <a:r>
              <a:rPr lang="en-US" sz="2400" dirty="0">
                <a:solidFill>
                  <a:schemeClr val="tx1">
                    <a:lumMod val="50000"/>
                  </a:schemeClr>
                </a:solidFill>
              </a:rPr>
              <a:t>Determine the magnitude of a potential underground gas leak by taking gas readings in centerline sewers, storm drains, or other substructures on the way to make contact</a:t>
            </a:r>
          </a:p>
          <a:p>
            <a:r>
              <a:rPr lang="en-US" sz="2400" dirty="0">
                <a:solidFill>
                  <a:schemeClr val="tx1">
                    <a:lumMod val="50000"/>
                  </a:schemeClr>
                </a:solidFill>
              </a:rPr>
              <a:t>Grab the necessary tools and equipment to take immediate action if a hazardous situation is identified.</a:t>
            </a:r>
          </a:p>
        </p:txBody>
      </p:sp>
      <p:sp>
        <p:nvSpPr>
          <p:cNvPr id="5" name="Slide Number Placeholder 4">
            <a:extLst>
              <a:ext uri="{FF2B5EF4-FFF2-40B4-BE49-F238E27FC236}">
                <a16:creationId xmlns:a16="http://schemas.microsoft.com/office/drawing/2014/main" id="{5630CB06-238A-E59A-C2E5-EEEFFA313672}"/>
              </a:ext>
            </a:extLst>
          </p:cNvPr>
          <p:cNvSpPr>
            <a:spLocks noGrp="1"/>
          </p:cNvSpPr>
          <p:nvPr>
            <p:ph type="sldNum" sz="quarter" idx="12"/>
          </p:nvPr>
        </p:nvSpPr>
        <p:spPr/>
        <p:txBody>
          <a:bodyPr/>
          <a:lstStyle/>
          <a:p>
            <a:fld id="{3A98EE3D-8CD1-4C3F-BD1C-C98C9596463C}" type="slidenum">
              <a:rPr lang="en-US" smtClean="0"/>
              <a:t>15</a:t>
            </a:fld>
            <a:endParaRPr lang="en-US" dirty="0"/>
          </a:p>
        </p:txBody>
      </p:sp>
      <p:sp>
        <p:nvSpPr>
          <p:cNvPr id="4" name="Footer Placeholder 3">
            <a:extLst>
              <a:ext uri="{FF2B5EF4-FFF2-40B4-BE49-F238E27FC236}">
                <a16:creationId xmlns:a16="http://schemas.microsoft.com/office/drawing/2014/main" id="{CC655F94-D5A7-95FA-7556-B4670932A310}"/>
              </a:ext>
            </a:extLst>
          </p:cNvPr>
          <p:cNvSpPr>
            <a:spLocks noGrp="1"/>
          </p:cNvSpPr>
          <p:nvPr>
            <p:ph type="ftr" sz="quarter" idx="11"/>
          </p:nvPr>
        </p:nvSpPr>
        <p:spPr/>
        <p:txBody>
          <a:bodyPr/>
          <a:lstStyle/>
          <a:p>
            <a:r>
              <a:rPr lang="en-US"/>
              <a:t>WRGC |  August 19, 2025</a:t>
            </a:r>
            <a:endParaRPr lang="en-US" dirty="0"/>
          </a:p>
        </p:txBody>
      </p:sp>
    </p:spTree>
    <p:extLst>
      <p:ext uri="{BB962C8B-B14F-4D97-AF65-F5344CB8AC3E}">
        <p14:creationId xmlns:p14="http://schemas.microsoft.com/office/powerpoint/2010/main" val="3866602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8AFC5-9D56-805A-F2ED-182C88B07FF8}"/>
              </a:ext>
            </a:extLst>
          </p:cNvPr>
          <p:cNvSpPr>
            <a:spLocks noGrp="1"/>
          </p:cNvSpPr>
          <p:nvPr>
            <p:ph type="title"/>
          </p:nvPr>
        </p:nvSpPr>
        <p:spPr/>
        <p:txBody>
          <a:bodyPr/>
          <a:lstStyle/>
          <a:p>
            <a:r>
              <a:rPr lang="en-US" dirty="0">
                <a:solidFill>
                  <a:schemeClr val="tx2"/>
                </a:solidFill>
              </a:rPr>
              <a:t>Reminder – Every Action is Being Recorded</a:t>
            </a:r>
          </a:p>
        </p:txBody>
      </p:sp>
      <p:sp>
        <p:nvSpPr>
          <p:cNvPr id="3" name="Content Placeholder 2">
            <a:extLst>
              <a:ext uri="{FF2B5EF4-FFF2-40B4-BE49-F238E27FC236}">
                <a16:creationId xmlns:a16="http://schemas.microsoft.com/office/drawing/2014/main" id="{823802B5-44CD-2962-0C64-C8CC15B38A60}"/>
              </a:ext>
            </a:extLst>
          </p:cNvPr>
          <p:cNvSpPr>
            <a:spLocks noGrp="1"/>
          </p:cNvSpPr>
          <p:nvPr>
            <p:ph idx="1"/>
          </p:nvPr>
        </p:nvSpPr>
        <p:spPr>
          <a:xfrm>
            <a:off x="757990" y="1735494"/>
            <a:ext cx="2975187" cy="4133598"/>
          </a:xfrm>
        </p:spPr>
        <p:txBody>
          <a:bodyPr/>
          <a:lstStyle/>
          <a:p>
            <a:r>
              <a:rPr lang="en-US" sz="2800" dirty="0">
                <a:solidFill>
                  <a:schemeClr val="tx2"/>
                </a:solidFill>
              </a:rPr>
              <a:t>Ring Doorbells</a:t>
            </a:r>
          </a:p>
          <a:p>
            <a:r>
              <a:rPr lang="en-US" sz="2800" dirty="0">
                <a:solidFill>
                  <a:schemeClr val="tx2"/>
                </a:solidFill>
              </a:rPr>
              <a:t>Smartphones</a:t>
            </a:r>
          </a:p>
          <a:p>
            <a:pPr lvl="1"/>
            <a:r>
              <a:rPr lang="en-US" sz="2800" dirty="0">
                <a:solidFill>
                  <a:schemeClr val="tx2"/>
                </a:solidFill>
              </a:rPr>
              <a:t>Facebook</a:t>
            </a:r>
          </a:p>
          <a:p>
            <a:pPr lvl="1"/>
            <a:r>
              <a:rPr lang="en-US" sz="2800" dirty="0">
                <a:solidFill>
                  <a:schemeClr val="tx2"/>
                </a:solidFill>
              </a:rPr>
              <a:t>You Tube</a:t>
            </a:r>
          </a:p>
          <a:p>
            <a:pPr lvl="1"/>
            <a:r>
              <a:rPr lang="en-US" sz="2800" dirty="0">
                <a:solidFill>
                  <a:schemeClr val="tx2"/>
                </a:solidFill>
              </a:rPr>
              <a:t>Tik Tok</a:t>
            </a:r>
          </a:p>
          <a:p>
            <a:pPr lvl="1"/>
            <a:r>
              <a:rPr lang="en-US" sz="2800" dirty="0">
                <a:solidFill>
                  <a:schemeClr val="tx2"/>
                </a:solidFill>
              </a:rPr>
              <a:t>Instagram</a:t>
            </a:r>
          </a:p>
          <a:p>
            <a:pPr lvl="1"/>
            <a:r>
              <a:rPr lang="en-US" sz="2800" dirty="0">
                <a:solidFill>
                  <a:schemeClr val="tx2"/>
                </a:solidFill>
              </a:rPr>
              <a:t>Others</a:t>
            </a:r>
          </a:p>
        </p:txBody>
      </p:sp>
      <p:sp>
        <p:nvSpPr>
          <p:cNvPr id="5" name="Slide Number Placeholder 4">
            <a:extLst>
              <a:ext uri="{FF2B5EF4-FFF2-40B4-BE49-F238E27FC236}">
                <a16:creationId xmlns:a16="http://schemas.microsoft.com/office/drawing/2014/main" id="{5827FE38-A984-4384-5DC4-D170FA9174A0}"/>
              </a:ext>
            </a:extLst>
          </p:cNvPr>
          <p:cNvSpPr>
            <a:spLocks noGrp="1"/>
          </p:cNvSpPr>
          <p:nvPr>
            <p:ph type="sldNum" sz="quarter" idx="12"/>
          </p:nvPr>
        </p:nvSpPr>
        <p:spPr/>
        <p:txBody>
          <a:bodyPr/>
          <a:lstStyle/>
          <a:p>
            <a:fld id="{3A98EE3D-8CD1-4C3F-BD1C-C98C9596463C}" type="slidenum">
              <a:rPr lang="en-US" smtClean="0"/>
              <a:t>16</a:t>
            </a:fld>
            <a:endParaRPr lang="en-US" dirty="0"/>
          </a:p>
        </p:txBody>
      </p:sp>
      <p:pic>
        <p:nvPicPr>
          <p:cNvPr id="13316" name="Picture 4" descr="Image result for ring doorbell">
            <a:extLst>
              <a:ext uri="{FF2B5EF4-FFF2-40B4-BE49-F238E27FC236}">
                <a16:creationId xmlns:a16="http://schemas.microsoft.com/office/drawing/2014/main" id="{7BB08B96-E18B-BBEF-E302-3684337C7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6781" y="2616607"/>
            <a:ext cx="2975187" cy="23034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8C7FCD-4E24-2D34-40D5-0B20E474D57C}"/>
              </a:ext>
            </a:extLst>
          </p:cNvPr>
          <p:cNvSpPr txBox="1"/>
          <p:nvPr/>
        </p:nvSpPr>
        <p:spPr>
          <a:xfrm>
            <a:off x="3733177" y="5404701"/>
            <a:ext cx="7921550" cy="707886"/>
          </a:xfrm>
          <a:prstGeom prst="rect">
            <a:avLst/>
          </a:prstGeom>
          <a:noFill/>
        </p:spPr>
        <p:txBody>
          <a:bodyPr wrap="square" rtlCol="0">
            <a:spAutoFit/>
          </a:bodyPr>
          <a:lstStyle/>
          <a:p>
            <a:pPr algn="ctr"/>
            <a:r>
              <a:rPr lang="en-US" sz="2000" i="1" dirty="0">
                <a:solidFill>
                  <a:srgbClr val="FF0000"/>
                </a:solidFill>
              </a:rPr>
              <a:t>Any recordings of the event and your response will become part of any potential litigation. Perception becomes reality in the court room.</a:t>
            </a:r>
          </a:p>
        </p:txBody>
      </p:sp>
      <p:pic>
        <p:nvPicPr>
          <p:cNvPr id="7" name="Picture 6">
            <a:extLst>
              <a:ext uri="{FF2B5EF4-FFF2-40B4-BE49-F238E27FC236}">
                <a16:creationId xmlns:a16="http://schemas.microsoft.com/office/drawing/2014/main" id="{B5DA3DCA-CA51-89EF-5A58-72775BA90E41}"/>
              </a:ext>
            </a:extLst>
          </p:cNvPr>
          <p:cNvPicPr>
            <a:picLocks noChangeAspect="1"/>
          </p:cNvPicPr>
          <p:nvPr/>
        </p:nvPicPr>
        <p:blipFill rotWithShape="1">
          <a:blip r:embed="rId4"/>
          <a:srcRect l="62671" t="29604" r="8499" b="32242"/>
          <a:stretch/>
        </p:blipFill>
        <p:spPr>
          <a:xfrm>
            <a:off x="7095572" y="1631450"/>
            <a:ext cx="4829420" cy="3595100"/>
          </a:xfrm>
          <a:prstGeom prst="rect">
            <a:avLst/>
          </a:prstGeom>
        </p:spPr>
      </p:pic>
      <p:sp>
        <p:nvSpPr>
          <p:cNvPr id="4" name="Footer Placeholder 3">
            <a:extLst>
              <a:ext uri="{FF2B5EF4-FFF2-40B4-BE49-F238E27FC236}">
                <a16:creationId xmlns:a16="http://schemas.microsoft.com/office/drawing/2014/main" id="{6D7EA4FC-345C-7372-E3F4-7FEAC7BC2591}"/>
              </a:ext>
            </a:extLst>
          </p:cNvPr>
          <p:cNvSpPr>
            <a:spLocks noGrp="1"/>
          </p:cNvSpPr>
          <p:nvPr>
            <p:ph type="ftr" sz="quarter" idx="11"/>
          </p:nvPr>
        </p:nvSpPr>
        <p:spPr/>
        <p:txBody>
          <a:bodyPr/>
          <a:lstStyle/>
          <a:p>
            <a:r>
              <a:rPr lang="en-US"/>
              <a:t>WRGC |  August 19, 2025</a:t>
            </a:r>
            <a:endParaRPr lang="en-US" dirty="0"/>
          </a:p>
        </p:txBody>
      </p:sp>
    </p:spTree>
    <p:extLst>
      <p:ext uri="{BB962C8B-B14F-4D97-AF65-F5344CB8AC3E}">
        <p14:creationId xmlns:p14="http://schemas.microsoft.com/office/powerpoint/2010/main" val="3632860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8D873-44E7-78A3-5B55-F9041C7AB69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B7C6A07-8A81-2379-351A-B6EAEC89B60B}"/>
              </a:ext>
            </a:extLst>
          </p:cNvPr>
          <p:cNvSpPr>
            <a:spLocks noGrp="1"/>
          </p:cNvSpPr>
          <p:nvPr>
            <p:ph type="title"/>
          </p:nvPr>
        </p:nvSpPr>
        <p:spPr>
          <a:xfrm>
            <a:off x="543395" y="3314699"/>
            <a:ext cx="5923610" cy="1325563"/>
          </a:xfrm>
        </p:spPr>
        <p:txBody>
          <a:bodyPr/>
          <a:lstStyle/>
          <a:p>
            <a:pPr algn="ctr"/>
            <a:r>
              <a:rPr lang="en-US" dirty="0">
                <a:solidFill>
                  <a:schemeClr val="tx1">
                    <a:lumMod val="75000"/>
                  </a:schemeClr>
                </a:solidFill>
              </a:rPr>
              <a:t>Construction Contractor Oversight Fundamentals</a:t>
            </a:r>
          </a:p>
        </p:txBody>
      </p:sp>
      <p:pic>
        <p:nvPicPr>
          <p:cNvPr id="3" name="Picture 2" descr="A person in a safety vest working on a road&#10;&#10;AI-generated content may be incorrect.">
            <a:extLst>
              <a:ext uri="{FF2B5EF4-FFF2-40B4-BE49-F238E27FC236}">
                <a16:creationId xmlns:a16="http://schemas.microsoft.com/office/drawing/2014/main" id="{D0163FBE-3F47-AD38-9A5F-E056A03E081A}"/>
              </a:ext>
            </a:extLst>
          </p:cNvPr>
          <p:cNvPicPr>
            <a:picLocks noChangeAspect="1"/>
          </p:cNvPicPr>
          <p:nvPr/>
        </p:nvPicPr>
        <p:blipFill>
          <a:blip r:embed="rId2"/>
          <a:stretch>
            <a:fillRect/>
          </a:stretch>
        </p:blipFill>
        <p:spPr>
          <a:xfrm>
            <a:off x="6819305" y="415787"/>
            <a:ext cx="5153621" cy="2898912"/>
          </a:xfrm>
          <a:prstGeom prst="rect">
            <a:avLst/>
          </a:prstGeom>
        </p:spPr>
      </p:pic>
      <p:pic>
        <p:nvPicPr>
          <p:cNvPr id="7" name="Picture 6" descr="A construction vehicle on the street&#10;&#10;AI-generated content may be incorrect.">
            <a:extLst>
              <a:ext uri="{FF2B5EF4-FFF2-40B4-BE49-F238E27FC236}">
                <a16:creationId xmlns:a16="http://schemas.microsoft.com/office/drawing/2014/main" id="{0F6E4DCE-A956-C20E-CDAC-24E55E0716AA}"/>
              </a:ext>
            </a:extLst>
          </p:cNvPr>
          <p:cNvPicPr>
            <a:picLocks noChangeAspect="1"/>
          </p:cNvPicPr>
          <p:nvPr/>
        </p:nvPicPr>
        <p:blipFill>
          <a:blip r:embed="rId3"/>
          <a:stretch>
            <a:fillRect/>
          </a:stretch>
        </p:blipFill>
        <p:spPr>
          <a:xfrm flipH="1">
            <a:off x="6819307" y="3562352"/>
            <a:ext cx="5153619" cy="2898911"/>
          </a:xfrm>
          <a:prstGeom prst="rect">
            <a:avLst/>
          </a:prstGeom>
        </p:spPr>
      </p:pic>
    </p:spTree>
    <p:extLst>
      <p:ext uri="{BB962C8B-B14F-4D97-AF65-F5344CB8AC3E}">
        <p14:creationId xmlns:p14="http://schemas.microsoft.com/office/powerpoint/2010/main" val="578040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020A-23DA-360A-4FA6-1830ED9F3916}"/>
              </a:ext>
            </a:extLst>
          </p:cNvPr>
          <p:cNvSpPr>
            <a:spLocks noGrp="1"/>
          </p:cNvSpPr>
          <p:nvPr>
            <p:ph type="title"/>
          </p:nvPr>
        </p:nvSpPr>
        <p:spPr/>
        <p:txBody>
          <a:bodyPr/>
          <a:lstStyle/>
          <a:p>
            <a:r>
              <a:rPr lang="en-US" dirty="0">
                <a:solidFill>
                  <a:schemeClr val="tx1">
                    <a:lumMod val="75000"/>
                  </a:schemeClr>
                </a:solidFill>
              </a:rPr>
              <a:t>Learning Objectives</a:t>
            </a:r>
          </a:p>
        </p:txBody>
      </p:sp>
      <p:sp>
        <p:nvSpPr>
          <p:cNvPr id="3" name="Content Placeholder 2">
            <a:extLst>
              <a:ext uri="{FF2B5EF4-FFF2-40B4-BE49-F238E27FC236}">
                <a16:creationId xmlns:a16="http://schemas.microsoft.com/office/drawing/2014/main" id="{612A4BD2-7D93-9D34-8BD6-815C22708ACB}"/>
              </a:ext>
            </a:extLst>
          </p:cNvPr>
          <p:cNvSpPr>
            <a:spLocks noGrp="1"/>
          </p:cNvSpPr>
          <p:nvPr>
            <p:ph idx="1"/>
          </p:nvPr>
        </p:nvSpPr>
        <p:spPr>
          <a:xfrm>
            <a:off x="757990" y="1735494"/>
            <a:ext cx="10864034" cy="3366593"/>
          </a:xfrm>
        </p:spPr>
        <p:txBody>
          <a:bodyPr vert="horz" lIns="0" tIns="45720" rIns="0" bIns="45720" rtlCol="0" anchor="t">
            <a:noAutofit/>
          </a:bodyPr>
          <a:lstStyle/>
          <a:p>
            <a:pPr marL="0" indent="0">
              <a:buNone/>
            </a:pPr>
            <a:r>
              <a:rPr lang="en-US" sz="2400" dirty="0">
                <a:solidFill>
                  <a:schemeClr val="tx1">
                    <a:lumMod val="75000"/>
                  </a:schemeClr>
                </a:solidFill>
              </a:rPr>
              <a:t>By the end of this course, participants will be able to:</a:t>
            </a:r>
          </a:p>
          <a:p>
            <a:pPr>
              <a:buFont typeface="+mj-lt"/>
              <a:buAutoNum type="arabicPeriod"/>
            </a:pPr>
            <a:r>
              <a:rPr lang="en-US" sz="2400" dirty="0">
                <a:solidFill>
                  <a:schemeClr val="tx1">
                    <a:lumMod val="75000"/>
                  </a:schemeClr>
                </a:solidFill>
              </a:rPr>
              <a:t>Understand </a:t>
            </a:r>
            <a:r>
              <a:rPr lang="en-US" sz="2400" b="1" dirty="0">
                <a:solidFill>
                  <a:schemeClr val="tx1">
                    <a:lumMod val="75000"/>
                  </a:schemeClr>
                </a:solidFill>
              </a:rPr>
              <a:t>Expectations</a:t>
            </a:r>
            <a:r>
              <a:rPr lang="en-US" sz="2400" dirty="0">
                <a:solidFill>
                  <a:schemeClr val="tx1">
                    <a:lumMod val="75000"/>
                  </a:schemeClr>
                </a:solidFill>
              </a:rPr>
              <a:t> for Construction Oversight Activities</a:t>
            </a:r>
            <a:endParaRPr lang="en-US" sz="2400" dirty="0">
              <a:solidFill>
                <a:schemeClr val="tx1">
                  <a:lumMod val="75000"/>
                </a:schemeClr>
              </a:solidFill>
              <a:cs typeface="Segoe UI"/>
            </a:endParaRPr>
          </a:p>
          <a:p>
            <a:pPr>
              <a:buFont typeface="+mj-lt"/>
              <a:buAutoNum type="arabicPeriod"/>
            </a:pPr>
            <a:r>
              <a:rPr lang="en-US" sz="2400" dirty="0">
                <a:solidFill>
                  <a:schemeClr val="tx1">
                    <a:lumMod val="75000"/>
                  </a:schemeClr>
                </a:solidFill>
              </a:rPr>
              <a:t>Increase </a:t>
            </a:r>
            <a:r>
              <a:rPr lang="en-US" sz="2400" b="1" dirty="0">
                <a:solidFill>
                  <a:schemeClr val="tx1">
                    <a:lumMod val="75000"/>
                  </a:schemeClr>
                </a:solidFill>
              </a:rPr>
              <a:t>Consistency</a:t>
            </a:r>
            <a:r>
              <a:rPr lang="en-US" sz="2400" dirty="0">
                <a:solidFill>
                  <a:schemeClr val="tx1">
                    <a:lumMod val="75000"/>
                  </a:schemeClr>
                </a:solidFill>
              </a:rPr>
              <a:t> Among Construction Inspectors</a:t>
            </a:r>
            <a:endParaRPr lang="en-US" sz="2400" dirty="0">
              <a:solidFill>
                <a:schemeClr val="tx1">
                  <a:lumMod val="75000"/>
                </a:schemeClr>
              </a:solidFill>
              <a:cs typeface="Segoe UI"/>
            </a:endParaRPr>
          </a:p>
          <a:p>
            <a:pPr>
              <a:buFont typeface="+mj-lt"/>
              <a:buAutoNum type="arabicPeriod"/>
            </a:pPr>
            <a:r>
              <a:rPr lang="en-US" sz="2400" dirty="0">
                <a:solidFill>
                  <a:schemeClr val="tx1">
                    <a:lumMod val="75000"/>
                  </a:schemeClr>
                </a:solidFill>
              </a:rPr>
              <a:t>Identify </a:t>
            </a:r>
            <a:r>
              <a:rPr lang="en-US" sz="2400" b="1" dirty="0">
                <a:solidFill>
                  <a:schemeClr val="tx1">
                    <a:lumMod val="75000"/>
                  </a:schemeClr>
                </a:solidFill>
              </a:rPr>
              <a:t>Opportunities</a:t>
            </a:r>
            <a:r>
              <a:rPr lang="en-US" sz="2400" dirty="0">
                <a:solidFill>
                  <a:schemeClr val="tx1">
                    <a:lumMod val="75000"/>
                  </a:schemeClr>
                </a:solidFill>
              </a:rPr>
              <a:t> for Process Improvement</a:t>
            </a:r>
          </a:p>
          <a:p>
            <a:pPr>
              <a:buFont typeface="+mj-lt"/>
              <a:buAutoNum type="arabicPeriod"/>
            </a:pPr>
            <a:r>
              <a:rPr lang="en-US" sz="2400" dirty="0">
                <a:solidFill>
                  <a:schemeClr val="tx1">
                    <a:lumMod val="75000"/>
                  </a:schemeClr>
                </a:solidFill>
              </a:rPr>
              <a:t>Identify </a:t>
            </a:r>
            <a:r>
              <a:rPr lang="en-US" sz="2400" b="1" dirty="0">
                <a:solidFill>
                  <a:schemeClr val="tx1">
                    <a:lumMod val="75000"/>
                  </a:schemeClr>
                </a:solidFill>
              </a:rPr>
              <a:t>Additional Training</a:t>
            </a:r>
            <a:r>
              <a:rPr lang="en-US" sz="2400" dirty="0">
                <a:solidFill>
                  <a:schemeClr val="tx1">
                    <a:lumMod val="75000"/>
                  </a:schemeClr>
                </a:solidFill>
              </a:rPr>
              <a:t> Opportunities</a:t>
            </a:r>
          </a:p>
          <a:p>
            <a:pPr>
              <a:buFont typeface="+mj-lt"/>
              <a:buAutoNum type="arabicPeriod"/>
            </a:pPr>
            <a:r>
              <a:rPr lang="en-US" sz="2400" dirty="0">
                <a:solidFill>
                  <a:schemeClr val="tx1">
                    <a:lumMod val="75000"/>
                  </a:schemeClr>
                </a:solidFill>
              </a:rPr>
              <a:t>Increase </a:t>
            </a:r>
            <a:r>
              <a:rPr lang="en-US" sz="2400" b="1" dirty="0">
                <a:solidFill>
                  <a:schemeClr val="tx1">
                    <a:lumMod val="75000"/>
                  </a:schemeClr>
                </a:solidFill>
              </a:rPr>
              <a:t>Awareness</a:t>
            </a:r>
            <a:r>
              <a:rPr lang="en-US" sz="2400" dirty="0">
                <a:solidFill>
                  <a:schemeClr val="tx1">
                    <a:lumMod val="75000"/>
                  </a:schemeClr>
                </a:solidFill>
              </a:rPr>
              <a:t> of Lessons Learned for Construction Oversight Activities</a:t>
            </a:r>
          </a:p>
          <a:p>
            <a:pPr marL="0" indent="0">
              <a:buNone/>
            </a:pPr>
            <a:endParaRPr lang="en-US" sz="800" dirty="0">
              <a:solidFill>
                <a:schemeClr val="tx1">
                  <a:lumMod val="75000"/>
                </a:schemeClr>
              </a:solidFill>
            </a:endParaRPr>
          </a:p>
          <a:p>
            <a:pPr>
              <a:buFont typeface="+mj-lt"/>
              <a:buAutoNum type="arabicPeriod"/>
            </a:pPr>
            <a:endParaRPr lang="en-US" sz="1000" dirty="0"/>
          </a:p>
          <a:p>
            <a:pPr marL="0" indent="0">
              <a:buNone/>
            </a:pPr>
            <a:endParaRPr lang="en-US" sz="1400" dirty="0"/>
          </a:p>
          <a:p>
            <a:pPr marL="0" indent="0">
              <a:buNone/>
            </a:pPr>
            <a:endParaRPr lang="en-US" sz="2400" dirty="0"/>
          </a:p>
          <a:p>
            <a:endParaRPr lang="en-US" sz="2800" dirty="0">
              <a:solidFill>
                <a:schemeClr val="tx2"/>
              </a:solidFill>
            </a:endParaRPr>
          </a:p>
        </p:txBody>
      </p:sp>
      <p:sp>
        <p:nvSpPr>
          <p:cNvPr id="5" name="Slide Number Placeholder 4">
            <a:extLst>
              <a:ext uri="{FF2B5EF4-FFF2-40B4-BE49-F238E27FC236}">
                <a16:creationId xmlns:a16="http://schemas.microsoft.com/office/drawing/2014/main" id="{6C846A8E-6358-745C-EA32-83A3E66FF4CD}"/>
              </a:ext>
            </a:extLst>
          </p:cNvPr>
          <p:cNvSpPr>
            <a:spLocks noGrp="1"/>
          </p:cNvSpPr>
          <p:nvPr>
            <p:ph type="sldNum" sz="quarter" idx="12"/>
          </p:nvPr>
        </p:nvSpPr>
        <p:spPr/>
        <p:txBody>
          <a:bodyPr/>
          <a:lstStyle/>
          <a:p>
            <a:fld id="{3A98EE3D-8CD1-4C3F-BD1C-C98C9596463C}" type="slidenum">
              <a:rPr lang="en-US" smtClean="0"/>
              <a:t>18</a:t>
            </a:fld>
            <a:endParaRPr lang="en-US" dirty="0"/>
          </a:p>
        </p:txBody>
      </p:sp>
      <p:sp>
        <p:nvSpPr>
          <p:cNvPr id="7" name="TextBox 6">
            <a:extLst>
              <a:ext uri="{FF2B5EF4-FFF2-40B4-BE49-F238E27FC236}">
                <a16:creationId xmlns:a16="http://schemas.microsoft.com/office/drawing/2014/main" id="{BEF0AF2D-87EE-78DA-4535-893A826F3D5B}"/>
              </a:ext>
            </a:extLst>
          </p:cNvPr>
          <p:cNvSpPr txBox="1"/>
          <p:nvPr/>
        </p:nvSpPr>
        <p:spPr>
          <a:xfrm>
            <a:off x="757990" y="5232803"/>
            <a:ext cx="10965179" cy="707886"/>
          </a:xfrm>
          <a:prstGeom prst="rect">
            <a:avLst/>
          </a:prstGeom>
          <a:noFill/>
        </p:spPr>
        <p:txBody>
          <a:bodyPr wrap="square" rtlCol="0">
            <a:spAutoFit/>
          </a:bodyPr>
          <a:lstStyle/>
          <a:p>
            <a:pPr algn="ctr"/>
            <a:r>
              <a:rPr lang="en-US" sz="2000" i="1" dirty="0">
                <a:solidFill>
                  <a:schemeClr val="tx1">
                    <a:lumMod val="75000"/>
                  </a:schemeClr>
                </a:solidFill>
              </a:rPr>
              <a:t>These objectives ensure a </a:t>
            </a:r>
            <a:r>
              <a:rPr lang="en-US" sz="2000" b="1" i="1" dirty="0">
                <a:solidFill>
                  <a:schemeClr val="tx1">
                    <a:lumMod val="75000"/>
                  </a:schemeClr>
                </a:solidFill>
              </a:rPr>
              <a:t>consistent, effective, and proactive approach</a:t>
            </a:r>
            <a:r>
              <a:rPr lang="en-US" sz="2000" i="1" dirty="0">
                <a:solidFill>
                  <a:schemeClr val="tx1">
                    <a:lumMod val="75000"/>
                  </a:schemeClr>
                </a:solidFill>
              </a:rPr>
              <a:t> to contractor oversight, driving </a:t>
            </a:r>
            <a:r>
              <a:rPr lang="en-US" sz="2000" b="1" i="1" dirty="0">
                <a:solidFill>
                  <a:schemeClr val="tx1">
                    <a:lumMod val="75000"/>
                  </a:schemeClr>
                </a:solidFill>
              </a:rPr>
              <a:t>improved safety, quality, and performance</a:t>
            </a:r>
            <a:r>
              <a:rPr lang="en-US" sz="2000" i="1" dirty="0">
                <a:solidFill>
                  <a:schemeClr val="tx1">
                    <a:lumMod val="75000"/>
                  </a:schemeClr>
                </a:solidFill>
              </a:rPr>
              <a:t> in pipeline and construction projects.</a:t>
            </a:r>
          </a:p>
        </p:txBody>
      </p:sp>
      <p:sp>
        <p:nvSpPr>
          <p:cNvPr id="4" name="Footer Placeholder 3">
            <a:extLst>
              <a:ext uri="{FF2B5EF4-FFF2-40B4-BE49-F238E27FC236}">
                <a16:creationId xmlns:a16="http://schemas.microsoft.com/office/drawing/2014/main" id="{F4EFD872-8C73-AA6C-A41C-72D43B530ABD}"/>
              </a:ext>
            </a:extLst>
          </p:cNvPr>
          <p:cNvSpPr>
            <a:spLocks noGrp="1"/>
          </p:cNvSpPr>
          <p:nvPr>
            <p:ph type="ftr" sz="quarter" idx="11"/>
          </p:nvPr>
        </p:nvSpPr>
        <p:spPr/>
        <p:txBody>
          <a:bodyPr/>
          <a:lstStyle/>
          <a:p>
            <a:r>
              <a:rPr lang="en-US">
                <a:solidFill>
                  <a:schemeClr val="tx2"/>
                </a:solidFill>
              </a:rPr>
              <a:t>WRGC |  August 19, 2025</a:t>
            </a:r>
            <a:endParaRPr lang="en-US" dirty="0">
              <a:solidFill>
                <a:schemeClr val="tx2"/>
              </a:solidFill>
            </a:endParaRPr>
          </a:p>
        </p:txBody>
      </p:sp>
    </p:spTree>
    <p:extLst>
      <p:ext uri="{BB962C8B-B14F-4D97-AF65-F5344CB8AC3E}">
        <p14:creationId xmlns:p14="http://schemas.microsoft.com/office/powerpoint/2010/main" val="2447243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EBDAD-25D2-31E8-0886-696FBEF2CA63}"/>
              </a:ext>
            </a:extLst>
          </p:cNvPr>
          <p:cNvSpPr>
            <a:spLocks noGrp="1"/>
          </p:cNvSpPr>
          <p:nvPr>
            <p:ph type="title"/>
          </p:nvPr>
        </p:nvSpPr>
        <p:spPr/>
        <p:txBody>
          <a:bodyPr/>
          <a:lstStyle/>
          <a:p>
            <a:r>
              <a:rPr lang="en-US" dirty="0">
                <a:solidFill>
                  <a:schemeClr val="tx1">
                    <a:lumMod val="75000"/>
                  </a:schemeClr>
                </a:solidFill>
              </a:rPr>
              <a:t>Lesson Topics</a:t>
            </a:r>
          </a:p>
        </p:txBody>
      </p:sp>
      <p:sp>
        <p:nvSpPr>
          <p:cNvPr id="3" name="Content Placeholder 2">
            <a:extLst>
              <a:ext uri="{FF2B5EF4-FFF2-40B4-BE49-F238E27FC236}">
                <a16:creationId xmlns:a16="http://schemas.microsoft.com/office/drawing/2014/main" id="{28C49F0B-B219-E19F-DAED-92ADCDDBCD00}"/>
              </a:ext>
            </a:extLst>
          </p:cNvPr>
          <p:cNvSpPr>
            <a:spLocks noGrp="1"/>
          </p:cNvSpPr>
          <p:nvPr>
            <p:ph sz="half" idx="1"/>
          </p:nvPr>
        </p:nvSpPr>
        <p:spPr/>
        <p:txBody>
          <a:bodyPr/>
          <a:lstStyle/>
          <a:p>
            <a:r>
              <a:rPr lang="en-US" sz="2400" dirty="0">
                <a:solidFill>
                  <a:srgbClr val="FF0000"/>
                </a:solidFill>
              </a:rPr>
              <a:t>Safety Considerations</a:t>
            </a:r>
          </a:p>
          <a:p>
            <a:r>
              <a:rPr lang="en-US" sz="2400" dirty="0">
                <a:solidFill>
                  <a:schemeClr val="tx1">
                    <a:lumMod val="75000"/>
                  </a:schemeClr>
                </a:solidFill>
              </a:rPr>
              <a:t>Work Preparation</a:t>
            </a:r>
          </a:p>
          <a:p>
            <a:r>
              <a:rPr lang="en-US" sz="2400" dirty="0">
                <a:solidFill>
                  <a:schemeClr val="tx1">
                    <a:lumMod val="75000"/>
                  </a:schemeClr>
                </a:solidFill>
              </a:rPr>
              <a:t>Safe Excavation Practices</a:t>
            </a:r>
          </a:p>
          <a:p>
            <a:r>
              <a:rPr lang="en-US" sz="2400" dirty="0">
                <a:solidFill>
                  <a:srgbClr val="FF0000"/>
                </a:solidFill>
              </a:rPr>
              <a:t>Welding Fundamentals</a:t>
            </a:r>
          </a:p>
          <a:p>
            <a:r>
              <a:rPr lang="en-US" sz="2400" dirty="0">
                <a:solidFill>
                  <a:srgbClr val="FF0000"/>
                </a:solidFill>
              </a:rPr>
              <a:t>State Commission Audit Prep</a:t>
            </a:r>
          </a:p>
          <a:p>
            <a:r>
              <a:rPr lang="en-US" sz="2400" dirty="0">
                <a:solidFill>
                  <a:srgbClr val="FF0000"/>
                </a:solidFill>
              </a:rPr>
              <a:t>Contractor Qualifications (OQ)</a:t>
            </a:r>
          </a:p>
          <a:p>
            <a:r>
              <a:rPr lang="en-US" sz="2400" dirty="0">
                <a:solidFill>
                  <a:schemeClr val="tx1">
                    <a:lumMod val="75000"/>
                  </a:schemeClr>
                </a:solidFill>
              </a:rPr>
              <a:t>Pressure Testing</a:t>
            </a:r>
          </a:p>
          <a:p>
            <a:endParaRPr lang="en-US" dirty="0"/>
          </a:p>
        </p:txBody>
      </p:sp>
      <p:sp>
        <p:nvSpPr>
          <p:cNvPr id="8" name="Content Placeholder 7">
            <a:extLst>
              <a:ext uri="{FF2B5EF4-FFF2-40B4-BE49-F238E27FC236}">
                <a16:creationId xmlns:a16="http://schemas.microsoft.com/office/drawing/2014/main" id="{B6EF8984-8CED-8EC1-FB7D-19D4B27F3008}"/>
              </a:ext>
            </a:extLst>
          </p:cNvPr>
          <p:cNvSpPr>
            <a:spLocks noGrp="1"/>
          </p:cNvSpPr>
          <p:nvPr>
            <p:ph sz="half" idx="2"/>
          </p:nvPr>
        </p:nvSpPr>
        <p:spPr/>
        <p:txBody>
          <a:bodyPr/>
          <a:lstStyle/>
          <a:p>
            <a:r>
              <a:rPr lang="en-US" sz="2400" dirty="0">
                <a:solidFill>
                  <a:srgbClr val="FF0000"/>
                </a:solidFill>
              </a:rPr>
              <a:t>PE Pipe Joining &amp; Installation</a:t>
            </a:r>
          </a:p>
          <a:p>
            <a:r>
              <a:rPr lang="en-US" sz="2400" dirty="0">
                <a:solidFill>
                  <a:schemeClr val="tx1">
                    <a:lumMod val="75000"/>
                  </a:schemeClr>
                </a:solidFill>
              </a:rPr>
              <a:t>Steel Pipe Installation</a:t>
            </a:r>
          </a:p>
          <a:p>
            <a:r>
              <a:rPr lang="en-US" sz="2400" dirty="0">
                <a:solidFill>
                  <a:schemeClr val="tx1">
                    <a:lumMod val="75000"/>
                  </a:schemeClr>
                </a:solidFill>
              </a:rPr>
              <a:t>Pipe Coatings</a:t>
            </a:r>
          </a:p>
          <a:p>
            <a:r>
              <a:rPr lang="en-US" sz="2400" dirty="0">
                <a:solidFill>
                  <a:srgbClr val="FF0000"/>
                </a:solidFill>
              </a:rPr>
              <a:t>Horizontal Directional Drilling</a:t>
            </a:r>
          </a:p>
          <a:p>
            <a:r>
              <a:rPr lang="en-US" sz="2400" dirty="0">
                <a:solidFill>
                  <a:srgbClr val="FF0000"/>
                </a:solidFill>
              </a:rPr>
              <a:t>Thrust Restraints</a:t>
            </a:r>
          </a:p>
          <a:p>
            <a:r>
              <a:rPr lang="en-US" sz="2400" dirty="0">
                <a:solidFill>
                  <a:schemeClr val="tx1">
                    <a:lumMod val="75000"/>
                  </a:schemeClr>
                </a:solidFill>
              </a:rPr>
              <a:t>Tie-In and Pressure Control</a:t>
            </a:r>
            <a:endParaRPr lang="en-US" dirty="0">
              <a:solidFill>
                <a:schemeClr val="tx1">
                  <a:lumMod val="75000"/>
                </a:schemeClr>
              </a:solidFill>
            </a:endParaRPr>
          </a:p>
        </p:txBody>
      </p:sp>
      <p:sp>
        <p:nvSpPr>
          <p:cNvPr id="4" name="Footer Placeholder 3">
            <a:extLst>
              <a:ext uri="{FF2B5EF4-FFF2-40B4-BE49-F238E27FC236}">
                <a16:creationId xmlns:a16="http://schemas.microsoft.com/office/drawing/2014/main" id="{01130DF3-06E8-344F-E33C-18F592B3684D}"/>
              </a:ext>
            </a:extLst>
          </p:cNvPr>
          <p:cNvSpPr>
            <a:spLocks noGrp="1"/>
          </p:cNvSpPr>
          <p:nvPr>
            <p:ph type="ftr" sz="quarter" idx="11"/>
          </p:nvPr>
        </p:nvSpPr>
        <p:spPr/>
        <p:txBody>
          <a:bodyPr/>
          <a:lstStyle/>
          <a:p>
            <a:r>
              <a:rPr lang="en-US" dirty="0"/>
              <a:t>WRGC |  August 19, 2025</a:t>
            </a:r>
          </a:p>
        </p:txBody>
      </p:sp>
      <p:sp>
        <p:nvSpPr>
          <p:cNvPr id="5" name="Slide Number Placeholder 4">
            <a:extLst>
              <a:ext uri="{FF2B5EF4-FFF2-40B4-BE49-F238E27FC236}">
                <a16:creationId xmlns:a16="http://schemas.microsoft.com/office/drawing/2014/main" id="{8AE23145-2B63-C0E4-572B-739A43E83FF4}"/>
              </a:ext>
            </a:extLst>
          </p:cNvPr>
          <p:cNvSpPr>
            <a:spLocks noGrp="1"/>
          </p:cNvSpPr>
          <p:nvPr>
            <p:ph type="sldNum" sz="quarter" idx="12"/>
          </p:nvPr>
        </p:nvSpPr>
        <p:spPr/>
        <p:txBody>
          <a:bodyPr/>
          <a:lstStyle/>
          <a:p>
            <a:fld id="{3A98EE3D-8CD1-4C3F-BD1C-C98C9596463C}" type="slidenum">
              <a:rPr lang="en-US" smtClean="0"/>
              <a:t>19</a:t>
            </a:fld>
            <a:endParaRPr lang="en-US" dirty="0"/>
          </a:p>
        </p:txBody>
      </p:sp>
    </p:spTree>
    <p:extLst>
      <p:ext uri="{BB962C8B-B14F-4D97-AF65-F5344CB8AC3E}">
        <p14:creationId xmlns:p14="http://schemas.microsoft.com/office/powerpoint/2010/main" val="3382527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7D6A-D629-4980-B514-65DD6C1C2E31}"/>
              </a:ext>
            </a:extLst>
          </p:cNvPr>
          <p:cNvSpPr>
            <a:spLocks noGrp="1"/>
          </p:cNvSpPr>
          <p:nvPr>
            <p:ph type="title"/>
          </p:nvPr>
        </p:nvSpPr>
        <p:spPr/>
        <p:txBody>
          <a:bodyPr/>
          <a:lstStyle/>
          <a:p>
            <a:r>
              <a:rPr lang="en-US" sz="3600" dirty="0">
                <a:solidFill>
                  <a:schemeClr val="tx1">
                    <a:lumMod val="75000"/>
                  </a:schemeClr>
                </a:solidFill>
                <a:latin typeface="Calibri" panose="020F0502020204030204" pitchFamily="34" charset="0"/>
                <a:cs typeface="Calibri" panose="020F0502020204030204" pitchFamily="34" charset="0"/>
              </a:rPr>
              <a:t>Presenter Introduction</a:t>
            </a:r>
          </a:p>
        </p:txBody>
      </p:sp>
      <p:sp>
        <p:nvSpPr>
          <p:cNvPr id="5" name="Content Placeholder 4">
            <a:extLst>
              <a:ext uri="{FF2B5EF4-FFF2-40B4-BE49-F238E27FC236}">
                <a16:creationId xmlns:a16="http://schemas.microsoft.com/office/drawing/2014/main" id="{68CC2407-2A84-4298-8382-FD780C6FA809}"/>
              </a:ext>
            </a:extLst>
          </p:cNvPr>
          <p:cNvSpPr>
            <a:spLocks noGrp="1"/>
          </p:cNvSpPr>
          <p:nvPr>
            <p:ph idx="1"/>
          </p:nvPr>
        </p:nvSpPr>
        <p:spPr/>
        <p:txBody>
          <a:bodyPr/>
          <a:lstStyle/>
          <a:p>
            <a:pPr marL="0" indent="0">
              <a:buNone/>
            </a:pPr>
            <a:r>
              <a:rPr lang="en-US" sz="2400" dirty="0">
                <a:solidFill>
                  <a:schemeClr val="tx1">
                    <a:lumMod val="75000"/>
                  </a:schemeClr>
                </a:solidFill>
                <a:cs typeface="Calibri" panose="020F0502020204030204" pitchFamily="34" charset="0"/>
              </a:rPr>
              <a:t>Ray Deatherage – </a:t>
            </a:r>
            <a:r>
              <a:rPr lang="en-US" sz="2400" i="1" dirty="0">
                <a:solidFill>
                  <a:schemeClr val="tx1">
                    <a:lumMod val="75000"/>
                  </a:schemeClr>
                </a:solidFill>
                <a:cs typeface="Calibri" panose="020F0502020204030204" pitchFamily="34" charset="0"/>
              </a:rPr>
              <a:t>Director, Education and Training with GTI Energy</a:t>
            </a:r>
          </a:p>
          <a:p>
            <a:pPr lvl="1">
              <a:spcBef>
                <a:spcPts val="400"/>
              </a:spcBef>
              <a:spcAft>
                <a:spcPts val="400"/>
              </a:spcAft>
            </a:pPr>
            <a:r>
              <a:rPr lang="en-US" sz="2400" dirty="0">
                <a:solidFill>
                  <a:schemeClr val="tx1">
                    <a:lumMod val="75000"/>
                  </a:schemeClr>
                </a:solidFill>
                <a:cs typeface="Calibri" panose="020F0502020204030204" pitchFamily="34" charset="0"/>
              </a:rPr>
              <a:t>33 years experience in the natural gas industry</a:t>
            </a:r>
          </a:p>
          <a:p>
            <a:pPr lvl="1">
              <a:spcBef>
                <a:spcPts val="400"/>
              </a:spcBef>
              <a:spcAft>
                <a:spcPts val="400"/>
              </a:spcAft>
            </a:pPr>
            <a:r>
              <a:rPr lang="en-US" sz="2400" dirty="0">
                <a:solidFill>
                  <a:schemeClr val="tx1">
                    <a:lumMod val="75000"/>
                  </a:schemeClr>
                </a:solidFill>
                <a:cs typeface="Calibri" panose="020F0502020204030204" pitchFamily="34" charset="0"/>
              </a:rPr>
              <a:t>25+ years experience with a gas distribution company </a:t>
            </a:r>
          </a:p>
          <a:p>
            <a:pPr lvl="2">
              <a:spcBef>
                <a:spcPts val="400"/>
              </a:spcBef>
              <a:spcAft>
                <a:spcPts val="400"/>
              </a:spcAft>
            </a:pPr>
            <a:r>
              <a:rPr lang="en-US" sz="2400" dirty="0">
                <a:solidFill>
                  <a:schemeClr val="tx1">
                    <a:lumMod val="75000"/>
                  </a:schemeClr>
                </a:solidFill>
                <a:cs typeface="Calibri" panose="020F0502020204030204" pitchFamily="34" charset="0"/>
              </a:rPr>
              <a:t>Operations, Standards, Materials, Failure Analysis, Quality Assurance, Compliance, Training, and Operator Qualification</a:t>
            </a:r>
          </a:p>
          <a:p>
            <a:pPr lvl="1">
              <a:spcBef>
                <a:spcPts val="400"/>
              </a:spcBef>
              <a:spcAft>
                <a:spcPts val="400"/>
              </a:spcAft>
            </a:pPr>
            <a:r>
              <a:rPr lang="en-US" sz="2400" dirty="0">
                <a:solidFill>
                  <a:schemeClr val="tx1">
                    <a:lumMod val="75000"/>
                  </a:schemeClr>
                </a:solidFill>
                <a:cs typeface="Calibri" panose="020F0502020204030204" pitchFamily="34" charset="0"/>
              </a:rPr>
              <a:t>20+ years experience developing, delivering, and maintaining training and qualification programs</a:t>
            </a:r>
          </a:p>
          <a:p>
            <a:pPr lvl="1">
              <a:spcBef>
                <a:spcPts val="400"/>
              </a:spcBef>
              <a:spcAft>
                <a:spcPts val="400"/>
              </a:spcAft>
            </a:pPr>
            <a:r>
              <a:rPr lang="en-US" sz="2400" dirty="0">
                <a:solidFill>
                  <a:schemeClr val="tx1">
                    <a:lumMod val="75000"/>
                  </a:schemeClr>
                </a:solidFill>
                <a:cs typeface="Calibri" panose="020F0502020204030204" pitchFamily="34" charset="0"/>
              </a:rPr>
              <a:t>9+ years after hours emergency on-call for management</a:t>
            </a:r>
          </a:p>
          <a:p>
            <a:pPr lvl="1">
              <a:spcBef>
                <a:spcPts val="400"/>
              </a:spcBef>
              <a:spcAft>
                <a:spcPts val="400"/>
              </a:spcAft>
            </a:pPr>
            <a:r>
              <a:rPr lang="en-US" sz="2400" dirty="0">
                <a:solidFill>
                  <a:schemeClr val="tx1">
                    <a:lumMod val="75000"/>
                  </a:schemeClr>
                </a:solidFill>
                <a:cs typeface="Calibri" panose="020F0502020204030204" pitchFamily="34" charset="0"/>
              </a:rPr>
              <a:t>Participated in legal depositions related to training and procedures</a:t>
            </a:r>
          </a:p>
          <a:p>
            <a:pPr marL="228600" lvl="1" indent="0">
              <a:spcBef>
                <a:spcPts val="400"/>
              </a:spcBef>
              <a:spcAft>
                <a:spcPts val="400"/>
              </a:spcAft>
              <a:buNone/>
            </a:pPr>
            <a:endParaRPr lang="en-US" sz="2400" dirty="0">
              <a:solidFill>
                <a:schemeClr val="tx2"/>
              </a:solidFill>
              <a:latin typeface="Calibri" panose="020F0502020204030204" pitchFamily="34" charset="0"/>
              <a:cs typeface="Calibri" panose="020F0502020204030204" pitchFamily="34" charset="0"/>
            </a:endParaRPr>
          </a:p>
        </p:txBody>
      </p:sp>
      <p:pic>
        <p:nvPicPr>
          <p:cNvPr id="4" name="Picture 3" descr="A person wearing a suit and tie smiling and looking at the camera&#10;&#10;Description automatically generated">
            <a:extLst>
              <a:ext uri="{FF2B5EF4-FFF2-40B4-BE49-F238E27FC236}">
                <a16:creationId xmlns:a16="http://schemas.microsoft.com/office/drawing/2014/main" id="{23F4B18B-2AEC-4826-8E74-9518DAB6AA23}"/>
              </a:ext>
            </a:extLst>
          </p:cNvPr>
          <p:cNvPicPr>
            <a:picLocks noChangeAspect="1"/>
          </p:cNvPicPr>
          <p:nvPr/>
        </p:nvPicPr>
        <p:blipFill>
          <a:blip r:embed="rId3"/>
          <a:stretch>
            <a:fillRect/>
          </a:stretch>
        </p:blipFill>
        <p:spPr>
          <a:xfrm>
            <a:off x="10544296" y="4464126"/>
            <a:ext cx="1470418" cy="1813425"/>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922553B4-2708-F15B-38FC-4D3846C7753E}"/>
              </a:ext>
            </a:extLst>
          </p:cNvPr>
          <p:cNvSpPr>
            <a:spLocks noGrp="1"/>
          </p:cNvSpPr>
          <p:nvPr>
            <p:ph type="ftr" sz="quarter" idx="11"/>
          </p:nvPr>
        </p:nvSpPr>
        <p:spPr/>
        <p:txBody>
          <a:bodyPr/>
          <a:lstStyle/>
          <a:p>
            <a:r>
              <a:rPr lang="en-US"/>
              <a:t>WRGC |  August 19, 2025</a:t>
            </a:r>
            <a:endParaRPr lang="en-US" dirty="0"/>
          </a:p>
        </p:txBody>
      </p:sp>
      <p:sp>
        <p:nvSpPr>
          <p:cNvPr id="6" name="Slide Number Placeholder 5">
            <a:extLst>
              <a:ext uri="{FF2B5EF4-FFF2-40B4-BE49-F238E27FC236}">
                <a16:creationId xmlns:a16="http://schemas.microsoft.com/office/drawing/2014/main" id="{2DB1CAC5-2985-FCAD-F6C5-DE8A0F250CA0}"/>
              </a:ext>
            </a:extLst>
          </p:cNvPr>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900594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E090C-339B-E83B-25EA-50F56B917546}"/>
              </a:ext>
            </a:extLst>
          </p:cNvPr>
          <p:cNvSpPr>
            <a:spLocks noGrp="1"/>
          </p:cNvSpPr>
          <p:nvPr>
            <p:ph type="title"/>
          </p:nvPr>
        </p:nvSpPr>
        <p:spPr/>
        <p:txBody>
          <a:bodyPr/>
          <a:lstStyle/>
          <a:p>
            <a:r>
              <a:rPr lang="en-US" dirty="0">
                <a:solidFill>
                  <a:schemeClr val="tx1">
                    <a:lumMod val="75000"/>
                  </a:schemeClr>
                </a:solidFill>
              </a:rPr>
              <a:t>Gaps with Construction Contractor Oversight</a:t>
            </a:r>
          </a:p>
        </p:txBody>
      </p:sp>
      <p:sp>
        <p:nvSpPr>
          <p:cNvPr id="7" name="Content Placeholder 6">
            <a:extLst>
              <a:ext uri="{FF2B5EF4-FFF2-40B4-BE49-F238E27FC236}">
                <a16:creationId xmlns:a16="http://schemas.microsoft.com/office/drawing/2014/main" id="{3101CD50-4A5F-F5F8-3F02-673877FE69FA}"/>
              </a:ext>
            </a:extLst>
          </p:cNvPr>
          <p:cNvSpPr>
            <a:spLocks noGrp="1"/>
          </p:cNvSpPr>
          <p:nvPr>
            <p:ph idx="1"/>
          </p:nvPr>
        </p:nvSpPr>
        <p:spPr>
          <a:xfrm>
            <a:off x="757990" y="1735494"/>
            <a:ext cx="11129210" cy="4133598"/>
          </a:xfrm>
        </p:spPr>
        <p:txBody>
          <a:bodyPr/>
          <a:lstStyle/>
          <a:p>
            <a:r>
              <a:rPr lang="en-US" sz="2400" dirty="0">
                <a:solidFill>
                  <a:schemeClr val="tx1">
                    <a:lumMod val="75000"/>
                  </a:schemeClr>
                </a:solidFill>
              </a:rPr>
              <a:t>Contractors are an </a:t>
            </a:r>
            <a:r>
              <a:rPr lang="en-US" sz="2400" b="1" dirty="0">
                <a:solidFill>
                  <a:schemeClr val="tx1">
                    <a:lumMod val="75000"/>
                  </a:schemeClr>
                </a:solidFill>
              </a:rPr>
              <a:t>extension of the company’s workforce</a:t>
            </a:r>
            <a:r>
              <a:rPr lang="en-US" sz="2400" dirty="0">
                <a:solidFill>
                  <a:schemeClr val="tx1">
                    <a:lumMod val="75000"/>
                  </a:schemeClr>
                </a:solidFill>
              </a:rPr>
              <a:t>, set them up for success.</a:t>
            </a:r>
          </a:p>
          <a:p>
            <a:r>
              <a:rPr lang="en-US" sz="2400" b="1" dirty="0">
                <a:solidFill>
                  <a:schemeClr val="tx1">
                    <a:lumMod val="75000"/>
                  </a:schemeClr>
                </a:solidFill>
              </a:rPr>
              <a:t>Qualifications</a:t>
            </a:r>
            <a:r>
              <a:rPr lang="en-US" sz="2400" dirty="0">
                <a:solidFill>
                  <a:schemeClr val="tx1">
                    <a:lumMod val="75000"/>
                  </a:schemeClr>
                </a:solidFill>
              </a:rPr>
              <a:t> to perform the work</a:t>
            </a:r>
          </a:p>
          <a:p>
            <a:pPr lvl="1"/>
            <a:r>
              <a:rPr lang="en-US" sz="2400" dirty="0">
                <a:solidFill>
                  <a:schemeClr val="tx1">
                    <a:lumMod val="75000"/>
                  </a:schemeClr>
                </a:solidFill>
              </a:rPr>
              <a:t>How to verify, what qualifications are needed for each activity</a:t>
            </a:r>
          </a:p>
          <a:p>
            <a:pPr lvl="1"/>
            <a:r>
              <a:rPr lang="en-US" sz="2400" dirty="0">
                <a:solidFill>
                  <a:schemeClr val="tx1">
                    <a:lumMod val="75000"/>
                  </a:schemeClr>
                </a:solidFill>
              </a:rPr>
              <a:t>Company inspector actually performing the work for the contractor – not good</a:t>
            </a:r>
          </a:p>
          <a:p>
            <a:r>
              <a:rPr lang="en-US" sz="2400" dirty="0">
                <a:solidFill>
                  <a:schemeClr val="tx1">
                    <a:lumMod val="75000"/>
                  </a:schemeClr>
                </a:solidFill>
              </a:rPr>
              <a:t>Ability to </a:t>
            </a:r>
            <a:r>
              <a:rPr lang="en-US" sz="2400" b="1" dirty="0">
                <a:solidFill>
                  <a:schemeClr val="tx1">
                    <a:lumMod val="75000"/>
                  </a:schemeClr>
                </a:solidFill>
              </a:rPr>
              <a:t>track and verify </a:t>
            </a:r>
            <a:r>
              <a:rPr lang="en-US" sz="2400" dirty="0">
                <a:solidFill>
                  <a:schemeClr val="tx1">
                    <a:lumMod val="75000"/>
                  </a:schemeClr>
                </a:solidFill>
              </a:rPr>
              <a:t>calibration of equipment (e.g., pressure gauges, torque wrenches, etc.)</a:t>
            </a:r>
          </a:p>
          <a:p>
            <a:r>
              <a:rPr lang="en-US" sz="2400" dirty="0">
                <a:solidFill>
                  <a:schemeClr val="tx1">
                    <a:lumMod val="75000"/>
                  </a:schemeClr>
                </a:solidFill>
              </a:rPr>
              <a:t>Knowledge of </a:t>
            </a:r>
            <a:r>
              <a:rPr lang="en-US" sz="2400" b="1" dirty="0">
                <a:solidFill>
                  <a:schemeClr val="tx1">
                    <a:lumMod val="75000"/>
                  </a:schemeClr>
                </a:solidFill>
              </a:rPr>
              <a:t>procedures</a:t>
            </a:r>
            <a:r>
              <a:rPr lang="en-US" sz="2400" dirty="0">
                <a:solidFill>
                  <a:schemeClr val="tx1">
                    <a:lumMod val="75000"/>
                  </a:schemeClr>
                </a:solidFill>
              </a:rPr>
              <a:t> and location (e.g., welding)</a:t>
            </a:r>
          </a:p>
          <a:p>
            <a:r>
              <a:rPr lang="en-US" sz="2400" dirty="0">
                <a:solidFill>
                  <a:schemeClr val="tx1">
                    <a:lumMod val="75000"/>
                  </a:schemeClr>
                </a:solidFill>
              </a:rPr>
              <a:t>Who has </a:t>
            </a:r>
            <a:r>
              <a:rPr lang="en-US" sz="2400" b="1" dirty="0">
                <a:solidFill>
                  <a:schemeClr val="tx1">
                    <a:lumMod val="75000"/>
                  </a:schemeClr>
                </a:solidFill>
              </a:rPr>
              <a:t>authority</a:t>
            </a:r>
            <a:r>
              <a:rPr lang="en-US" sz="2400" dirty="0">
                <a:solidFill>
                  <a:schemeClr val="tx1">
                    <a:lumMod val="75000"/>
                  </a:schemeClr>
                </a:solidFill>
              </a:rPr>
              <a:t> over who? The pipeline operator that writes the checks has authority.</a:t>
            </a:r>
          </a:p>
          <a:p>
            <a:endParaRPr lang="en-US" dirty="0"/>
          </a:p>
        </p:txBody>
      </p:sp>
      <p:sp>
        <p:nvSpPr>
          <p:cNvPr id="5" name="Footer Placeholder 4">
            <a:extLst>
              <a:ext uri="{FF2B5EF4-FFF2-40B4-BE49-F238E27FC236}">
                <a16:creationId xmlns:a16="http://schemas.microsoft.com/office/drawing/2014/main" id="{F70FE62A-E8E5-47DC-BC4A-E8DA3FFD730E}"/>
              </a:ext>
            </a:extLst>
          </p:cNvPr>
          <p:cNvSpPr>
            <a:spLocks noGrp="1"/>
          </p:cNvSpPr>
          <p:nvPr>
            <p:ph type="ftr" sz="quarter" idx="11"/>
          </p:nvPr>
        </p:nvSpPr>
        <p:spPr/>
        <p:txBody>
          <a:bodyPr/>
          <a:lstStyle/>
          <a:p>
            <a:r>
              <a:rPr lang="en-US"/>
              <a:t>WRGC |  August 19, 2025</a:t>
            </a:r>
            <a:endParaRPr lang="en-US" dirty="0"/>
          </a:p>
        </p:txBody>
      </p:sp>
      <p:sp>
        <p:nvSpPr>
          <p:cNvPr id="6" name="Slide Number Placeholder 5">
            <a:extLst>
              <a:ext uri="{FF2B5EF4-FFF2-40B4-BE49-F238E27FC236}">
                <a16:creationId xmlns:a16="http://schemas.microsoft.com/office/drawing/2014/main" id="{B0AAD7CF-04A2-9C5F-A852-53E35D898841}"/>
              </a:ext>
            </a:extLst>
          </p:cNvPr>
          <p:cNvSpPr>
            <a:spLocks noGrp="1"/>
          </p:cNvSpPr>
          <p:nvPr>
            <p:ph type="sldNum" sz="quarter" idx="12"/>
          </p:nvPr>
        </p:nvSpPr>
        <p:spPr/>
        <p:txBody>
          <a:bodyPr/>
          <a:lstStyle/>
          <a:p>
            <a:fld id="{3A98EE3D-8CD1-4C3F-BD1C-C98C9596463C}" type="slidenum">
              <a:rPr lang="en-US" smtClean="0"/>
              <a:t>20</a:t>
            </a:fld>
            <a:endParaRPr lang="en-US" dirty="0"/>
          </a:p>
        </p:txBody>
      </p:sp>
    </p:spTree>
    <p:extLst>
      <p:ext uri="{BB962C8B-B14F-4D97-AF65-F5344CB8AC3E}">
        <p14:creationId xmlns:p14="http://schemas.microsoft.com/office/powerpoint/2010/main" val="2332727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38F58-407F-05E7-2382-52D36AA6797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32824D8-C471-EDA2-813E-80DB070E011C}"/>
              </a:ext>
            </a:extLst>
          </p:cNvPr>
          <p:cNvSpPr>
            <a:spLocks noGrp="1"/>
          </p:cNvSpPr>
          <p:nvPr>
            <p:ph type="title"/>
          </p:nvPr>
        </p:nvSpPr>
        <p:spPr>
          <a:xfrm>
            <a:off x="1181570" y="3429000"/>
            <a:ext cx="5923610" cy="1325563"/>
          </a:xfrm>
        </p:spPr>
        <p:txBody>
          <a:bodyPr/>
          <a:lstStyle/>
          <a:p>
            <a:pPr algn="ctr"/>
            <a:r>
              <a:rPr lang="en-US" dirty="0">
                <a:solidFill>
                  <a:schemeClr val="tx1">
                    <a:lumMod val="75000"/>
                  </a:schemeClr>
                </a:solidFill>
              </a:rPr>
              <a:t>Welding Oversight Fundamentals</a:t>
            </a:r>
          </a:p>
        </p:txBody>
      </p:sp>
      <p:pic>
        <p:nvPicPr>
          <p:cNvPr id="2" name="Picture 2">
            <a:extLst>
              <a:ext uri="{FF2B5EF4-FFF2-40B4-BE49-F238E27FC236}">
                <a16:creationId xmlns:a16="http://schemas.microsoft.com/office/drawing/2014/main" id="{402EE7AB-C18E-D8CD-9FD5-100EE5F14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8130" y="509588"/>
            <a:ext cx="4094139" cy="30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3657169-A7F2-440B-9D62-B9F2B2025C28}"/>
              </a:ext>
            </a:extLst>
          </p:cNvPr>
          <p:cNvPicPr>
            <a:picLocks noChangeAspect="1"/>
          </p:cNvPicPr>
          <p:nvPr/>
        </p:nvPicPr>
        <p:blipFill rotWithShape="1">
          <a:blip r:embed="rId3"/>
          <a:srcRect l="30092" t="20782" r="55834" b="47613"/>
          <a:stretch/>
        </p:blipFill>
        <p:spPr>
          <a:xfrm>
            <a:off x="8001001" y="4226001"/>
            <a:ext cx="3516326" cy="2220837"/>
          </a:xfrm>
          <a:prstGeom prst="rect">
            <a:avLst/>
          </a:prstGeom>
        </p:spPr>
      </p:pic>
    </p:spTree>
    <p:extLst>
      <p:ext uri="{BB962C8B-B14F-4D97-AF65-F5344CB8AC3E}">
        <p14:creationId xmlns:p14="http://schemas.microsoft.com/office/powerpoint/2010/main" val="1080567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923AA-213C-6C3C-E2CD-977782CB695B}"/>
              </a:ext>
            </a:extLst>
          </p:cNvPr>
          <p:cNvSpPr>
            <a:spLocks noGrp="1"/>
          </p:cNvSpPr>
          <p:nvPr>
            <p:ph type="title"/>
          </p:nvPr>
        </p:nvSpPr>
        <p:spPr/>
        <p:txBody>
          <a:bodyPr/>
          <a:lstStyle/>
          <a:p>
            <a:r>
              <a:rPr lang="en-US" dirty="0">
                <a:solidFill>
                  <a:schemeClr val="tx2"/>
                </a:solidFill>
              </a:rPr>
              <a:t>Learning Objectives</a:t>
            </a:r>
          </a:p>
        </p:txBody>
      </p:sp>
      <p:sp>
        <p:nvSpPr>
          <p:cNvPr id="3" name="Content Placeholder 2">
            <a:extLst>
              <a:ext uri="{FF2B5EF4-FFF2-40B4-BE49-F238E27FC236}">
                <a16:creationId xmlns:a16="http://schemas.microsoft.com/office/drawing/2014/main" id="{B6DFF43D-0A8A-C730-5CA2-BAFD4879C256}"/>
              </a:ext>
            </a:extLst>
          </p:cNvPr>
          <p:cNvSpPr>
            <a:spLocks noGrp="1"/>
          </p:cNvSpPr>
          <p:nvPr>
            <p:ph idx="1"/>
          </p:nvPr>
        </p:nvSpPr>
        <p:spPr/>
        <p:txBody>
          <a:bodyPr/>
          <a:lstStyle/>
          <a:p>
            <a:r>
              <a:rPr lang="en-US" sz="2800" dirty="0">
                <a:solidFill>
                  <a:schemeClr val="tx2"/>
                </a:solidFill>
              </a:rPr>
              <a:t>Learn the associated </a:t>
            </a:r>
            <a:r>
              <a:rPr lang="en-US" sz="2800" b="1" dirty="0">
                <a:solidFill>
                  <a:schemeClr val="tx2"/>
                </a:solidFill>
              </a:rPr>
              <a:t>codes and standards </a:t>
            </a:r>
            <a:r>
              <a:rPr lang="en-US" sz="2800" dirty="0">
                <a:solidFill>
                  <a:schemeClr val="tx2"/>
                </a:solidFill>
              </a:rPr>
              <a:t>for pipeline welding activities.</a:t>
            </a:r>
          </a:p>
          <a:p>
            <a:r>
              <a:rPr lang="en-US" sz="2800" dirty="0">
                <a:solidFill>
                  <a:schemeClr val="tx2"/>
                </a:solidFill>
              </a:rPr>
              <a:t>Comprehend </a:t>
            </a:r>
            <a:r>
              <a:rPr lang="en-US" sz="2800" b="1" dirty="0">
                <a:solidFill>
                  <a:schemeClr val="tx2"/>
                </a:solidFill>
              </a:rPr>
              <a:t>welder qualification </a:t>
            </a:r>
            <a:r>
              <a:rPr lang="en-US" sz="2800" dirty="0">
                <a:solidFill>
                  <a:schemeClr val="tx2"/>
                </a:solidFill>
              </a:rPr>
              <a:t>requirements.</a:t>
            </a:r>
          </a:p>
          <a:p>
            <a:r>
              <a:rPr lang="en-US" sz="2800" dirty="0">
                <a:solidFill>
                  <a:schemeClr val="tx2"/>
                </a:solidFill>
              </a:rPr>
              <a:t>Differentiate between </a:t>
            </a:r>
            <a:r>
              <a:rPr lang="en-US" sz="2800" b="1" dirty="0">
                <a:solidFill>
                  <a:schemeClr val="tx2"/>
                </a:solidFill>
              </a:rPr>
              <a:t>welding processes</a:t>
            </a:r>
            <a:r>
              <a:rPr lang="en-US" sz="2800" dirty="0">
                <a:solidFill>
                  <a:schemeClr val="tx2"/>
                </a:solidFill>
              </a:rPr>
              <a:t>.</a:t>
            </a:r>
          </a:p>
          <a:p>
            <a:r>
              <a:rPr lang="en-US" sz="2800" dirty="0">
                <a:solidFill>
                  <a:schemeClr val="tx2"/>
                </a:solidFill>
              </a:rPr>
              <a:t>Identify </a:t>
            </a:r>
            <a:r>
              <a:rPr lang="en-US" sz="2800" b="1" dirty="0">
                <a:solidFill>
                  <a:schemeClr val="tx2"/>
                </a:solidFill>
              </a:rPr>
              <a:t>equipment and materials </a:t>
            </a:r>
            <a:r>
              <a:rPr lang="en-US" sz="2800" dirty="0">
                <a:solidFill>
                  <a:schemeClr val="tx2"/>
                </a:solidFill>
              </a:rPr>
              <a:t>used in welding.</a:t>
            </a:r>
          </a:p>
          <a:p>
            <a:r>
              <a:rPr lang="en-US" sz="2800" dirty="0">
                <a:solidFill>
                  <a:schemeClr val="tx2"/>
                </a:solidFill>
              </a:rPr>
              <a:t>Recognize different types of </a:t>
            </a:r>
            <a:r>
              <a:rPr lang="en-US" sz="2800" b="1" dirty="0">
                <a:solidFill>
                  <a:schemeClr val="tx2"/>
                </a:solidFill>
              </a:rPr>
              <a:t>welding defects</a:t>
            </a:r>
            <a:r>
              <a:rPr lang="en-US" sz="2800" dirty="0">
                <a:solidFill>
                  <a:schemeClr val="tx2"/>
                </a:solidFill>
              </a:rPr>
              <a:t>.</a:t>
            </a:r>
          </a:p>
          <a:p>
            <a:r>
              <a:rPr lang="en-US" sz="2800" dirty="0">
                <a:solidFill>
                  <a:schemeClr val="tx2"/>
                </a:solidFill>
              </a:rPr>
              <a:t>Learn </a:t>
            </a:r>
            <a:r>
              <a:rPr lang="en-US" sz="2800" b="1" dirty="0">
                <a:solidFill>
                  <a:schemeClr val="tx2"/>
                </a:solidFill>
              </a:rPr>
              <a:t>non-destructive testing </a:t>
            </a:r>
            <a:r>
              <a:rPr lang="en-US" sz="2800" dirty="0">
                <a:solidFill>
                  <a:schemeClr val="tx2"/>
                </a:solidFill>
              </a:rPr>
              <a:t>(NDT) techniques.</a:t>
            </a:r>
          </a:p>
        </p:txBody>
      </p:sp>
      <p:sp>
        <p:nvSpPr>
          <p:cNvPr id="5" name="Slide Number Placeholder 4">
            <a:extLst>
              <a:ext uri="{FF2B5EF4-FFF2-40B4-BE49-F238E27FC236}">
                <a16:creationId xmlns:a16="http://schemas.microsoft.com/office/drawing/2014/main" id="{20815238-A28F-9890-0A1E-A4BE2462DB4E}"/>
              </a:ext>
            </a:extLst>
          </p:cNvPr>
          <p:cNvSpPr>
            <a:spLocks noGrp="1"/>
          </p:cNvSpPr>
          <p:nvPr>
            <p:ph type="sldNum" sz="quarter" idx="12"/>
          </p:nvPr>
        </p:nvSpPr>
        <p:spPr/>
        <p:txBody>
          <a:bodyPr/>
          <a:lstStyle/>
          <a:p>
            <a:fld id="{3A98EE3D-8CD1-4C3F-BD1C-C98C9596463C}" type="slidenum">
              <a:rPr lang="en-US" smtClean="0"/>
              <a:t>22</a:t>
            </a:fld>
            <a:endParaRPr lang="en-US" dirty="0"/>
          </a:p>
        </p:txBody>
      </p:sp>
      <p:sp>
        <p:nvSpPr>
          <p:cNvPr id="4" name="Footer Placeholder 3">
            <a:extLst>
              <a:ext uri="{FF2B5EF4-FFF2-40B4-BE49-F238E27FC236}">
                <a16:creationId xmlns:a16="http://schemas.microsoft.com/office/drawing/2014/main" id="{30A25E28-693E-ABA4-B1C1-7296C23C318E}"/>
              </a:ext>
            </a:extLst>
          </p:cNvPr>
          <p:cNvSpPr>
            <a:spLocks noGrp="1"/>
          </p:cNvSpPr>
          <p:nvPr>
            <p:ph type="ftr" sz="quarter" idx="11"/>
          </p:nvPr>
        </p:nvSpPr>
        <p:spPr/>
        <p:txBody>
          <a:bodyPr/>
          <a:lstStyle/>
          <a:p>
            <a:r>
              <a:rPr lang="en-US"/>
              <a:t>WRGC |  August 19, 2025</a:t>
            </a:r>
            <a:endParaRPr lang="en-US" dirty="0"/>
          </a:p>
        </p:txBody>
      </p:sp>
    </p:spTree>
    <p:extLst>
      <p:ext uri="{BB962C8B-B14F-4D97-AF65-F5344CB8AC3E}">
        <p14:creationId xmlns:p14="http://schemas.microsoft.com/office/powerpoint/2010/main" val="3302854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E457C9-76F9-1F62-D08F-7152E7E404E1}"/>
              </a:ext>
            </a:extLst>
          </p:cNvPr>
          <p:cNvSpPr>
            <a:spLocks noGrp="1"/>
          </p:cNvSpPr>
          <p:nvPr>
            <p:ph type="title"/>
          </p:nvPr>
        </p:nvSpPr>
        <p:spPr/>
        <p:txBody>
          <a:bodyPr/>
          <a:lstStyle/>
          <a:p>
            <a:r>
              <a:rPr lang="en-US" dirty="0">
                <a:solidFill>
                  <a:schemeClr val="tx2"/>
                </a:solidFill>
              </a:rPr>
              <a:t>Lesson Topics</a:t>
            </a:r>
          </a:p>
        </p:txBody>
      </p:sp>
      <p:sp>
        <p:nvSpPr>
          <p:cNvPr id="7" name="Content Placeholder 6">
            <a:extLst>
              <a:ext uri="{FF2B5EF4-FFF2-40B4-BE49-F238E27FC236}">
                <a16:creationId xmlns:a16="http://schemas.microsoft.com/office/drawing/2014/main" id="{FA5040D7-DD53-8E5D-3C37-9368F9590D05}"/>
              </a:ext>
            </a:extLst>
          </p:cNvPr>
          <p:cNvSpPr>
            <a:spLocks noGrp="1"/>
          </p:cNvSpPr>
          <p:nvPr>
            <p:ph sz="half" idx="1"/>
          </p:nvPr>
        </p:nvSpPr>
        <p:spPr/>
        <p:txBody>
          <a:bodyPr/>
          <a:lstStyle/>
          <a:p>
            <a:r>
              <a:rPr lang="en-US" sz="2400" dirty="0">
                <a:solidFill>
                  <a:schemeClr val="tx2"/>
                </a:solidFill>
              </a:rPr>
              <a:t>Codes and Standards</a:t>
            </a:r>
          </a:p>
          <a:p>
            <a:r>
              <a:rPr lang="en-US" sz="2400" dirty="0">
                <a:solidFill>
                  <a:schemeClr val="tx2"/>
                </a:solidFill>
              </a:rPr>
              <a:t>Safety</a:t>
            </a:r>
          </a:p>
          <a:p>
            <a:r>
              <a:rPr lang="en-US" sz="2400" dirty="0">
                <a:solidFill>
                  <a:schemeClr val="tx2"/>
                </a:solidFill>
              </a:rPr>
              <a:t>Welder Qualifications</a:t>
            </a:r>
          </a:p>
          <a:p>
            <a:r>
              <a:rPr lang="en-US" sz="2400" dirty="0">
                <a:solidFill>
                  <a:schemeClr val="tx2"/>
                </a:solidFill>
              </a:rPr>
              <a:t>Welding Joint Types</a:t>
            </a:r>
          </a:p>
          <a:p>
            <a:r>
              <a:rPr lang="en-US" sz="2400" dirty="0">
                <a:solidFill>
                  <a:schemeClr val="tx2"/>
                </a:solidFill>
              </a:rPr>
              <a:t>Welding Processes</a:t>
            </a:r>
          </a:p>
          <a:p>
            <a:r>
              <a:rPr lang="en-US" sz="2400" dirty="0">
                <a:solidFill>
                  <a:schemeClr val="tx2"/>
                </a:solidFill>
              </a:rPr>
              <a:t>Pipe Grades and Materials</a:t>
            </a:r>
          </a:p>
          <a:p>
            <a:r>
              <a:rPr lang="en-US" sz="2400" dirty="0">
                <a:solidFill>
                  <a:schemeClr val="tx2"/>
                </a:solidFill>
              </a:rPr>
              <a:t>Difference between Distribution and Transmission Welding</a:t>
            </a:r>
          </a:p>
          <a:p>
            <a:endParaRPr lang="en-US" dirty="0"/>
          </a:p>
        </p:txBody>
      </p:sp>
      <p:sp>
        <p:nvSpPr>
          <p:cNvPr id="8" name="Content Placeholder 7">
            <a:extLst>
              <a:ext uri="{FF2B5EF4-FFF2-40B4-BE49-F238E27FC236}">
                <a16:creationId xmlns:a16="http://schemas.microsoft.com/office/drawing/2014/main" id="{15F1C72C-A1C3-4257-86DE-36FB1C75BAFF}"/>
              </a:ext>
            </a:extLst>
          </p:cNvPr>
          <p:cNvSpPr>
            <a:spLocks noGrp="1"/>
          </p:cNvSpPr>
          <p:nvPr>
            <p:ph sz="half" idx="2"/>
          </p:nvPr>
        </p:nvSpPr>
        <p:spPr/>
        <p:txBody>
          <a:bodyPr/>
          <a:lstStyle/>
          <a:p>
            <a:r>
              <a:rPr lang="en-US" sz="2400" dirty="0">
                <a:solidFill>
                  <a:schemeClr val="tx2"/>
                </a:solidFill>
              </a:rPr>
              <a:t>Welding Procedure Overview</a:t>
            </a:r>
          </a:p>
          <a:p>
            <a:r>
              <a:rPr lang="en-US" sz="2400" dirty="0">
                <a:solidFill>
                  <a:schemeClr val="tx2"/>
                </a:solidFill>
              </a:rPr>
              <a:t>Welding Defects</a:t>
            </a:r>
          </a:p>
          <a:p>
            <a:r>
              <a:rPr lang="en-US" sz="2400" dirty="0">
                <a:solidFill>
                  <a:schemeClr val="tx2"/>
                </a:solidFill>
              </a:rPr>
              <a:t>Non-Destructive Testing (NDT)</a:t>
            </a:r>
          </a:p>
          <a:p>
            <a:r>
              <a:rPr lang="en-US" sz="2400" dirty="0">
                <a:solidFill>
                  <a:schemeClr val="tx2"/>
                </a:solidFill>
              </a:rPr>
              <a:t>Performing Welding Inspection</a:t>
            </a:r>
          </a:p>
          <a:p>
            <a:r>
              <a:rPr lang="en-US" sz="2400" dirty="0">
                <a:solidFill>
                  <a:schemeClr val="tx2"/>
                </a:solidFill>
              </a:rPr>
              <a:t>Weld Records</a:t>
            </a:r>
          </a:p>
          <a:p>
            <a:r>
              <a:rPr lang="en-US" sz="2400" dirty="0">
                <a:solidFill>
                  <a:schemeClr val="tx2"/>
                </a:solidFill>
              </a:rPr>
              <a:t>Lessons Learned</a:t>
            </a:r>
          </a:p>
          <a:p>
            <a:r>
              <a:rPr lang="en-US" sz="2400" dirty="0">
                <a:solidFill>
                  <a:schemeClr val="tx2"/>
                </a:solidFill>
              </a:rPr>
              <a:t>Q&amp;A</a:t>
            </a:r>
            <a:endParaRPr lang="en-US" dirty="0">
              <a:solidFill>
                <a:schemeClr val="tx2"/>
              </a:solidFill>
            </a:endParaRPr>
          </a:p>
        </p:txBody>
      </p:sp>
      <p:sp>
        <p:nvSpPr>
          <p:cNvPr id="4" name="Footer Placeholder 3">
            <a:extLst>
              <a:ext uri="{FF2B5EF4-FFF2-40B4-BE49-F238E27FC236}">
                <a16:creationId xmlns:a16="http://schemas.microsoft.com/office/drawing/2014/main" id="{5A356787-2720-DDAA-1B16-F0F41D537B5C}"/>
              </a:ext>
            </a:extLst>
          </p:cNvPr>
          <p:cNvSpPr>
            <a:spLocks noGrp="1"/>
          </p:cNvSpPr>
          <p:nvPr>
            <p:ph type="ftr" sz="quarter" idx="4294967295"/>
          </p:nvPr>
        </p:nvSpPr>
        <p:spPr>
          <a:xfrm>
            <a:off x="7063272" y="6446838"/>
            <a:ext cx="3930309" cy="365125"/>
          </a:xfrm>
        </p:spPr>
        <p:txBody>
          <a:bodyPr/>
          <a:lstStyle/>
          <a:p>
            <a:r>
              <a:rPr lang="en-US"/>
              <a:t>WRGC |  August 19, 2025</a:t>
            </a:r>
            <a:endParaRPr lang="en-US" dirty="0"/>
          </a:p>
        </p:txBody>
      </p:sp>
      <p:sp>
        <p:nvSpPr>
          <p:cNvPr id="5" name="Slide Number Placeholder 4">
            <a:extLst>
              <a:ext uri="{FF2B5EF4-FFF2-40B4-BE49-F238E27FC236}">
                <a16:creationId xmlns:a16="http://schemas.microsoft.com/office/drawing/2014/main" id="{8460DE3B-73DB-A772-E0B9-B41802ADD21D}"/>
              </a:ext>
            </a:extLst>
          </p:cNvPr>
          <p:cNvSpPr>
            <a:spLocks noGrp="1"/>
          </p:cNvSpPr>
          <p:nvPr>
            <p:ph type="sldNum" sz="quarter" idx="12"/>
          </p:nvPr>
        </p:nvSpPr>
        <p:spPr/>
        <p:txBody>
          <a:bodyPr/>
          <a:lstStyle/>
          <a:p>
            <a:fld id="{3A98EE3D-8CD1-4C3F-BD1C-C98C9596463C}" type="slidenum">
              <a:rPr lang="en-US" smtClean="0"/>
              <a:t>23</a:t>
            </a:fld>
            <a:endParaRPr lang="en-US" dirty="0"/>
          </a:p>
        </p:txBody>
      </p:sp>
    </p:spTree>
    <p:extLst>
      <p:ext uri="{BB962C8B-B14F-4D97-AF65-F5344CB8AC3E}">
        <p14:creationId xmlns:p14="http://schemas.microsoft.com/office/powerpoint/2010/main" val="2440709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5B221D-8D9E-DC48-1E04-15A2080E7ECA}"/>
              </a:ext>
            </a:extLst>
          </p:cNvPr>
          <p:cNvSpPr>
            <a:spLocks noGrp="1"/>
          </p:cNvSpPr>
          <p:nvPr>
            <p:ph type="title"/>
          </p:nvPr>
        </p:nvSpPr>
        <p:spPr/>
        <p:txBody>
          <a:bodyPr/>
          <a:lstStyle/>
          <a:p>
            <a:r>
              <a:rPr lang="en-US" dirty="0">
                <a:solidFill>
                  <a:schemeClr val="tx2"/>
                </a:solidFill>
              </a:rPr>
              <a:t>Codes and Standards</a:t>
            </a:r>
          </a:p>
        </p:txBody>
      </p:sp>
      <p:sp>
        <p:nvSpPr>
          <p:cNvPr id="8" name="Content Placeholder 7">
            <a:extLst>
              <a:ext uri="{FF2B5EF4-FFF2-40B4-BE49-F238E27FC236}">
                <a16:creationId xmlns:a16="http://schemas.microsoft.com/office/drawing/2014/main" id="{65EED52F-B729-C76D-7BD0-9697E47A6B69}"/>
              </a:ext>
            </a:extLst>
          </p:cNvPr>
          <p:cNvSpPr>
            <a:spLocks noGrp="1"/>
          </p:cNvSpPr>
          <p:nvPr>
            <p:ph idx="1"/>
          </p:nvPr>
        </p:nvSpPr>
        <p:spPr/>
        <p:txBody>
          <a:bodyPr/>
          <a:lstStyle/>
          <a:p>
            <a:pPr marL="0" indent="0">
              <a:buNone/>
            </a:pPr>
            <a:r>
              <a:rPr lang="en-US" sz="2400" dirty="0">
                <a:solidFill>
                  <a:schemeClr val="tx2"/>
                </a:solidFill>
              </a:rPr>
              <a:t>Here are the key codes and standards commonly applied to welding gas distribution and transmission pipelines:</a:t>
            </a:r>
          </a:p>
          <a:p>
            <a:r>
              <a:rPr lang="en-US" sz="2400" dirty="0">
                <a:solidFill>
                  <a:schemeClr val="tx2"/>
                </a:solidFill>
              </a:rPr>
              <a:t>49 CFR Part 192: Transportation of Natural and Other Gas by Pipeline</a:t>
            </a:r>
          </a:p>
          <a:p>
            <a:r>
              <a:rPr lang="en-US" sz="2400" dirty="0">
                <a:solidFill>
                  <a:schemeClr val="tx2"/>
                </a:solidFill>
              </a:rPr>
              <a:t>API 1104: 21</a:t>
            </a:r>
            <a:r>
              <a:rPr lang="en-US" sz="2400" baseline="30000" dirty="0">
                <a:solidFill>
                  <a:schemeClr val="tx2"/>
                </a:solidFill>
              </a:rPr>
              <a:t>st</a:t>
            </a:r>
            <a:r>
              <a:rPr lang="en-US" sz="2400" dirty="0">
                <a:solidFill>
                  <a:schemeClr val="tx2"/>
                </a:solidFill>
              </a:rPr>
              <a:t>  Edition</a:t>
            </a:r>
          </a:p>
          <a:p>
            <a:r>
              <a:rPr lang="en-US" sz="2400" dirty="0">
                <a:solidFill>
                  <a:schemeClr val="tx2"/>
                </a:solidFill>
              </a:rPr>
              <a:t>ASME B31.8 </a:t>
            </a:r>
          </a:p>
          <a:p>
            <a:r>
              <a:rPr lang="en-US" sz="2400" dirty="0">
                <a:solidFill>
                  <a:schemeClr val="tx2"/>
                </a:solidFill>
              </a:rPr>
              <a:t>API 5L: Specification for Line Pipe</a:t>
            </a:r>
          </a:p>
        </p:txBody>
      </p:sp>
      <p:pic>
        <p:nvPicPr>
          <p:cNvPr id="9" name="Picture 6" descr="PHMSA TQ Rule Update">
            <a:extLst>
              <a:ext uri="{FF2B5EF4-FFF2-40B4-BE49-F238E27FC236}">
                <a16:creationId xmlns:a16="http://schemas.microsoft.com/office/drawing/2014/main" id="{4035B135-B52D-0BC9-FF8D-C1C3F1BA1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0801" y="3573567"/>
            <a:ext cx="3590925"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pdated API Std 1104, Welding of Pipelines and Related Facilities">
            <a:extLst>
              <a:ext uri="{FF2B5EF4-FFF2-40B4-BE49-F238E27FC236}">
                <a16:creationId xmlns:a16="http://schemas.microsoft.com/office/drawing/2014/main" id="{E4DA4851-3C19-554E-B85B-D7840CF6FC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33" b="22698"/>
          <a:stretch/>
        </p:blipFill>
        <p:spPr bwMode="auto">
          <a:xfrm>
            <a:off x="8120801" y="5120729"/>
            <a:ext cx="3969509" cy="123302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5D7A5687-6F3F-ADD7-2501-F438615E0C77}"/>
              </a:ext>
            </a:extLst>
          </p:cNvPr>
          <p:cNvSpPr>
            <a:spLocks noGrp="1"/>
          </p:cNvSpPr>
          <p:nvPr>
            <p:ph type="ftr" sz="quarter" idx="11"/>
          </p:nvPr>
        </p:nvSpPr>
        <p:spPr/>
        <p:txBody>
          <a:bodyPr/>
          <a:lstStyle/>
          <a:p>
            <a:r>
              <a:rPr lang="en-US"/>
              <a:t>WRGC |  August 19, 2025</a:t>
            </a:r>
            <a:endParaRPr lang="en-US" dirty="0"/>
          </a:p>
        </p:txBody>
      </p:sp>
      <p:sp>
        <p:nvSpPr>
          <p:cNvPr id="3" name="Slide Number Placeholder 2">
            <a:extLst>
              <a:ext uri="{FF2B5EF4-FFF2-40B4-BE49-F238E27FC236}">
                <a16:creationId xmlns:a16="http://schemas.microsoft.com/office/drawing/2014/main" id="{22073730-3F3E-F459-C9B8-A7CDDC891F71}"/>
              </a:ext>
            </a:extLst>
          </p:cNvPr>
          <p:cNvSpPr>
            <a:spLocks noGrp="1"/>
          </p:cNvSpPr>
          <p:nvPr>
            <p:ph type="sldNum" sz="quarter" idx="12"/>
          </p:nvPr>
        </p:nvSpPr>
        <p:spPr/>
        <p:txBody>
          <a:bodyPr/>
          <a:lstStyle/>
          <a:p>
            <a:fld id="{3A98EE3D-8CD1-4C3F-BD1C-C98C9596463C}" type="slidenum">
              <a:rPr lang="en-US" smtClean="0"/>
              <a:t>24</a:t>
            </a:fld>
            <a:endParaRPr lang="en-US" dirty="0"/>
          </a:p>
        </p:txBody>
      </p:sp>
    </p:spTree>
    <p:extLst>
      <p:ext uri="{BB962C8B-B14F-4D97-AF65-F5344CB8AC3E}">
        <p14:creationId xmlns:p14="http://schemas.microsoft.com/office/powerpoint/2010/main" val="2938938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E8770-87E4-B44A-739E-88B2AD979BB8}"/>
              </a:ext>
            </a:extLst>
          </p:cNvPr>
          <p:cNvSpPr>
            <a:spLocks noGrp="1"/>
          </p:cNvSpPr>
          <p:nvPr>
            <p:ph type="title"/>
          </p:nvPr>
        </p:nvSpPr>
        <p:spPr/>
        <p:txBody>
          <a:bodyPr/>
          <a:lstStyle/>
          <a:p>
            <a:r>
              <a:rPr lang="en-US" dirty="0">
                <a:solidFill>
                  <a:schemeClr val="tx2"/>
                </a:solidFill>
              </a:rPr>
              <a:t>Welding Processes: Shielded Metal Arc Welding (SMAW)</a:t>
            </a:r>
          </a:p>
        </p:txBody>
      </p:sp>
      <p:sp>
        <p:nvSpPr>
          <p:cNvPr id="3" name="Content Placeholder 2">
            <a:extLst>
              <a:ext uri="{FF2B5EF4-FFF2-40B4-BE49-F238E27FC236}">
                <a16:creationId xmlns:a16="http://schemas.microsoft.com/office/drawing/2014/main" id="{E1E05817-9A66-23BA-2472-42AA769EA854}"/>
              </a:ext>
            </a:extLst>
          </p:cNvPr>
          <p:cNvSpPr>
            <a:spLocks noGrp="1"/>
          </p:cNvSpPr>
          <p:nvPr>
            <p:ph idx="1"/>
          </p:nvPr>
        </p:nvSpPr>
        <p:spPr>
          <a:xfrm>
            <a:off x="757990" y="1735494"/>
            <a:ext cx="6185735" cy="4133598"/>
          </a:xfrm>
        </p:spPr>
        <p:txBody>
          <a:bodyPr/>
          <a:lstStyle/>
          <a:p>
            <a:r>
              <a:rPr lang="en-US" sz="2400" b="1" dirty="0">
                <a:solidFill>
                  <a:schemeClr val="tx2"/>
                </a:solidFill>
              </a:rPr>
              <a:t>Also Known As:</a:t>
            </a:r>
            <a:r>
              <a:rPr lang="en-US" sz="2400" dirty="0">
                <a:solidFill>
                  <a:schemeClr val="tx2"/>
                </a:solidFill>
              </a:rPr>
              <a:t> Stick welding</a:t>
            </a:r>
          </a:p>
          <a:p>
            <a:r>
              <a:rPr lang="en-US" sz="2400" b="1" dirty="0">
                <a:solidFill>
                  <a:schemeClr val="tx2"/>
                </a:solidFill>
              </a:rPr>
              <a:t>Application:</a:t>
            </a:r>
            <a:r>
              <a:rPr lang="en-US" sz="2400" dirty="0">
                <a:solidFill>
                  <a:schemeClr val="tx2"/>
                </a:solidFill>
              </a:rPr>
              <a:t> Commonly used for field welding of steel pipes in all positions.</a:t>
            </a:r>
          </a:p>
          <a:p>
            <a:r>
              <a:rPr lang="en-US" sz="2400" b="1" dirty="0">
                <a:solidFill>
                  <a:schemeClr val="tx2"/>
                </a:solidFill>
              </a:rPr>
              <a:t>Advantages:</a:t>
            </a:r>
          </a:p>
          <a:p>
            <a:pPr lvl="1"/>
            <a:r>
              <a:rPr lang="en-US" sz="2400" dirty="0">
                <a:solidFill>
                  <a:schemeClr val="tx2"/>
                </a:solidFill>
              </a:rPr>
              <a:t>Versatile and portable.</a:t>
            </a:r>
          </a:p>
          <a:p>
            <a:pPr lvl="1"/>
            <a:r>
              <a:rPr lang="en-US" sz="2400" dirty="0">
                <a:solidFill>
                  <a:schemeClr val="tx2"/>
                </a:solidFill>
              </a:rPr>
              <a:t>Suitable for welding in outdoor environments.</a:t>
            </a:r>
          </a:p>
        </p:txBody>
      </p:sp>
      <p:sp>
        <p:nvSpPr>
          <p:cNvPr id="4" name="Footer Placeholder 3">
            <a:extLst>
              <a:ext uri="{FF2B5EF4-FFF2-40B4-BE49-F238E27FC236}">
                <a16:creationId xmlns:a16="http://schemas.microsoft.com/office/drawing/2014/main" id="{DC262744-30BA-B1DE-E707-1E2D4CB33BE4}"/>
              </a:ext>
            </a:extLst>
          </p:cNvPr>
          <p:cNvSpPr>
            <a:spLocks noGrp="1"/>
          </p:cNvSpPr>
          <p:nvPr>
            <p:ph type="ftr" sz="quarter" idx="4294967295"/>
          </p:nvPr>
        </p:nvSpPr>
        <p:spPr>
          <a:xfrm>
            <a:off x="7063272" y="6446838"/>
            <a:ext cx="3930309" cy="365125"/>
          </a:xfrm>
        </p:spPr>
        <p:txBody>
          <a:bodyPr/>
          <a:lstStyle/>
          <a:p>
            <a:r>
              <a:rPr lang="en-US" dirty="0"/>
              <a:t>WRGC |  August 19, 2025</a:t>
            </a:r>
          </a:p>
        </p:txBody>
      </p:sp>
      <p:sp>
        <p:nvSpPr>
          <p:cNvPr id="5" name="Slide Number Placeholder 4">
            <a:extLst>
              <a:ext uri="{FF2B5EF4-FFF2-40B4-BE49-F238E27FC236}">
                <a16:creationId xmlns:a16="http://schemas.microsoft.com/office/drawing/2014/main" id="{0FAA30F6-4C89-AC69-95A7-559997E9C53D}"/>
              </a:ext>
            </a:extLst>
          </p:cNvPr>
          <p:cNvSpPr>
            <a:spLocks noGrp="1"/>
          </p:cNvSpPr>
          <p:nvPr>
            <p:ph type="sldNum" sz="quarter" idx="12"/>
          </p:nvPr>
        </p:nvSpPr>
        <p:spPr/>
        <p:txBody>
          <a:bodyPr/>
          <a:lstStyle/>
          <a:p>
            <a:fld id="{3A98EE3D-8CD1-4C3F-BD1C-C98C9596463C}" type="slidenum">
              <a:rPr lang="en-US" smtClean="0"/>
              <a:t>25</a:t>
            </a:fld>
            <a:endParaRPr lang="en-US" dirty="0"/>
          </a:p>
        </p:txBody>
      </p:sp>
      <p:pic>
        <p:nvPicPr>
          <p:cNvPr id="8" name="Picture 7">
            <a:extLst>
              <a:ext uri="{FF2B5EF4-FFF2-40B4-BE49-F238E27FC236}">
                <a16:creationId xmlns:a16="http://schemas.microsoft.com/office/drawing/2014/main" id="{CB78362D-4509-D5D0-8531-C3C9F3AFFEFF}"/>
              </a:ext>
            </a:extLst>
          </p:cNvPr>
          <p:cNvPicPr>
            <a:picLocks noChangeAspect="1"/>
          </p:cNvPicPr>
          <p:nvPr/>
        </p:nvPicPr>
        <p:blipFill>
          <a:blip r:embed="rId3"/>
          <a:stretch>
            <a:fillRect/>
          </a:stretch>
        </p:blipFill>
        <p:spPr>
          <a:xfrm>
            <a:off x="6685962" y="2171700"/>
            <a:ext cx="5275747" cy="3043520"/>
          </a:xfrm>
          <a:prstGeom prst="rect">
            <a:avLst/>
          </a:prstGeom>
        </p:spPr>
      </p:pic>
    </p:spTree>
    <p:extLst>
      <p:ext uri="{BB962C8B-B14F-4D97-AF65-F5344CB8AC3E}">
        <p14:creationId xmlns:p14="http://schemas.microsoft.com/office/powerpoint/2010/main" val="1986802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DCE7DD4-7258-2D7F-7D2D-03311A909379}"/>
              </a:ext>
            </a:extLst>
          </p:cNvPr>
          <p:cNvSpPr>
            <a:spLocks noGrp="1"/>
          </p:cNvSpPr>
          <p:nvPr>
            <p:ph type="title"/>
          </p:nvPr>
        </p:nvSpPr>
        <p:spPr/>
        <p:txBody>
          <a:bodyPr/>
          <a:lstStyle/>
          <a:p>
            <a:r>
              <a:rPr lang="en-US" dirty="0">
                <a:solidFill>
                  <a:srgbClr val="000000"/>
                </a:solidFill>
              </a:rPr>
              <a:t>Weld Joint Profile</a:t>
            </a:r>
          </a:p>
        </p:txBody>
      </p:sp>
      <p:sp>
        <p:nvSpPr>
          <p:cNvPr id="8" name="Content Placeholder 7">
            <a:extLst>
              <a:ext uri="{FF2B5EF4-FFF2-40B4-BE49-F238E27FC236}">
                <a16:creationId xmlns:a16="http://schemas.microsoft.com/office/drawing/2014/main" id="{E644E392-4188-F145-44DE-6EB01F29F743}"/>
              </a:ext>
            </a:extLst>
          </p:cNvPr>
          <p:cNvSpPr>
            <a:spLocks noGrp="1"/>
          </p:cNvSpPr>
          <p:nvPr>
            <p:ph idx="1"/>
          </p:nvPr>
        </p:nvSpPr>
        <p:spPr>
          <a:xfrm>
            <a:off x="757990" y="1735494"/>
            <a:ext cx="7756090" cy="4133598"/>
          </a:xfrm>
        </p:spPr>
        <p:txBody>
          <a:bodyPr/>
          <a:lstStyle/>
          <a:p>
            <a:r>
              <a:rPr lang="en-US" sz="2400" b="1" dirty="0">
                <a:solidFill>
                  <a:srgbClr val="000000"/>
                </a:solidFill>
              </a:rPr>
              <a:t>Root Bead: </a:t>
            </a:r>
            <a:r>
              <a:rPr lang="en-US" sz="2400" dirty="0">
                <a:solidFill>
                  <a:srgbClr val="000000"/>
                </a:solidFill>
              </a:rPr>
              <a:t>The first pass made during the welding process that forms the initial fusion between the two pieces of material.</a:t>
            </a:r>
          </a:p>
          <a:p>
            <a:r>
              <a:rPr lang="en-US" sz="2400" b="1" dirty="0">
                <a:solidFill>
                  <a:srgbClr val="000000"/>
                </a:solidFill>
              </a:rPr>
              <a:t>Hot Pass: </a:t>
            </a:r>
            <a:r>
              <a:rPr lang="en-US" sz="2400" dirty="0">
                <a:solidFill>
                  <a:srgbClr val="000000"/>
                </a:solidFill>
              </a:rPr>
              <a:t>A pass made immediately after the root bead, typically using higher heat to fill and reinforce the root pass.</a:t>
            </a:r>
          </a:p>
          <a:p>
            <a:r>
              <a:rPr lang="en-US" sz="2400" b="1" dirty="0">
                <a:solidFill>
                  <a:srgbClr val="000000"/>
                </a:solidFill>
              </a:rPr>
              <a:t>Filler Pass: </a:t>
            </a:r>
            <a:r>
              <a:rPr lang="en-US" sz="2400" dirty="0">
                <a:solidFill>
                  <a:srgbClr val="000000"/>
                </a:solidFill>
              </a:rPr>
              <a:t>Filler passes are used to build up the weld metal to the required height and fill the gap between the joint edges, there is no maximum number required.</a:t>
            </a:r>
          </a:p>
          <a:p>
            <a:r>
              <a:rPr lang="en-US" sz="2400" b="1" dirty="0">
                <a:solidFill>
                  <a:srgbClr val="000000"/>
                </a:solidFill>
              </a:rPr>
              <a:t>Cap Pass: </a:t>
            </a:r>
            <a:r>
              <a:rPr lang="en-US" sz="2400" dirty="0">
                <a:solidFill>
                  <a:srgbClr val="000000"/>
                </a:solidFill>
              </a:rPr>
              <a:t>The final pass applied to the top of the weld, giving the weld its finished appearance and smoothness.</a:t>
            </a:r>
          </a:p>
        </p:txBody>
      </p:sp>
      <p:pic>
        <p:nvPicPr>
          <p:cNvPr id="71682" name="Picture 2" descr="Parts of A Weld - Weld Components with Diagram - Weld Guru">
            <a:extLst>
              <a:ext uri="{FF2B5EF4-FFF2-40B4-BE49-F238E27FC236}">
                <a16:creationId xmlns:a16="http://schemas.microsoft.com/office/drawing/2014/main" id="{614CF134-624E-FA95-F999-901F3D97B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6640" y="1455774"/>
            <a:ext cx="3387290" cy="22592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85FC76A-20E9-51D7-D674-B5A3ADC2344E}"/>
              </a:ext>
            </a:extLst>
          </p:cNvPr>
          <p:cNvPicPr>
            <a:picLocks noChangeAspect="1"/>
          </p:cNvPicPr>
          <p:nvPr/>
        </p:nvPicPr>
        <p:blipFill>
          <a:blip r:embed="rId3"/>
          <a:srcRect l="57278" t="14725" r="1742" b="12182"/>
          <a:stretch/>
        </p:blipFill>
        <p:spPr>
          <a:xfrm>
            <a:off x="8676640" y="4076613"/>
            <a:ext cx="3387290" cy="1719836"/>
          </a:xfrm>
          <a:prstGeom prst="rect">
            <a:avLst/>
          </a:prstGeom>
        </p:spPr>
      </p:pic>
      <p:sp>
        <p:nvSpPr>
          <p:cNvPr id="2" name="Footer Placeholder 1">
            <a:extLst>
              <a:ext uri="{FF2B5EF4-FFF2-40B4-BE49-F238E27FC236}">
                <a16:creationId xmlns:a16="http://schemas.microsoft.com/office/drawing/2014/main" id="{47E2C128-FCFF-B281-0567-F247A6509A5E}"/>
              </a:ext>
            </a:extLst>
          </p:cNvPr>
          <p:cNvSpPr>
            <a:spLocks noGrp="1"/>
          </p:cNvSpPr>
          <p:nvPr>
            <p:ph type="ftr" sz="quarter" idx="11"/>
          </p:nvPr>
        </p:nvSpPr>
        <p:spPr/>
        <p:txBody>
          <a:bodyPr/>
          <a:lstStyle/>
          <a:p>
            <a:r>
              <a:rPr lang="en-US"/>
              <a:t>WRGC |  August 19, 2025</a:t>
            </a:r>
            <a:endParaRPr lang="en-US" dirty="0"/>
          </a:p>
        </p:txBody>
      </p:sp>
      <p:sp>
        <p:nvSpPr>
          <p:cNvPr id="3" name="Slide Number Placeholder 2">
            <a:extLst>
              <a:ext uri="{FF2B5EF4-FFF2-40B4-BE49-F238E27FC236}">
                <a16:creationId xmlns:a16="http://schemas.microsoft.com/office/drawing/2014/main" id="{C2A81DD4-2B8B-4E0F-6002-F6336A12398A}"/>
              </a:ext>
            </a:extLst>
          </p:cNvPr>
          <p:cNvSpPr>
            <a:spLocks noGrp="1"/>
          </p:cNvSpPr>
          <p:nvPr>
            <p:ph type="sldNum" sz="quarter" idx="12"/>
          </p:nvPr>
        </p:nvSpPr>
        <p:spPr/>
        <p:txBody>
          <a:bodyPr/>
          <a:lstStyle/>
          <a:p>
            <a:fld id="{3A98EE3D-8CD1-4C3F-BD1C-C98C9596463C}" type="slidenum">
              <a:rPr lang="en-US" smtClean="0"/>
              <a:t>26</a:t>
            </a:fld>
            <a:endParaRPr lang="en-US" dirty="0"/>
          </a:p>
        </p:txBody>
      </p:sp>
    </p:spTree>
    <p:extLst>
      <p:ext uri="{BB962C8B-B14F-4D97-AF65-F5344CB8AC3E}">
        <p14:creationId xmlns:p14="http://schemas.microsoft.com/office/powerpoint/2010/main" val="3958147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0F759-D5BF-AE6D-8161-33CF0BFD2045}"/>
              </a:ext>
            </a:extLst>
          </p:cNvPr>
          <p:cNvSpPr>
            <a:spLocks noGrp="1"/>
          </p:cNvSpPr>
          <p:nvPr>
            <p:ph type="title"/>
          </p:nvPr>
        </p:nvSpPr>
        <p:spPr/>
        <p:txBody>
          <a:bodyPr/>
          <a:lstStyle/>
          <a:p>
            <a:r>
              <a:rPr lang="en-US" dirty="0">
                <a:solidFill>
                  <a:schemeClr val="tx2"/>
                </a:solidFill>
              </a:rPr>
              <a:t>Pipe Grades and Tensile Strength</a:t>
            </a:r>
          </a:p>
        </p:txBody>
      </p:sp>
      <p:sp>
        <p:nvSpPr>
          <p:cNvPr id="6" name="Content Placeholder 5">
            <a:extLst>
              <a:ext uri="{FF2B5EF4-FFF2-40B4-BE49-F238E27FC236}">
                <a16:creationId xmlns:a16="http://schemas.microsoft.com/office/drawing/2014/main" id="{F23C72A8-0361-97F6-5C06-7127F2A67489}"/>
              </a:ext>
            </a:extLst>
          </p:cNvPr>
          <p:cNvSpPr>
            <a:spLocks noGrp="1"/>
          </p:cNvSpPr>
          <p:nvPr>
            <p:ph sz="half" idx="1"/>
          </p:nvPr>
        </p:nvSpPr>
        <p:spPr/>
        <p:txBody>
          <a:bodyPr/>
          <a:lstStyle/>
          <a:p>
            <a:r>
              <a:rPr lang="en-US" sz="2400" b="1" dirty="0">
                <a:solidFill>
                  <a:schemeClr val="tx2"/>
                </a:solidFill>
              </a:rPr>
              <a:t>Grade A (API 5L-A)</a:t>
            </a:r>
          </a:p>
          <a:p>
            <a:pPr lvl="1"/>
            <a:r>
              <a:rPr lang="en-US" sz="2400" dirty="0">
                <a:solidFill>
                  <a:schemeClr val="tx2"/>
                </a:solidFill>
              </a:rPr>
              <a:t>Tensile Strength: 48,600 psi</a:t>
            </a:r>
          </a:p>
          <a:p>
            <a:r>
              <a:rPr lang="en-US" sz="2400" b="1" dirty="0">
                <a:solidFill>
                  <a:schemeClr val="tx2"/>
                </a:solidFill>
              </a:rPr>
              <a:t>Grade B (API 5L-B)</a:t>
            </a:r>
          </a:p>
          <a:p>
            <a:pPr lvl="1"/>
            <a:r>
              <a:rPr lang="en-US" sz="2400" dirty="0">
                <a:solidFill>
                  <a:schemeClr val="tx2"/>
                </a:solidFill>
              </a:rPr>
              <a:t>Tensile Strength: 60,200 psi</a:t>
            </a:r>
          </a:p>
          <a:p>
            <a:r>
              <a:rPr lang="en-US" sz="2400" b="1" dirty="0">
                <a:solidFill>
                  <a:schemeClr val="tx2"/>
                </a:solidFill>
              </a:rPr>
              <a:t>Grade X42 (API 5L X42)</a:t>
            </a:r>
          </a:p>
          <a:p>
            <a:pPr lvl="1"/>
            <a:r>
              <a:rPr lang="en-US" sz="2400" dirty="0">
                <a:solidFill>
                  <a:schemeClr val="tx2"/>
                </a:solidFill>
              </a:rPr>
              <a:t>Tensile Strength: 60,200</a:t>
            </a:r>
          </a:p>
          <a:p>
            <a:pPr lvl="1"/>
            <a:endParaRPr lang="en-US" dirty="0"/>
          </a:p>
        </p:txBody>
      </p:sp>
      <p:sp>
        <p:nvSpPr>
          <p:cNvPr id="7" name="Content Placeholder 6">
            <a:extLst>
              <a:ext uri="{FF2B5EF4-FFF2-40B4-BE49-F238E27FC236}">
                <a16:creationId xmlns:a16="http://schemas.microsoft.com/office/drawing/2014/main" id="{6CD4044B-8992-DEB4-A0C2-0D4F49ED5BBF}"/>
              </a:ext>
            </a:extLst>
          </p:cNvPr>
          <p:cNvSpPr>
            <a:spLocks noGrp="1"/>
          </p:cNvSpPr>
          <p:nvPr>
            <p:ph sz="half" idx="2"/>
          </p:nvPr>
        </p:nvSpPr>
        <p:spPr/>
        <p:txBody>
          <a:bodyPr/>
          <a:lstStyle/>
          <a:p>
            <a:r>
              <a:rPr lang="en-US" sz="2400" b="1" dirty="0">
                <a:solidFill>
                  <a:schemeClr val="tx2"/>
                </a:solidFill>
              </a:rPr>
              <a:t>Grade X52 (API 5L X52)</a:t>
            </a:r>
          </a:p>
          <a:p>
            <a:pPr lvl="1"/>
            <a:r>
              <a:rPr lang="en-US" sz="2400" dirty="0">
                <a:solidFill>
                  <a:schemeClr val="tx2"/>
                </a:solidFill>
              </a:rPr>
              <a:t>Tensile Strength: 66,700</a:t>
            </a:r>
            <a:endParaRPr lang="en-US" sz="2400" b="1" dirty="0">
              <a:solidFill>
                <a:schemeClr val="tx2"/>
              </a:solidFill>
            </a:endParaRPr>
          </a:p>
          <a:p>
            <a:r>
              <a:rPr lang="en-US" sz="2400" b="1" dirty="0">
                <a:solidFill>
                  <a:schemeClr val="tx2"/>
                </a:solidFill>
              </a:rPr>
              <a:t>Grade X60 (API 5L X60)</a:t>
            </a:r>
          </a:p>
          <a:p>
            <a:pPr lvl="1"/>
            <a:r>
              <a:rPr lang="en-US" sz="2400" dirty="0">
                <a:solidFill>
                  <a:schemeClr val="tx2"/>
                </a:solidFill>
              </a:rPr>
              <a:t>Tensile Strength: 75,400</a:t>
            </a:r>
          </a:p>
          <a:p>
            <a:r>
              <a:rPr lang="en-US" sz="2400" b="1" dirty="0">
                <a:solidFill>
                  <a:schemeClr val="tx2"/>
                </a:solidFill>
              </a:rPr>
              <a:t>Grade X70 (API 5L X70)</a:t>
            </a:r>
          </a:p>
          <a:p>
            <a:pPr lvl="1"/>
            <a:r>
              <a:rPr lang="en-US" sz="2400" dirty="0">
                <a:solidFill>
                  <a:schemeClr val="tx2"/>
                </a:solidFill>
              </a:rPr>
              <a:t>Tensile Strength: 82,700</a:t>
            </a:r>
          </a:p>
          <a:p>
            <a:endParaRPr lang="en-US" dirty="0"/>
          </a:p>
        </p:txBody>
      </p:sp>
      <p:sp>
        <p:nvSpPr>
          <p:cNvPr id="4" name="Footer Placeholder 3">
            <a:extLst>
              <a:ext uri="{FF2B5EF4-FFF2-40B4-BE49-F238E27FC236}">
                <a16:creationId xmlns:a16="http://schemas.microsoft.com/office/drawing/2014/main" id="{56FE1369-9295-3D13-9978-0ADEE1A1698A}"/>
              </a:ext>
            </a:extLst>
          </p:cNvPr>
          <p:cNvSpPr>
            <a:spLocks noGrp="1"/>
          </p:cNvSpPr>
          <p:nvPr>
            <p:ph type="ftr" sz="quarter" idx="4294967295"/>
          </p:nvPr>
        </p:nvSpPr>
        <p:spPr>
          <a:xfrm>
            <a:off x="7063272" y="6446838"/>
            <a:ext cx="3930309" cy="365125"/>
          </a:xfrm>
        </p:spPr>
        <p:txBody>
          <a:bodyPr/>
          <a:lstStyle/>
          <a:p>
            <a:r>
              <a:rPr lang="en-US"/>
              <a:t>WRGC |  August 19, 2025</a:t>
            </a:r>
            <a:endParaRPr lang="en-US" dirty="0"/>
          </a:p>
        </p:txBody>
      </p:sp>
      <p:sp>
        <p:nvSpPr>
          <p:cNvPr id="5" name="Slide Number Placeholder 4">
            <a:extLst>
              <a:ext uri="{FF2B5EF4-FFF2-40B4-BE49-F238E27FC236}">
                <a16:creationId xmlns:a16="http://schemas.microsoft.com/office/drawing/2014/main" id="{081EC275-B93D-C575-22C5-80C7C82DEA8F}"/>
              </a:ext>
            </a:extLst>
          </p:cNvPr>
          <p:cNvSpPr>
            <a:spLocks noGrp="1"/>
          </p:cNvSpPr>
          <p:nvPr>
            <p:ph type="sldNum" sz="quarter" idx="12"/>
          </p:nvPr>
        </p:nvSpPr>
        <p:spPr/>
        <p:txBody>
          <a:bodyPr/>
          <a:lstStyle/>
          <a:p>
            <a:fld id="{3A98EE3D-8CD1-4C3F-BD1C-C98C9596463C}" type="slidenum">
              <a:rPr lang="en-US" smtClean="0"/>
              <a:t>27</a:t>
            </a:fld>
            <a:endParaRPr lang="en-US" dirty="0"/>
          </a:p>
        </p:txBody>
      </p:sp>
      <p:sp>
        <p:nvSpPr>
          <p:cNvPr id="8" name="TextBox 7">
            <a:extLst>
              <a:ext uri="{FF2B5EF4-FFF2-40B4-BE49-F238E27FC236}">
                <a16:creationId xmlns:a16="http://schemas.microsoft.com/office/drawing/2014/main" id="{357DF0D4-AB76-59D8-33F4-78BD50874165}"/>
              </a:ext>
            </a:extLst>
          </p:cNvPr>
          <p:cNvSpPr txBox="1"/>
          <p:nvPr/>
        </p:nvSpPr>
        <p:spPr>
          <a:xfrm>
            <a:off x="741683" y="4988560"/>
            <a:ext cx="10058400" cy="1569660"/>
          </a:xfrm>
          <a:prstGeom prst="rect">
            <a:avLst/>
          </a:prstGeom>
          <a:noFill/>
        </p:spPr>
        <p:txBody>
          <a:bodyPr wrap="square" rtlCol="0">
            <a:spAutoFit/>
          </a:bodyPr>
          <a:lstStyle/>
          <a:p>
            <a:r>
              <a:rPr lang="en-US" sz="2400" dirty="0">
                <a:solidFill>
                  <a:schemeClr val="tx2"/>
                </a:solidFill>
              </a:rPr>
              <a:t>The </a:t>
            </a:r>
            <a:r>
              <a:rPr lang="en-US" sz="2400" b="1" dirty="0">
                <a:solidFill>
                  <a:schemeClr val="tx2"/>
                </a:solidFill>
              </a:rPr>
              <a:t>Specified Minimum Yield Strength (SMYS)</a:t>
            </a:r>
            <a:r>
              <a:rPr lang="en-US" sz="2400" dirty="0">
                <a:solidFill>
                  <a:schemeClr val="tx2"/>
                </a:solidFill>
              </a:rPr>
              <a:t> is used to determine the appropriate pipe grade by selecting a material with a yield strength that meets or exceeds the required pressure and operational conditions for the pipeline. </a:t>
            </a:r>
          </a:p>
        </p:txBody>
      </p:sp>
    </p:spTree>
    <p:extLst>
      <p:ext uri="{BB962C8B-B14F-4D97-AF65-F5344CB8AC3E}">
        <p14:creationId xmlns:p14="http://schemas.microsoft.com/office/powerpoint/2010/main" val="3093506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CF2C2-FFFD-40CB-30C1-F65CFFF5DCAE}"/>
              </a:ext>
            </a:extLst>
          </p:cNvPr>
          <p:cNvSpPr>
            <a:spLocks noGrp="1"/>
          </p:cNvSpPr>
          <p:nvPr>
            <p:ph type="title"/>
          </p:nvPr>
        </p:nvSpPr>
        <p:spPr/>
        <p:txBody>
          <a:bodyPr/>
          <a:lstStyle/>
          <a:p>
            <a:r>
              <a:rPr lang="en-US" dirty="0">
                <a:solidFill>
                  <a:schemeClr val="tx2"/>
                </a:solidFill>
              </a:rPr>
              <a:t>Welding Dissimilar Pipe Grades</a:t>
            </a:r>
          </a:p>
        </p:txBody>
      </p:sp>
      <p:sp>
        <p:nvSpPr>
          <p:cNvPr id="7" name="Content Placeholder 6">
            <a:extLst>
              <a:ext uri="{FF2B5EF4-FFF2-40B4-BE49-F238E27FC236}">
                <a16:creationId xmlns:a16="http://schemas.microsoft.com/office/drawing/2014/main" id="{C434F1EB-003E-E8B6-792E-359B098F3ACD}"/>
              </a:ext>
            </a:extLst>
          </p:cNvPr>
          <p:cNvSpPr>
            <a:spLocks noGrp="1"/>
          </p:cNvSpPr>
          <p:nvPr>
            <p:ph idx="1"/>
          </p:nvPr>
        </p:nvSpPr>
        <p:spPr/>
        <p:txBody>
          <a:bodyPr/>
          <a:lstStyle/>
          <a:p>
            <a:r>
              <a:rPr lang="en-US" sz="2400" dirty="0">
                <a:solidFill>
                  <a:schemeClr val="tx2"/>
                </a:solidFill>
              </a:rPr>
              <a:t>When welding two dissimilar steel pipe grades, always use the welding procedure for the higher-grade pipe. </a:t>
            </a:r>
          </a:p>
          <a:p>
            <a:r>
              <a:rPr lang="en-US" sz="2400" dirty="0">
                <a:solidFill>
                  <a:schemeClr val="tx2"/>
                </a:solidFill>
              </a:rPr>
              <a:t>For example, if welding X42 pipe to X52 pipe, the welding procedure for X52 should be used to ensure the weld can handle the higher strength and performance requirements of the stronger pipe grade.</a:t>
            </a:r>
          </a:p>
        </p:txBody>
      </p:sp>
      <p:sp>
        <p:nvSpPr>
          <p:cNvPr id="5" name="Footer Placeholder 4">
            <a:extLst>
              <a:ext uri="{FF2B5EF4-FFF2-40B4-BE49-F238E27FC236}">
                <a16:creationId xmlns:a16="http://schemas.microsoft.com/office/drawing/2014/main" id="{C2D783E6-7D9F-7112-48F9-9F9D368619A4}"/>
              </a:ext>
            </a:extLst>
          </p:cNvPr>
          <p:cNvSpPr>
            <a:spLocks noGrp="1"/>
          </p:cNvSpPr>
          <p:nvPr>
            <p:ph type="ftr" sz="quarter" idx="4294967295"/>
          </p:nvPr>
        </p:nvSpPr>
        <p:spPr>
          <a:xfrm>
            <a:off x="7063272" y="6446838"/>
            <a:ext cx="3930309" cy="365125"/>
          </a:xfrm>
        </p:spPr>
        <p:txBody>
          <a:bodyPr/>
          <a:lstStyle/>
          <a:p>
            <a:r>
              <a:rPr lang="en-US"/>
              <a:t>WRGC |  August 19, 2025</a:t>
            </a:r>
            <a:endParaRPr lang="en-US" dirty="0"/>
          </a:p>
        </p:txBody>
      </p:sp>
      <p:sp>
        <p:nvSpPr>
          <p:cNvPr id="6" name="Slide Number Placeholder 5">
            <a:extLst>
              <a:ext uri="{FF2B5EF4-FFF2-40B4-BE49-F238E27FC236}">
                <a16:creationId xmlns:a16="http://schemas.microsoft.com/office/drawing/2014/main" id="{1BD354BD-0D74-8CDB-C074-AB9E488BD271}"/>
              </a:ext>
            </a:extLst>
          </p:cNvPr>
          <p:cNvSpPr>
            <a:spLocks noGrp="1"/>
          </p:cNvSpPr>
          <p:nvPr>
            <p:ph type="sldNum" sz="quarter" idx="12"/>
          </p:nvPr>
        </p:nvSpPr>
        <p:spPr/>
        <p:txBody>
          <a:bodyPr/>
          <a:lstStyle/>
          <a:p>
            <a:fld id="{3A98EE3D-8CD1-4C3F-BD1C-C98C9596463C}" type="slidenum">
              <a:rPr lang="en-US" smtClean="0"/>
              <a:t>28</a:t>
            </a:fld>
            <a:endParaRPr lang="en-US" dirty="0"/>
          </a:p>
        </p:txBody>
      </p:sp>
      <p:pic>
        <p:nvPicPr>
          <p:cNvPr id="8" name="Picture 7" descr="A close-up of a black pipe&#10;&#10;Description automatically generated">
            <a:extLst>
              <a:ext uri="{FF2B5EF4-FFF2-40B4-BE49-F238E27FC236}">
                <a16:creationId xmlns:a16="http://schemas.microsoft.com/office/drawing/2014/main" id="{36F12C73-47BD-7DF0-E5D7-FE4BDAA3BCD7}"/>
              </a:ext>
            </a:extLst>
          </p:cNvPr>
          <p:cNvPicPr>
            <a:picLocks noChangeAspect="1"/>
          </p:cNvPicPr>
          <p:nvPr/>
        </p:nvPicPr>
        <p:blipFill rotWithShape="1">
          <a:blip r:embed="rId2"/>
          <a:srcRect l="22373" r="29549"/>
          <a:stretch/>
        </p:blipFill>
        <p:spPr>
          <a:xfrm rot="5400000">
            <a:off x="1792579" y="3293250"/>
            <a:ext cx="2606426" cy="4065874"/>
          </a:xfrm>
          <a:prstGeom prst="rect">
            <a:avLst/>
          </a:prstGeom>
        </p:spPr>
      </p:pic>
      <p:pic>
        <p:nvPicPr>
          <p:cNvPr id="9" name="Picture 8">
            <a:extLst>
              <a:ext uri="{FF2B5EF4-FFF2-40B4-BE49-F238E27FC236}">
                <a16:creationId xmlns:a16="http://schemas.microsoft.com/office/drawing/2014/main" id="{BC725981-DD96-1FB8-A7C2-5DA2FD73B1B7}"/>
              </a:ext>
            </a:extLst>
          </p:cNvPr>
          <p:cNvPicPr>
            <a:picLocks noChangeAspect="1"/>
          </p:cNvPicPr>
          <p:nvPr/>
        </p:nvPicPr>
        <p:blipFill>
          <a:blip r:embed="rId3"/>
          <a:srcRect r="4836"/>
          <a:stretch/>
        </p:blipFill>
        <p:spPr>
          <a:xfrm>
            <a:off x="6737462" y="4022974"/>
            <a:ext cx="4018456" cy="2594604"/>
          </a:xfrm>
          <a:prstGeom prst="rect">
            <a:avLst/>
          </a:prstGeom>
        </p:spPr>
      </p:pic>
    </p:spTree>
    <p:extLst>
      <p:ext uri="{BB962C8B-B14F-4D97-AF65-F5344CB8AC3E}">
        <p14:creationId xmlns:p14="http://schemas.microsoft.com/office/powerpoint/2010/main" val="604752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FB3FC-A267-CBB2-E087-3FC05EB781A5}"/>
              </a:ext>
            </a:extLst>
          </p:cNvPr>
          <p:cNvSpPr>
            <a:spLocks noGrp="1"/>
          </p:cNvSpPr>
          <p:nvPr>
            <p:ph type="title"/>
          </p:nvPr>
        </p:nvSpPr>
        <p:spPr/>
        <p:txBody>
          <a:bodyPr/>
          <a:lstStyle/>
          <a:p>
            <a:r>
              <a:rPr lang="en-US" dirty="0">
                <a:solidFill>
                  <a:schemeClr val="tx2"/>
                </a:solidFill>
              </a:rPr>
              <a:t>Electrode Coating Type</a:t>
            </a:r>
          </a:p>
        </p:txBody>
      </p:sp>
      <p:sp>
        <p:nvSpPr>
          <p:cNvPr id="3" name="Content Placeholder 2">
            <a:extLst>
              <a:ext uri="{FF2B5EF4-FFF2-40B4-BE49-F238E27FC236}">
                <a16:creationId xmlns:a16="http://schemas.microsoft.com/office/drawing/2014/main" id="{3AF4FC67-F32C-26C1-BA0C-1768D45D2443}"/>
              </a:ext>
            </a:extLst>
          </p:cNvPr>
          <p:cNvSpPr>
            <a:spLocks noGrp="1"/>
          </p:cNvSpPr>
          <p:nvPr>
            <p:ph idx="1"/>
          </p:nvPr>
        </p:nvSpPr>
        <p:spPr/>
        <p:txBody>
          <a:bodyPr/>
          <a:lstStyle/>
          <a:p>
            <a:pPr>
              <a:buFont typeface="Arial" panose="020B0604020202020204" pitchFamily="34" charset="0"/>
              <a:buChar char="•"/>
            </a:pPr>
            <a:r>
              <a:rPr lang="en-US" sz="2400" b="1" dirty="0">
                <a:solidFill>
                  <a:schemeClr val="tx2"/>
                </a:solidFill>
              </a:rPr>
              <a:t>Cellulosic Rod (e.g., E6010, E7010, E8010):</a:t>
            </a:r>
          </a:p>
          <a:p>
            <a:pPr lvl="1">
              <a:buFont typeface="Arial" panose="020B0604020202020204" pitchFamily="34" charset="0"/>
              <a:buChar char="•"/>
            </a:pPr>
            <a:r>
              <a:rPr lang="en-US" sz="2400" dirty="0">
                <a:solidFill>
                  <a:schemeClr val="tx2"/>
                </a:solidFill>
              </a:rPr>
              <a:t>The coating contains cellulose, which helps produce a very deep penetration and fast arc.</a:t>
            </a:r>
          </a:p>
          <a:p>
            <a:pPr lvl="1">
              <a:buFont typeface="Arial" panose="020B0604020202020204" pitchFamily="34" charset="0"/>
              <a:buChar char="•"/>
            </a:pPr>
            <a:r>
              <a:rPr lang="en-US" sz="2400" dirty="0">
                <a:solidFill>
                  <a:schemeClr val="tx2"/>
                </a:solidFill>
              </a:rPr>
              <a:t>It generates a high amount of gas and slag, which helps protect the weld pool from contamination.</a:t>
            </a:r>
          </a:p>
          <a:p>
            <a:pPr>
              <a:buFont typeface="Arial" panose="020B0604020202020204" pitchFamily="34" charset="0"/>
              <a:buChar char="•"/>
            </a:pPr>
            <a:r>
              <a:rPr lang="en-US" sz="2400" b="1" dirty="0">
                <a:solidFill>
                  <a:schemeClr val="tx2"/>
                </a:solidFill>
              </a:rPr>
              <a:t>Low Hydrogen Rod (e.g., E7018):</a:t>
            </a:r>
          </a:p>
          <a:p>
            <a:pPr lvl="1">
              <a:buFont typeface="Arial" panose="020B0604020202020204" pitchFamily="34" charset="0"/>
              <a:buChar char="•"/>
            </a:pPr>
            <a:r>
              <a:rPr lang="en-US" sz="2400" dirty="0">
                <a:solidFill>
                  <a:schemeClr val="tx2"/>
                </a:solidFill>
              </a:rPr>
              <a:t>The coating contains low hydrogen salts, designed to minimize the amount of hydrogen introduced into the weld metal.</a:t>
            </a:r>
          </a:p>
          <a:p>
            <a:pPr lvl="1">
              <a:buFont typeface="Arial" panose="020B0604020202020204" pitchFamily="34" charset="0"/>
              <a:buChar char="•"/>
            </a:pPr>
            <a:r>
              <a:rPr lang="en-US" sz="2400" dirty="0">
                <a:solidFill>
                  <a:schemeClr val="tx2"/>
                </a:solidFill>
              </a:rPr>
              <a:t>It produces a cleaner weld with fewer defects, such as cracking, and is ideal for high-strength materials.</a:t>
            </a:r>
          </a:p>
          <a:p>
            <a:endParaRPr lang="en-US" dirty="0"/>
          </a:p>
          <a:p>
            <a:endParaRPr lang="en-US" dirty="0"/>
          </a:p>
        </p:txBody>
      </p:sp>
      <p:sp>
        <p:nvSpPr>
          <p:cNvPr id="4" name="Footer Placeholder 3">
            <a:extLst>
              <a:ext uri="{FF2B5EF4-FFF2-40B4-BE49-F238E27FC236}">
                <a16:creationId xmlns:a16="http://schemas.microsoft.com/office/drawing/2014/main" id="{46FA474F-B02F-1914-ADCC-8C6832FF9880}"/>
              </a:ext>
            </a:extLst>
          </p:cNvPr>
          <p:cNvSpPr>
            <a:spLocks noGrp="1"/>
          </p:cNvSpPr>
          <p:nvPr>
            <p:ph type="ftr" sz="quarter" idx="4294967295"/>
          </p:nvPr>
        </p:nvSpPr>
        <p:spPr>
          <a:xfrm>
            <a:off x="7063272" y="6446838"/>
            <a:ext cx="3930309" cy="365125"/>
          </a:xfrm>
        </p:spPr>
        <p:txBody>
          <a:bodyPr/>
          <a:lstStyle/>
          <a:p>
            <a:r>
              <a:rPr lang="en-US"/>
              <a:t>WRGC |  August 19, 2025</a:t>
            </a:r>
            <a:endParaRPr lang="en-US" dirty="0"/>
          </a:p>
        </p:txBody>
      </p:sp>
      <p:sp>
        <p:nvSpPr>
          <p:cNvPr id="5" name="Slide Number Placeholder 4">
            <a:extLst>
              <a:ext uri="{FF2B5EF4-FFF2-40B4-BE49-F238E27FC236}">
                <a16:creationId xmlns:a16="http://schemas.microsoft.com/office/drawing/2014/main" id="{D7ECA4AC-C1A0-2A51-F70E-441E4EA5FABE}"/>
              </a:ext>
            </a:extLst>
          </p:cNvPr>
          <p:cNvSpPr>
            <a:spLocks noGrp="1"/>
          </p:cNvSpPr>
          <p:nvPr>
            <p:ph type="sldNum" sz="quarter" idx="12"/>
          </p:nvPr>
        </p:nvSpPr>
        <p:spPr/>
        <p:txBody>
          <a:bodyPr/>
          <a:lstStyle/>
          <a:p>
            <a:fld id="{3A98EE3D-8CD1-4C3F-BD1C-C98C9596463C}" type="slidenum">
              <a:rPr lang="en-US" smtClean="0"/>
              <a:t>29</a:t>
            </a:fld>
            <a:endParaRPr lang="en-US" dirty="0"/>
          </a:p>
        </p:txBody>
      </p:sp>
      <p:pic>
        <p:nvPicPr>
          <p:cNvPr id="7" name="Picture 2">
            <a:extLst>
              <a:ext uri="{FF2B5EF4-FFF2-40B4-BE49-F238E27FC236}">
                <a16:creationId xmlns:a16="http://schemas.microsoft.com/office/drawing/2014/main" id="{2C158678-9BDE-DA88-5B64-23C07B440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9008" y="1250835"/>
            <a:ext cx="1913343" cy="191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271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8309C-7157-FD25-BB13-5BFF7B732BB9}"/>
              </a:ext>
            </a:extLst>
          </p:cNvPr>
          <p:cNvSpPr>
            <a:spLocks noGrp="1"/>
          </p:cNvSpPr>
          <p:nvPr>
            <p:ph type="title"/>
          </p:nvPr>
        </p:nvSpPr>
        <p:spPr/>
        <p:txBody>
          <a:bodyPr/>
          <a:lstStyle/>
          <a:p>
            <a:r>
              <a:rPr lang="en-US" dirty="0">
                <a:solidFill>
                  <a:schemeClr val="tx1">
                    <a:lumMod val="75000"/>
                  </a:schemeClr>
                </a:solidFill>
              </a:rPr>
              <a:t>GTI Energy Overview</a:t>
            </a:r>
          </a:p>
        </p:txBody>
      </p:sp>
      <p:sp>
        <p:nvSpPr>
          <p:cNvPr id="3" name="Content Placeholder 2">
            <a:extLst>
              <a:ext uri="{FF2B5EF4-FFF2-40B4-BE49-F238E27FC236}">
                <a16:creationId xmlns:a16="http://schemas.microsoft.com/office/drawing/2014/main" id="{8AF9B770-D119-9EEF-0BB9-F3061D4D730A}"/>
              </a:ext>
            </a:extLst>
          </p:cNvPr>
          <p:cNvSpPr>
            <a:spLocks noGrp="1"/>
          </p:cNvSpPr>
          <p:nvPr>
            <p:ph idx="1"/>
          </p:nvPr>
        </p:nvSpPr>
        <p:spPr/>
        <p:txBody>
          <a:bodyPr/>
          <a:lstStyle/>
          <a:p>
            <a:r>
              <a:rPr lang="en-US" sz="2400" dirty="0">
                <a:solidFill>
                  <a:schemeClr val="tx1">
                    <a:lumMod val="75000"/>
                  </a:schemeClr>
                </a:solidFill>
              </a:rPr>
              <a:t>Non-profit training and research organization (Des Plaines, IL)</a:t>
            </a:r>
          </a:p>
          <a:p>
            <a:r>
              <a:rPr lang="en-US" sz="2400" dirty="0">
                <a:solidFill>
                  <a:schemeClr val="tx1">
                    <a:lumMod val="75000"/>
                  </a:schemeClr>
                </a:solidFill>
              </a:rPr>
              <a:t>Training Offerings: (30+ instructor led course offerings)</a:t>
            </a:r>
          </a:p>
          <a:p>
            <a:pPr lvl="1"/>
            <a:r>
              <a:rPr lang="en-US" sz="2400" dirty="0">
                <a:solidFill>
                  <a:schemeClr val="tx1">
                    <a:lumMod val="75000"/>
                  </a:schemeClr>
                </a:solidFill>
              </a:rPr>
              <a:t>Instructor-led Training:</a:t>
            </a:r>
          </a:p>
          <a:p>
            <a:pPr lvl="2"/>
            <a:r>
              <a:rPr lang="en-US" sz="2400" dirty="0">
                <a:solidFill>
                  <a:schemeClr val="tx1">
                    <a:lumMod val="75000"/>
                  </a:schemeClr>
                </a:solidFill>
              </a:rPr>
              <a:t>Open enrollments</a:t>
            </a:r>
          </a:p>
          <a:p>
            <a:pPr lvl="2"/>
            <a:r>
              <a:rPr lang="en-US" sz="2400" dirty="0">
                <a:solidFill>
                  <a:schemeClr val="tx1">
                    <a:lumMod val="75000"/>
                  </a:schemeClr>
                </a:solidFill>
              </a:rPr>
              <a:t>Hosted</a:t>
            </a:r>
          </a:p>
          <a:p>
            <a:pPr lvl="1"/>
            <a:r>
              <a:rPr lang="en-US" sz="2400" dirty="0">
                <a:solidFill>
                  <a:schemeClr val="tx1">
                    <a:lumMod val="75000"/>
                  </a:schemeClr>
                </a:solidFill>
              </a:rPr>
              <a:t>Digital &amp; Immersive: eLearning, micro-videos, gamification, 360-degree experiences, 3D models, virtual reality, and soon to come an AI assistant.</a:t>
            </a:r>
          </a:p>
          <a:p>
            <a:pPr lvl="1"/>
            <a:r>
              <a:rPr lang="en-US" sz="2400" dirty="0">
                <a:solidFill>
                  <a:schemeClr val="tx1">
                    <a:lumMod val="75000"/>
                  </a:schemeClr>
                </a:solidFill>
              </a:rPr>
              <a:t>Training development (Team of 10+ technology partners under contract and over 100+ team members working on our current projects.)</a:t>
            </a:r>
          </a:p>
          <a:p>
            <a:pPr lvl="1"/>
            <a:endParaRPr lang="en-US" sz="2400" dirty="0">
              <a:solidFill>
                <a:schemeClr val="tx1">
                  <a:lumMod val="75000"/>
                </a:schemeClr>
              </a:solidFill>
            </a:endParaRPr>
          </a:p>
        </p:txBody>
      </p:sp>
      <p:sp>
        <p:nvSpPr>
          <p:cNvPr id="4" name="Footer Placeholder 3">
            <a:extLst>
              <a:ext uri="{FF2B5EF4-FFF2-40B4-BE49-F238E27FC236}">
                <a16:creationId xmlns:a16="http://schemas.microsoft.com/office/drawing/2014/main" id="{36888E6D-DF79-B714-3C5D-A886B5A9A765}"/>
              </a:ext>
            </a:extLst>
          </p:cNvPr>
          <p:cNvSpPr>
            <a:spLocks noGrp="1"/>
          </p:cNvSpPr>
          <p:nvPr>
            <p:ph type="ftr" sz="quarter" idx="11"/>
          </p:nvPr>
        </p:nvSpPr>
        <p:spPr/>
        <p:txBody>
          <a:bodyPr/>
          <a:lstStyle/>
          <a:p>
            <a:r>
              <a:rPr lang="en-US" dirty="0"/>
              <a:t>WRGC |  August 19, 2025</a:t>
            </a:r>
          </a:p>
        </p:txBody>
      </p:sp>
      <p:sp>
        <p:nvSpPr>
          <p:cNvPr id="5" name="Slide Number Placeholder 4">
            <a:extLst>
              <a:ext uri="{FF2B5EF4-FFF2-40B4-BE49-F238E27FC236}">
                <a16:creationId xmlns:a16="http://schemas.microsoft.com/office/drawing/2014/main" id="{189FC362-9E65-8E08-EA9F-BDA0FA5F29CF}"/>
              </a:ext>
            </a:extLst>
          </p:cNvPr>
          <p:cNvSpPr>
            <a:spLocks noGrp="1"/>
          </p:cNvSpPr>
          <p:nvPr>
            <p:ph type="sldNum" sz="quarter" idx="12"/>
          </p:nvPr>
        </p:nvSpPr>
        <p:spPr/>
        <p:txBody>
          <a:bodyPr/>
          <a:lstStyle/>
          <a:p>
            <a:fld id="{3A98EE3D-8CD1-4C3F-BD1C-C98C9596463C}" type="slidenum">
              <a:rPr lang="en-US" smtClean="0"/>
              <a:t>3</a:t>
            </a:fld>
            <a:endParaRPr lang="en-US" dirty="0"/>
          </a:p>
        </p:txBody>
      </p:sp>
      <p:pic>
        <p:nvPicPr>
          <p:cNvPr id="7" name="Picture 6">
            <a:extLst>
              <a:ext uri="{FF2B5EF4-FFF2-40B4-BE49-F238E27FC236}">
                <a16:creationId xmlns:a16="http://schemas.microsoft.com/office/drawing/2014/main" id="{95503CD3-F28D-D6F9-292C-7954EB882087}"/>
              </a:ext>
            </a:extLst>
          </p:cNvPr>
          <p:cNvPicPr>
            <a:picLocks noChangeAspect="1"/>
          </p:cNvPicPr>
          <p:nvPr/>
        </p:nvPicPr>
        <p:blipFill>
          <a:blip r:embed="rId2"/>
          <a:srcRect l="414" t="27329" r="86929" b="14939"/>
          <a:stretch>
            <a:fillRect/>
          </a:stretch>
        </p:blipFill>
        <p:spPr>
          <a:xfrm>
            <a:off x="9096492" y="2346592"/>
            <a:ext cx="2677100" cy="1696599"/>
          </a:xfrm>
          <a:prstGeom prst="rect">
            <a:avLst/>
          </a:prstGeom>
        </p:spPr>
      </p:pic>
    </p:spTree>
    <p:extLst>
      <p:ext uri="{BB962C8B-B14F-4D97-AF65-F5344CB8AC3E}">
        <p14:creationId xmlns:p14="http://schemas.microsoft.com/office/powerpoint/2010/main" val="526890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97A87-AE81-4112-4D90-F2997D5C29E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C164713-9C51-86D9-C13C-6B80C2FDE4FB}"/>
              </a:ext>
            </a:extLst>
          </p:cNvPr>
          <p:cNvSpPr>
            <a:spLocks noGrp="1"/>
          </p:cNvSpPr>
          <p:nvPr>
            <p:ph type="title"/>
          </p:nvPr>
        </p:nvSpPr>
        <p:spPr>
          <a:xfrm>
            <a:off x="859551" y="3429000"/>
            <a:ext cx="4995339" cy="1325563"/>
          </a:xfrm>
        </p:spPr>
        <p:txBody>
          <a:bodyPr/>
          <a:lstStyle/>
          <a:p>
            <a:pPr algn="ctr"/>
            <a:r>
              <a:rPr lang="en-US" dirty="0">
                <a:solidFill>
                  <a:schemeClr val="tx2"/>
                </a:solidFill>
              </a:rPr>
              <a:t>Welding Procedure Overview</a:t>
            </a:r>
          </a:p>
        </p:txBody>
      </p:sp>
      <p:pic>
        <p:nvPicPr>
          <p:cNvPr id="2" name="Picture 1" descr="A sheet of paper with text and diagrams&#10;&#10;Description automatically generated">
            <a:extLst>
              <a:ext uri="{FF2B5EF4-FFF2-40B4-BE49-F238E27FC236}">
                <a16:creationId xmlns:a16="http://schemas.microsoft.com/office/drawing/2014/main" id="{6ADFD576-B593-BBFB-302E-15EB8C520CD0}"/>
              </a:ext>
            </a:extLst>
          </p:cNvPr>
          <p:cNvPicPr>
            <a:picLocks noChangeAspect="1"/>
          </p:cNvPicPr>
          <p:nvPr/>
        </p:nvPicPr>
        <p:blipFill>
          <a:blip r:embed="rId2"/>
          <a:stretch>
            <a:fillRect/>
          </a:stretch>
        </p:blipFill>
        <p:spPr>
          <a:xfrm>
            <a:off x="5950424" y="306179"/>
            <a:ext cx="6051076" cy="6098916"/>
          </a:xfrm>
          <a:prstGeom prst="rect">
            <a:avLst/>
          </a:prstGeom>
        </p:spPr>
      </p:pic>
    </p:spTree>
    <p:extLst>
      <p:ext uri="{BB962C8B-B14F-4D97-AF65-F5344CB8AC3E}">
        <p14:creationId xmlns:p14="http://schemas.microsoft.com/office/powerpoint/2010/main" val="3554104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EC455-2DE3-2D85-2E6A-4D4E795669E5}"/>
              </a:ext>
            </a:extLst>
          </p:cNvPr>
          <p:cNvSpPr>
            <a:spLocks noGrp="1"/>
          </p:cNvSpPr>
          <p:nvPr>
            <p:ph type="title"/>
          </p:nvPr>
        </p:nvSpPr>
        <p:spPr/>
        <p:txBody>
          <a:bodyPr/>
          <a:lstStyle/>
          <a:p>
            <a:r>
              <a:rPr lang="en-US" dirty="0">
                <a:solidFill>
                  <a:schemeClr val="tx2"/>
                </a:solidFill>
              </a:rPr>
              <a:t>Example of Weld Procedure Variables</a:t>
            </a:r>
          </a:p>
        </p:txBody>
      </p:sp>
      <p:sp>
        <p:nvSpPr>
          <p:cNvPr id="3" name="Content Placeholder 2">
            <a:extLst>
              <a:ext uri="{FF2B5EF4-FFF2-40B4-BE49-F238E27FC236}">
                <a16:creationId xmlns:a16="http://schemas.microsoft.com/office/drawing/2014/main" id="{3BCA6F77-1138-D0B5-60F1-5B9FA7BFFABD}"/>
              </a:ext>
            </a:extLst>
          </p:cNvPr>
          <p:cNvSpPr>
            <a:spLocks noGrp="1"/>
          </p:cNvSpPr>
          <p:nvPr>
            <p:ph sz="half" idx="1"/>
          </p:nvPr>
        </p:nvSpPr>
        <p:spPr/>
        <p:txBody>
          <a:bodyPr/>
          <a:lstStyle/>
          <a:p>
            <a:pPr marL="457200" indent="-457200">
              <a:spcBef>
                <a:spcPts val="300"/>
              </a:spcBef>
              <a:spcAft>
                <a:spcPts val="300"/>
              </a:spcAft>
              <a:buAutoNum type="arabicPeriod"/>
            </a:pPr>
            <a:r>
              <a:rPr lang="en-US" sz="2400" dirty="0">
                <a:solidFill>
                  <a:schemeClr val="tx2"/>
                </a:solidFill>
              </a:rPr>
              <a:t>Process </a:t>
            </a:r>
          </a:p>
          <a:p>
            <a:pPr marL="457200" indent="-457200">
              <a:spcBef>
                <a:spcPts val="300"/>
              </a:spcBef>
              <a:spcAft>
                <a:spcPts val="300"/>
              </a:spcAft>
              <a:buAutoNum type="arabicPeriod"/>
            </a:pPr>
            <a:r>
              <a:rPr lang="en-US" sz="2400" dirty="0">
                <a:solidFill>
                  <a:schemeClr val="tx2"/>
                </a:solidFill>
              </a:rPr>
              <a:t>Material/Pipe Grade (SMYS)</a:t>
            </a:r>
          </a:p>
          <a:p>
            <a:pPr marL="457200" indent="-457200">
              <a:spcBef>
                <a:spcPts val="300"/>
              </a:spcBef>
              <a:spcAft>
                <a:spcPts val="300"/>
              </a:spcAft>
              <a:buAutoNum type="arabicPeriod"/>
            </a:pPr>
            <a:r>
              <a:rPr lang="en-US" sz="2400" dirty="0">
                <a:solidFill>
                  <a:schemeClr val="tx2"/>
                </a:solidFill>
              </a:rPr>
              <a:t>Diameter and Wall Thickness</a:t>
            </a:r>
          </a:p>
          <a:p>
            <a:pPr marL="457200" indent="-457200">
              <a:spcBef>
                <a:spcPts val="300"/>
              </a:spcBef>
              <a:spcAft>
                <a:spcPts val="300"/>
              </a:spcAft>
              <a:buAutoNum type="arabicPeriod"/>
            </a:pPr>
            <a:r>
              <a:rPr lang="en-US" sz="2400" dirty="0">
                <a:solidFill>
                  <a:schemeClr val="tx2"/>
                </a:solidFill>
              </a:rPr>
              <a:t>Joint Design </a:t>
            </a:r>
          </a:p>
          <a:p>
            <a:pPr marL="457200" indent="-457200">
              <a:spcBef>
                <a:spcPts val="300"/>
              </a:spcBef>
              <a:spcAft>
                <a:spcPts val="300"/>
              </a:spcAft>
              <a:buAutoNum type="arabicPeriod"/>
            </a:pPr>
            <a:r>
              <a:rPr lang="en-US" sz="2400" dirty="0">
                <a:solidFill>
                  <a:schemeClr val="tx2"/>
                </a:solidFill>
              </a:rPr>
              <a:t>Filler Metal and Number of Beads </a:t>
            </a:r>
          </a:p>
          <a:p>
            <a:pPr marL="457200" indent="-457200">
              <a:spcBef>
                <a:spcPts val="300"/>
              </a:spcBef>
              <a:spcAft>
                <a:spcPts val="300"/>
              </a:spcAft>
              <a:buAutoNum type="arabicPeriod"/>
            </a:pPr>
            <a:r>
              <a:rPr lang="en-US" sz="2400" dirty="0">
                <a:solidFill>
                  <a:schemeClr val="tx2"/>
                </a:solidFill>
              </a:rPr>
              <a:t>Shielding Flux</a:t>
            </a:r>
          </a:p>
          <a:p>
            <a:pPr marL="457200" indent="-457200">
              <a:spcBef>
                <a:spcPts val="300"/>
              </a:spcBef>
              <a:spcAft>
                <a:spcPts val="300"/>
              </a:spcAft>
              <a:buAutoNum type="arabicPeriod"/>
            </a:pPr>
            <a:r>
              <a:rPr lang="en-US" sz="2400" dirty="0">
                <a:solidFill>
                  <a:schemeClr val="tx2"/>
                </a:solidFill>
              </a:rPr>
              <a:t>Electric Characteristics </a:t>
            </a:r>
          </a:p>
          <a:p>
            <a:pPr marL="457200" indent="-457200">
              <a:spcBef>
                <a:spcPts val="300"/>
              </a:spcBef>
              <a:spcAft>
                <a:spcPts val="300"/>
              </a:spcAft>
              <a:buAutoNum type="arabicPeriod"/>
            </a:pPr>
            <a:r>
              <a:rPr lang="en-US" sz="2400" dirty="0">
                <a:solidFill>
                  <a:schemeClr val="tx2"/>
                </a:solidFill>
              </a:rPr>
              <a:t>Position</a:t>
            </a:r>
          </a:p>
          <a:p>
            <a:pPr marL="457200" indent="-457200">
              <a:spcBef>
                <a:spcPts val="300"/>
              </a:spcBef>
              <a:spcAft>
                <a:spcPts val="300"/>
              </a:spcAft>
              <a:buFont typeface="Arial" panose="020B0604020202020204" pitchFamily="34" charset="0"/>
              <a:buAutoNum type="arabicPeriod"/>
            </a:pPr>
            <a:r>
              <a:rPr lang="en-US" sz="2400" dirty="0">
                <a:solidFill>
                  <a:schemeClr val="tx2"/>
                </a:solidFill>
              </a:rPr>
              <a:t>Direction of Welding </a:t>
            </a:r>
          </a:p>
          <a:p>
            <a:pPr marL="457200" indent="-457200">
              <a:buAutoNum type="arabicPeriod"/>
            </a:pPr>
            <a:endParaRPr lang="en-US" sz="2400" dirty="0">
              <a:solidFill>
                <a:schemeClr val="tx2"/>
              </a:solidFill>
            </a:endParaRPr>
          </a:p>
        </p:txBody>
      </p:sp>
      <p:sp>
        <p:nvSpPr>
          <p:cNvPr id="7" name="Text Placeholder 6">
            <a:extLst>
              <a:ext uri="{FF2B5EF4-FFF2-40B4-BE49-F238E27FC236}">
                <a16:creationId xmlns:a16="http://schemas.microsoft.com/office/drawing/2014/main" id="{418BF2C0-828D-4B2A-3209-AD993CF6D4F6}"/>
              </a:ext>
            </a:extLst>
          </p:cNvPr>
          <p:cNvSpPr>
            <a:spLocks noGrp="1"/>
          </p:cNvSpPr>
          <p:nvPr>
            <p:ph sz="half" idx="2"/>
          </p:nvPr>
        </p:nvSpPr>
        <p:spPr/>
        <p:txBody>
          <a:bodyPr/>
          <a:lstStyle/>
          <a:p>
            <a:pPr marL="457200" indent="-457200">
              <a:spcBef>
                <a:spcPts val="300"/>
              </a:spcBef>
              <a:spcAft>
                <a:spcPts val="300"/>
              </a:spcAft>
              <a:buFont typeface="+mj-lt"/>
              <a:buAutoNum type="arabicPeriod" startAt="8"/>
            </a:pPr>
            <a:r>
              <a:rPr lang="en-US" sz="2400" dirty="0">
                <a:solidFill>
                  <a:schemeClr val="tx2"/>
                </a:solidFill>
              </a:rPr>
              <a:t>Number of Welders </a:t>
            </a:r>
          </a:p>
          <a:p>
            <a:pPr marL="457200" indent="-457200">
              <a:spcBef>
                <a:spcPts val="300"/>
              </a:spcBef>
              <a:spcAft>
                <a:spcPts val="300"/>
              </a:spcAft>
              <a:buFont typeface="+mj-lt"/>
              <a:buAutoNum type="arabicPeriod" startAt="8"/>
            </a:pPr>
            <a:r>
              <a:rPr lang="en-US" sz="2400" dirty="0">
                <a:solidFill>
                  <a:schemeClr val="tx2"/>
                </a:solidFill>
              </a:rPr>
              <a:t>Type of Line-Up Clamps</a:t>
            </a:r>
          </a:p>
          <a:p>
            <a:pPr marL="457200" indent="-457200">
              <a:spcBef>
                <a:spcPts val="300"/>
              </a:spcBef>
              <a:spcAft>
                <a:spcPts val="300"/>
              </a:spcAft>
              <a:buFont typeface="+mj-lt"/>
              <a:buAutoNum type="arabicPeriod" startAt="8"/>
            </a:pPr>
            <a:r>
              <a:rPr lang="en-US" sz="2400" dirty="0">
                <a:solidFill>
                  <a:schemeClr val="tx2"/>
                </a:solidFill>
              </a:rPr>
              <a:t>Time Lapse Between Passes </a:t>
            </a:r>
          </a:p>
          <a:p>
            <a:pPr marL="457200" indent="-457200">
              <a:spcBef>
                <a:spcPts val="300"/>
              </a:spcBef>
              <a:spcAft>
                <a:spcPts val="300"/>
              </a:spcAft>
              <a:buFont typeface="+mj-lt"/>
              <a:buAutoNum type="arabicPeriod" startAt="8"/>
            </a:pPr>
            <a:r>
              <a:rPr lang="en-US" sz="2400" dirty="0">
                <a:solidFill>
                  <a:schemeClr val="tx2"/>
                </a:solidFill>
              </a:rPr>
              <a:t>Preheating</a:t>
            </a:r>
          </a:p>
          <a:p>
            <a:pPr marL="457200" indent="-457200">
              <a:spcBef>
                <a:spcPts val="300"/>
              </a:spcBef>
              <a:spcAft>
                <a:spcPts val="300"/>
              </a:spcAft>
              <a:buFont typeface="+mj-lt"/>
              <a:buAutoNum type="arabicPeriod" startAt="8"/>
            </a:pPr>
            <a:r>
              <a:rPr lang="en-US" sz="2400" dirty="0">
                <a:solidFill>
                  <a:schemeClr val="tx2"/>
                </a:solidFill>
              </a:rPr>
              <a:t>Post heating</a:t>
            </a:r>
          </a:p>
          <a:p>
            <a:pPr marL="457200" indent="-457200">
              <a:spcBef>
                <a:spcPts val="300"/>
              </a:spcBef>
              <a:spcAft>
                <a:spcPts val="300"/>
              </a:spcAft>
              <a:buFont typeface="+mj-lt"/>
              <a:buAutoNum type="arabicPeriod" startAt="8"/>
            </a:pPr>
            <a:r>
              <a:rPr lang="en-US" sz="2400" dirty="0">
                <a:solidFill>
                  <a:schemeClr val="tx2"/>
                </a:solidFill>
              </a:rPr>
              <a:t>Speed of Travel</a:t>
            </a:r>
          </a:p>
          <a:p>
            <a:pPr marL="457200" indent="-457200">
              <a:spcBef>
                <a:spcPts val="300"/>
              </a:spcBef>
              <a:spcAft>
                <a:spcPts val="300"/>
              </a:spcAft>
              <a:buFont typeface="+mj-lt"/>
              <a:buAutoNum type="arabicPeriod" startAt="8"/>
            </a:pPr>
            <a:r>
              <a:rPr lang="en-US" sz="2400" dirty="0">
                <a:solidFill>
                  <a:schemeClr val="tx2"/>
                </a:solidFill>
              </a:rPr>
              <a:t>Time Lapse Between Passes</a:t>
            </a:r>
          </a:p>
          <a:p>
            <a:pPr marL="457200" indent="-457200">
              <a:spcBef>
                <a:spcPts val="300"/>
              </a:spcBef>
              <a:spcAft>
                <a:spcPts val="300"/>
              </a:spcAft>
              <a:buFont typeface="+mj-lt"/>
              <a:buAutoNum type="arabicPeriod" startAt="8"/>
            </a:pPr>
            <a:r>
              <a:rPr lang="en-US" sz="2400" dirty="0">
                <a:solidFill>
                  <a:schemeClr val="tx2"/>
                </a:solidFill>
              </a:rPr>
              <a:t>Removal of Line-Up Clamps </a:t>
            </a:r>
          </a:p>
          <a:p>
            <a:pPr marL="457200" indent="-457200">
              <a:spcBef>
                <a:spcPts val="300"/>
              </a:spcBef>
              <a:spcAft>
                <a:spcPts val="300"/>
              </a:spcAft>
              <a:buFont typeface="+mj-lt"/>
              <a:buAutoNum type="arabicPeriod" startAt="8"/>
            </a:pPr>
            <a:r>
              <a:rPr lang="en-US" sz="2400" dirty="0">
                <a:solidFill>
                  <a:schemeClr val="tx2"/>
                </a:solidFill>
              </a:rPr>
              <a:t>Cleaning</a:t>
            </a:r>
          </a:p>
          <a:p>
            <a:pPr marL="457200" indent="-457200">
              <a:spcBef>
                <a:spcPts val="300"/>
              </a:spcBef>
              <a:spcAft>
                <a:spcPts val="300"/>
              </a:spcAft>
              <a:buFont typeface="+mj-lt"/>
              <a:buAutoNum type="arabicPeriod" startAt="8"/>
            </a:pPr>
            <a:r>
              <a:rPr lang="en-US" sz="2400" dirty="0">
                <a:solidFill>
                  <a:schemeClr val="tx2"/>
                </a:solidFill>
              </a:rPr>
              <a:t>Test Method</a:t>
            </a:r>
            <a:endParaRPr lang="en-US" sz="2400" b="0" dirty="0">
              <a:solidFill>
                <a:schemeClr val="tx2"/>
              </a:solidFill>
            </a:endParaRPr>
          </a:p>
        </p:txBody>
      </p:sp>
      <p:sp>
        <p:nvSpPr>
          <p:cNvPr id="5" name="Slide Number Placeholder 4">
            <a:extLst>
              <a:ext uri="{FF2B5EF4-FFF2-40B4-BE49-F238E27FC236}">
                <a16:creationId xmlns:a16="http://schemas.microsoft.com/office/drawing/2014/main" id="{29C74147-F2BF-1CFA-2306-140CA14A1A7E}"/>
              </a:ext>
            </a:extLst>
          </p:cNvPr>
          <p:cNvSpPr>
            <a:spLocks noGrp="1"/>
          </p:cNvSpPr>
          <p:nvPr>
            <p:ph type="sldNum" sz="quarter" idx="12"/>
          </p:nvPr>
        </p:nvSpPr>
        <p:spPr/>
        <p:txBody>
          <a:bodyPr/>
          <a:lstStyle/>
          <a:p>
            <a:fld id="{3A98EE3D-8CD1-4C3F-BD1C-C98C9596463C}" type="slidenum">
              <a:rPr lang="en-US" smtClean="0"/>
              <a:t>31</a:t>
            </a:fld>
            <a:endParaRPr lang="en-US" dirty="0"/>
          </a:p>
        </p:txBody>
      </p:sp>
      <p:sp>
        <p:nvSpPr>
          <p:cNvPr id="4" name="Footer Placeholder 3">
            <a:extLst>
              <a:ext uri="{FF2B5EF4-FFF2-40B4-BE49-F238E27FC236}">
                <a16:creationId xmlns:a16="http://schemas.microsoft.com/office/drawing/2014/main" id="{9196DD96-50DB-8507-2B37-D6983B131B95}"/>
              </a:ext>
            </a:extLst>
          </p:cNvPr>
          <p:cNvSpPr>
            <a:spLocks noGrp="1"/>
          </p:cNvSpPr>
          <p:nvPr>
            <p:ph type="ftr" sz="quarter" idx="11"/>
          </p:nvPr>
        </p:nvSpPr>
        <p:spPr/>
        <p:txBody>
          <a:bodyPr/>
          <a:lstStyle/>
          <a:p>
            <a:r>
              <a:rPr lang="en-US"/>
              <a:t>WRGC |  August 19, 2025</a:t>
            </a:r>
            <a:endParaRPr lang="en-US" dirty="0"/>
          </a:p>
        </p:txBody>
      </p:sp>
    </p:spTree>
    <p:extLst>
      <p:ext uri="{BB962C8B-B14F-4D97-AF65-F5344CB8AC3E}">
        <p14:creationId xmlns:p14="http://schemas.microsoft.com/office/powerpoint/2010/main" val="3824624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11E422-32AB-C7F1-C6F8-FD01E8FD0D46}"/>
              </a:ext>
            </a:extLst>
          </p:cNvPr>
          <p:cNvSpPr>
            <a:spLocks noGrp="1"/>
          </p:cNvSpPr>
          <p:nvPr>
            <p:ph type="title"/>
          </p:nvPr>
        </p:nvSpPr>
        <p:spPr/>
        <p:txBody>
          <a:bodyPr/>
          <a:lstStyle/>
          <a:p>
            <a:r>
              <a:rPr lang="en-US" dirty="0">
                <a:solidFill>
                  <a:schemeClr val="tx2"/>
                </a:solidFill>
              </a:rPr>
              <a:t>Welding Defects</a:t>
            </a:r>
          </a:p>
        </p:txBody>
      </p:sp>
      <p:sp>
        <p:nvSpPr>
          <p:cNvPr id="13" name="Content Placeholder 12">
            <a:extLst>
              <a:ext uri="{FF2B5EF4-FFF2-40B4-BE49-F238E27FC236}">
                <a16:creationId xmlns:a16="http://schemas.microsoft.com/office/drawing/2014/main" id="{A9638909-FABA-D095-6A48-CA6903FA7BC6}"/>
              </a:ext>
            </a:extLst>
          </p:cNvPr>
          <p:cNvSpPr>
            <a:spLocks noGrp="1"/>
          </p:cNvSpPr>
          <p:nvPr>
            <p:ph idx="1"/>
          </p:nvPr>
        </p:nvSpPr>
        <p:spPr/>
        <p:txBody>
          <a:bodyPr/>
          <a:lstStyle/>
          <a:p>
            <a:r>
              <a:rPr lang="en-US" sz="2400" dirty="0">
                <a:solidFill>
                  <a:schemeClr val="tx2"/>
                </a:solidFill>
              </a:rPr>
              <a:t>Cracking</a:t>
            </a:r>
          </a:p>
          <a:p>
            <a:r>
              <a:rPr lang="en-US" sz="2400" dirty="0">
                <a:solidFill>
                  <a:schemeClr val="tx2"/>
                </a:solidFill>
              </a:rPr>
              <a:t>Porosity</a:t>
            </a:r>
          </a:p>
          <a:p>
            <a:r>
              <a:rPr lang="en-US" sz="2400" dirty="0">
                <a:solidFill>
                  <a:schemeClr val="tx2"/>
                </a:solidFill>
              </a:rPr>
              <a:t>Undercut</a:t>
            </a:r>
          </a:p>
          <a:p>
            <a:r>
              <a:rPr lang="en-US" sz="2400" dirty="0">
                <a:solidFill>
                  <a:schemeClr val="tx2"/>
                </a:solidFill>
              </a:rPr>
              <a:t>Slag Inclusion</a:t>
            </a:r>
          </a:p>
          <a:p>
            <a:r>
              <a:rPr lang="en-US" sz="2400" dirty="0">
                <a:solidFill>
                  <a:schemeClr val="tx2"/>
                </a:solidFill>
              </a:rPr>
              <a:t>Overlapping</a:t>
            </a:r>
          </a:p>
          <a:p>
            <a:r>
              <a:rPr lang="en-US" sz="2400" dirty="0">
                <a:solidFill>
                  <a:schemeClr val="tx2"/>
                </a:solidFill>
              </a:rPr>
              <a:t>Incomplete Fusion</a:t>
            </a:r>
          </a:p>
          <a:p>
            <a:r>
              <a:rPr lang="en-US" sz="2400" dirty="0">
                <a:solidFill>
                  <a:schemeClr val="tx2"/>
                </a:solidFill>
              </a:rPr>
              <a:t>Inadequate Penetration</a:t>
            </a:r>
          </a:p>
          <a:p>
            <a:r>
              <a:rPr lang="en-US" sz="2400" dirty="0">
                <a:solidFill>
                  <a:schemeClr val="tx2"/>
                </a:solidFill>
              </a:rPr>
              <a:t>Excessive Splatter</a:t>
            </a:r>
          </a:p>
          <a:p>
            <a:endParaRPr lang="en-US" dirty="0"/>
          </a:p>
        </p:txBody>
      </p:sp>
      <p:pic>
        <p:nvPicPr>
          <p:cNvPr id="14" name="Picture 13">
            <a:extLst>
              <a:ext uri="{FF2B5EF4-FFF2-40B4-BE49-F238E27FC236}">
                <a16:creationId xmlns:a16="http://schemas.microsoft.com/office/drawing/2014/main" id="{8BDAEBF4-A173-3F53-1FBE-E65858B952DB}"/>
              </a:ext>
            </a:extLst>
          </p:cNvPr>
          <p:cNvPicPr>
            <a:picLocks noChangeAspect="1"/>
          </p:cNvPicPr>
          <p:nvPr/>
        </p:nvPicPr>
        <p:blipFill>
          <a:blip r:embed="rId2"/>
          <a:srcRect l="7138" t="2790" r="4646" b="-901"/>
          <a:stretch/>
        </p:blipFill>
        <p:spPr>
          <a:xfrm>
            <a:off x="4612959" y="1600200"/>
            <a:ext cx="7345680" cy="4572000"/>
          </a:xfrm>
          <a:prstGeom prst="rect">
            <a:avLst/>
          </a:prstGeom>
        </p:spPr>
      </p:pic>
      <p:sp>
        <p:nvSpPr>
          <p:cNvPr id="2" name="Footer Placeholder 1">
            <a:extLst>
              <a:ext uri="{FF2B5EF4-FFF2-40B4-BE49-F238E27FC236}">
                <a16:creationId xmlns:a16="http://schemas.microsoft.com/office/drawing/2014/main" id="{A2CFADA1-E09F-BD9E-408B-0BF32331FEF6}"/>
              </a:ext>
            </a:extLst>
          </p:cNvPr>
          <p:cNvSpPr>
            <a:spLocks noGrp="1"/>
          </p:cNvSpPr>
          <p:nvPr>
            <p:ph type="ftr" sz="quarter" idx="11"/>
          </p:nvPr>
        </p:nvSpPr>
        <p:spPr/>
        <p:txBody>
          <a:bodyPr/>
          <a:lstStyle/>
          <a:p>
            <a:r>
              <a:rPr lang="en-US"/>
              <a:t>WRGC |  August 19, 2025</a:t>
            </a:r>
            <a:endParaRPr lang="en-US" dirty="0"/>
          </a:p>
        </p:txBody>
      </p:sp>
      <p:sp>
        <p:nvSpPr>
          <p:cNvPr id="3" name="Slide Number Placeholder 2">
            <a:extLst>
              <a:ext uri="{FF2B5EF4-FFF2-40B4-BE49-F238E27FC236}">
                <a16:creationId xmlns:a16="http://schemas.microsoft.com/office/drawing/2014/main" id="{72A29E0C-2B26-6F00-11C3-251F7E7E8BF2}"/>
              </a:ext>
            </a:extLst>
          </p:cNvPr>
          <p:cNvSpPr>
            <a:spLocks noGrp="1"/>
          </p:cNvSpPr>
          <p:nvPr>
            <p:ph type="sldNum" sz="quarter" idx="12"/>
          </p:nvPr>
        </p:nvSpPr>
        <p:spPr/>
        <p:txBody>
          <a:bodyPr/>
          <a:lstStyle/>
          <a:p>
            <a:fld id="{3A98EE3D-8CD1-4C3F-BD1C-C98C9596463C}" type="slidenum">
              <a:rPr lang="en-US" smtClean="0"/>
              <a:t>32</a:t>
            </a:fld>
            <a:endParaRPr lang="en-US" dirty="0"/>
          </a:p>
        </p:txBody>
      </p:sp>
    </p:spTree>
    <p:extLst>
      <p:ext uri="{BB962C8B-B14F-4D97-AF65-F5344CB8AC3E}">
        <p14:creationId xmlns:p14="http://schemas.microsoft.com/office/powerpoint/2010/main" val="2200468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B097E2-3650-84F7-2EE3-A55B9A8BEB06}"/>
              </a:ext>
            </a:extLst>
          </p:cNvPr>
          <p:cNvSpPr>
            <a:spLocks noGrp="1"/>
          </p:cNvSpPr>
          <p:nvPr>
            <p:ph type="title"/>
          </p:nvPr>
        </p:nvSpPr>
        <p:spPr/>
        <p:txBody>
          <a:bodyPr/>
          <a:lstStyle/>
          <a:p>
            <a:r>
              <a:rPr lang="en-US" dirty="0">
                <a:solidFill>
                  <a:schemeClr val="tx2"/>
                </a:solidFill>
              </a:rPr>
              <a:t>Introduction to Test Methods for Pipeline Welds</a:t>
            </a:r>
          </a:p>
        </p:txBody>
      </p:sp>
      <p:sp>
        <p:nvSpPr>
          <p:cNvPr id="8" name="Content Placeholder 7">
            <a:extLst>
              <a:ext uri="{FF2B5EF4-FFF2-40B4-BE49-F238E27FC236}">
                <a16:creationId xmlns:a16="http://schemas.microsoft.com/office/drawing/2014/main" id="{7BE087B6-A9AF-C865-8AB0-CB915925EA07}"/>
              </a:ext>
            </a:extLst>
          </p:cNvPr>
          <p:cNvSpPr>
            <a:spLocks noGrp="1"/>
          </p:cNvSpPr>
          <p:nvPr>
            <p:ph idx="1"/>
          </p:nvPr>
        </p:nvSpPr>
        <p:spPr/>
        <p:txBody>
          <a:bodyPr/>
          <a:lstStyle/>
          <a:p>
            <a:r>
              <a:rPr lang="en-US" sz="2400" dirty="0">
                <a:solidFill>
                  <a:schemeClr val="tx2"/>
                </a:solidFill>
              </a:rPr>
              <a:t>Testing is critical to ensure the integrity, strength, and safety of pipeline welds. There are two primary categories of testing:</a:t>
            </a:r>
          </a:p>
          <a:p>
            <a:pPr marL="685800" lvl="1" indent="-457200">
              <a:buAutoNum type="arabicPeriod"/>
            </a:pPr>
            <a:r>
              <a:rPr lang="en-US" sz="2400" dirty="0">
                <a:solidFill>
                  <a:schemeClr val="tx2"/>
                </a:solidFill>
              </a:rPr>
              <a:t>Destructive Testing (DT) – Primarily used for initial qualification. Sometimes used for requalification and disqualification.</a:t>
            </a:r>
          </a:p>
          <a:p>
            <a:pPr marL="685800" lvl="1" indent="-457200">
              <a:buAutoNum type="arabicPeriod"/>
            </a:pPr>
            <a:r>
              <a:rPr lang="en-US" sz="2400" dirty="0">
                <a:solidFill>
                  <a:schemeClr val="tx2"/>
                </a:solidFill>
              </a:rPr>
              <a:t>Non-Destructive Testing (NDT)</a:t>
            </a:r>
          </a:p>
          <a:p>
            <a:r>
              <a:rPr lang="en-US" sz="2400" dirty="0">
                <a:solidFill>
                  <a:schemeClr val="tx2"/>
                </a:solidFill>
              </a:rPr>
              <a:t>Each method has its specific applications, advantages, and limitations in verifying weld quality</a:t>
            </a:r>
          </a:p>
        </p:txBody>
      </p:sp>
      <p:pic>
        <p:nvPicPr>
          <p:cNvPr id="2" name="Picture 1">
            <a:extLst>
              <a:ext uri="{FF2B5EF4-FFF2-40B4-BE49-F238E27FC236}">
                <a16:creationId xmlns:a16="http://schemas.microsoft.com/office/drawing/2014/main" id="{F9E2AF41-FFA3-83AC-D518-46E49535837D}"/>
              </a:ext>
            </a:extLst>
          </p:cNvPr>
          <p:cNvPicPr>
            <a:picLocks noChangeAspect="1"/>
          </p:cNvPicPr>
          <p:nvPr/>
        </p:nvPicPr>
        <p:blipFill>
          <a:blip r:embed="rId2"/>
          <a:srcRect r="4223"/>
          <a:stretch/>
        </p:blipFill>
        <p:spPr>
          <a:xfrm>
            <a:off x="8686801" y="4965098"/>
            <a:ext cx="3105150" cy="1801754"/>
          </a:xfrm>
          <a:prstGeom prst="rect">
            <a:avLst/>
          </a:prstGeom>
        </p:spPr>
      </p:pic>
      <p:pic>
        <p:nvPicPr>
          <p:cNvPr id="3" name="Picture 2">
            <a:extLst>
              <a:ext uri="{FF2B5EF4-FFF2-40B4-BE49-F238E27FC236}">
                <a16:creationId xmlns:a16="http://schemas.microsoft.com/office/drawing/2014/main" id="{1A3C8C12-E7A5-2E5F-D74F-CD7190721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933" y="4971331"/>
            <a:ext cx="2394028" cy="17955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on Destructive Testing of defects in oil and gas pipelines">
            <a:extLst>
              <a:ext uri="{FF2B5EF4-FFF2-40B4-BE49-F238E27FC236}">
                <a16:creationId xmlns:a16="http://schemas.microsoft.com/office/drawing/2014/main" id="{BAE724FE-F4C3-558A-80F6-A9A9E2828E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0984" y="4937892"/>
            <a:ext cx="3569546" cy="185616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52C30A6A-B307-0CF1-D545-81E131B06893}"/>
              </a:ext>
            </a:extLst>
          </p:cNvPr>
          <p:cNvSpPr>
            <a:spLocks noGrp="1"/>
          </p:cNvSpPr>
          <p:nvPr>
            <p:ph type="ftr" sz="quarter" idx="11"/>
          </p:nvPr>
        </p:nvSpPr>
        <p:spPr/>
        <p:txBody>
          <a:bodyPr/>
          <a:lstStyle/>
          <a:p>
            <a:r>
              <a:rPr lang="en-US"/>
              <a:t>WRGC |  August 19, 2025</a:t>
            </a:r>
            <a:endParaRPr lang="en-US" dirty="0"/>
          </a:p>
        </p:txBody>
      </p:sp>
      <p:sp>
        <p:nvSpPr>
          <p:cNvPr id="6" name="Slide Number Placeholder 5">
            <a:extLst>
              <a:ext uri="{FF2B5EF4-FFF2-40B4-BE49-F238E27FC236}">
                <a16:creationId xmlns:a16="http://schemas.microsoft.com/office/drawing/2014/main" id="{621A6F00-4B86-48CA-2CB7-DE72B559A1DE}"/>
              </a:ext>
            </a:extLst>
          </p:cNvPr>
          <p:cNvSpPr>
            <a:spLocks noGrp="1"/>
          </p:cNvSpPr>
          <p:nvPr>
            <p:ph type="sldNum" sz="quarter" idx="12"/>
          </p:nvPr>
        </p:nvSpPr>
        <p:spPr/>
        <p:txBody>
          <a:bodyPr/>
          <a:lstStyle/>
          <a:p>
            <a:fld id="{3A98EE3D-8CD1-4C3F-BD1C-C98C9596463C}" type="slidenum">
              <a:rPr lang="en-US" smtClean="0"/>
              <a:t>33</a:t>
            </a:fld>
            <a:endParaRPr lang="en-US" dirty="0"/>
          </a:p>
        </p:txBody>
      </p:sp>
    </p:spTree>
    <p:extLst>
      <p:ext uri="{BB962C8B-B14F-4D97-AF65-F5344CB8AC3E}">
        <p14:creationId xmlns:p14="http://schemas.microsoft.com/office/powerpoint/2010/main" val="2482036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817752-662D-1628-1707-E6076B338A15}"/>
              </a:ext>
            </a:extLst>
          </p:cNvPr>
          <p:cNvSpPr>
            <a:spLocks noGrp="1"/>
          </p:cNvSpPr>
          <p:nvPr>
            <p:ph type="title"/>
          </p:nvPr>
        </p:nvSpPr>
        <p:spPr>
          <a:xfrm>
            <a:off x="3667678" y="2856921"/>
            <a:ext cx="5022368" cy="1325563"/>
          </a:xfrm>
        </p:spPr>
        <p:txBody>
          <a:bodyPr/>
          <a:lstStyle/>
          <a:p>
            <a:pPr algn="ctr"/>
            <a:r>
              <a:rPr lang="en-US" dirty="0">
                <a:solidFill>
                  <a:schemeClr val="tx1">
                    <a:lumMod val="75000"/>
                  </a:schemeClr>
                </a:solidFill>
              </a:rPr>
              <a:t>Questions?</a:t>
            </a:r>
          </a:p>
        </p:txBody>
      </p:sp>
      <p:sp>
        <p:nvSpPr>
          <p:cNvPr id="7" name="Text Placeholder 6">
            <a:extLst>
              <a:ext uri="{FF2B5EF4-FFF2-40B4-BE49-F238E27FC236}">
                <a16:creationId xmlns:a16="http://schemas.microsoft.com/office/drawing/2014/main" id="{F7A94F81-CE9D-4D4D-9C09-C88D6036C7C9}"/>
              </a:ext>
            </a:extLst>
          </p:cNvPr>
          <p:cNvSpPr>
            <a:spLocks noGrp="1"/>
          </p:cNvSpPr>
          <p:nvPr>
            <p:ph type="body" sz="quarter" idx="10"/>
          </p:nvPr>
        </p:nvSpPr>
        <p:spPr>
          <a:xfrm>
            <a:off x="1073632" y="5121275"/>
            <a:ext cx="5022368" cy="1325563"/>
          </a:xfrm>
        </p:spPr>
        <p:txBody>
          <a:bodyPr/>
          <a:lstStyle/>
          <a:p>
            <a:r>
              <a:rPr lang="en-US" dirty="0"/>
              <a:t>Ray Deatherage</a:t>
            </a:r>
          </a:p>
          <a:p>
            <a:r>
              <a:rPr lang="en-US" dirty="0">
                <a:solidFill>
                  <a:schemeClr val="accent1"/>
                </a:solidFill>
                <a:hlinkClick r:id="rId2">
                  <a:extLst>
                    <a:ext uri="{A12FA001-AC4F-418D-AE19-62706E023703}">
                      <ahyp:hlinkClr xmlns:ahyp="http://schemas.microsoft.com/office/drawing/2018/hyperlinkcolor" val="tx"/>
                    </a:ext>
                  </a:extLst>
                </a:hlinkClick>
              </a:rPr>
              <a:t>rdeatherage@gti.energy</a:t>
            </a:r>
            <a:endParaRPr lang="en-US" dirty="0">
              <a:solidFill>
                <a:schemeClr val="accent1"/>
              </a:solidFill>
            </a:endParaRPr>
          </a:p>
          <a:p>
            <a:r>
              <a:rPr lang="en-US" dirty="0"/>
              <a:t>((847) 489-6261</a:t>
            </a:r>
          </a:p>
        </p:txBody>
      </p:sp>
    </p:spTree>
    <p:extLst>
      <p:ext uri="{BB962C8B-B14F-4D97-AF65-F5344CB8AC3E}">
        <p14:creationId xmlns:p14="http://schemas.microsoft.com/office/powerpoint/2010/main" val="272830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57EDDBD-A4AD-6038-5D5A-4B983031D560}"/>
              </a:ext>
            </a:extLst>
          </p:cNvPr>
          <p:cNvSpPr>
            <a:spLocks noGrp="1"/>
          </p:cNvSpPr>
          <p:nvPr>
            <p:ph type="title"/>
          </p:nvPr>
        </p:nvSpPr>
        <p:spPr>
          <a:xfrm>
            <a:off x="757990" y="240422"/>
            <a:ext cx="9158274" cy="1010413"/>
          </a:xfrm>
        </p:spPr>
        <p:txBody>
          <a:bodyPr/>
          <a:lstStyle/>
          <a:p>
            <a:r>
              <a:rPr lang="en-US" dirty="0">
                <a:solidFill>
                  <a:schemeClr val="tx1">
                    <a:lumMod val="75000"/>
                  </a:schemeClr>
                </a:solidFill>
              </a:rPr>
              <a:t>GTI Energy Website</a:t>
            </a:r>
          </a:p>
        </p:txBody>
      </p:sp>
      <p:pic>
        <p:nvPicPr>
          <p:cNvPr id="7" name="Picture 6">
            <a:extLst>
              <a:ext uri="{FF2B5EF4-FFF2-40B4-BE49-F238E27FC236}">
                <a16:creationId xmlns:a16="http://schemas.microsoft.com/office/drawing/2014/main" id="{63B5C45F-A070-2413-4A51-75CB12227F6D}"/>
              </a:ext>
            </a:extLst>
          </p:cNvPr>
          <p:cNvPicPr>
            <a:picLocks noChangeAspect="1"/>
          </p:cNvPicPr>
          <p:nvPr/>
        </p:nvPicPr>
        <p:blipFill>
          <a:blip r:embed="rId2"/>
          <a:srcRect l="2" t="15035" r="-3"/>
          <a:stretch>
            <a:fillRect/>
          </a:stretch>
        </p:blipFill>
        <p:spPr>
          <a:xfrm>
            <a:off x="757990" y="1441264"/>
            <a:ext cx="10397690" cy="3975471"/>
          </a:xfrm>
          <a:prstGeom prst="rect">
            <a:avLst/>
          </a:prstGeom>
          <a:noFill/>
        </p:spPr>
      </p:pic>
      <p:sp>
        <p:nvSpPr>
          <p:cNvPr id="4" name="Footer Placeholder 3">
            <a:extLst>
              <a:ext uri="{FF2B5EF4-FFF2-40B4-BE49-F238E27FC236}">
                <a16:creationId xmlns:a16="http://schemas.microsoft.com/office/drawing/2014/main" id="{1743E5C8-A4AA-477B-FB81-6C226AF71411}"/>
              </a:ext>
            </a:extLst>
          </p:cNvPr>
          <p:cNvSpPr>
            <a:spLocks noGrp="1"/>
          </p:cNvSpPr>
          <p:nvPr>
            <p:ph type="ftr" sz="quarter" idx="11"/>
          </p:nvPr>
        </p:nvSpPr>
        <p:spPr>
          <a:xfrm>
            <a:off x="7063272" y="6446838"/>
            <a:ext cx="3930309" cy="365125"/>
          </a:xfrm>
        </p:spPr>
        <p:txBody>
          <a:bodyPr anchor="ctr">
            <a:normAutofit/>
          </a:bodyPr>
          <a:lstStyle/>
          <a:p>
            <a:r>
              <a:rPr lang="en-US" dirty="0"/>
              <a:t>WRGC |  August 19, 2025</a:t>
            </a:r>
          </a:p>
        </p:txBody>
      </p:sp>
      <p:sp>
        <p:nvSpPr>
          <p:cNvPr id="5" name="Slide Number Placeholder 4">
            <a:extLst>
              <a:ext uri="{FF2B5EF4-FFF2-40B4-BE49-F238E27FC236}">
                <a16:creationId xmlns:a16="http://schemas.microsoft.com/office/drawing/2014/main" id="{755FA537-643E-98CF-4762-215BD41355DA}"/>
              </a:ext>
            </a:extLst>
          </p:cNvPr>
          <p:cNvSpPr>
            <a:spLocks noGrp="1"/>
          </p:cNvSpPr>
          <p:nvPr>
            <p:ph type="sldNum" sz="quarter" idx="12"/>
          </p:nvPr>
        </p:nvSpPr>
        <p:spPr>
          <a:xfrm>
            <a:off x="10993582" y="6446838"/>
            <a:ext cx="780010" cy="365125"/>
          </a:xfrm>
        </p:spPr>
        <p:txBody>
          <a:bodyPr anchor="ctr">
            <a:normAutofit/>
          </a:bodyPr>
          <a:lstStyle/>
          <a:p>
            <a:pPr>
              <a:spcAft>
                <a:spcPts val="600"/>
              </a:spcAft>
            </a:pPr>
            <a:fld id="{3A98EE3D-8CD1-4C3F-BD1C-C98C9596463C}" type="slidenum">
              <a:rPr lang="en-US" smtClean="0"/>
              <a:pPr>
                <a:spcAft>
                  <a:spcPts val="600"/>
                </a:spcAft>
              </a:pPr>
              <a:t>4</a:t>
            </a:fld>
            <a:endParaRPr lang="en-US"/>
          </a:p>
        </p:txBody>
      </p:sp>
      <p:sp>
        <p:nvSpPr>
          <p:cNvPr id="8" name="Rectangle: Rounded Corners 7">
            <a:extLst>
              <a:ext uri="{FF2B5EF4-FFF2-40B4-BE49-F238E27FC236}">
                <a16:creationId xmlns:a16="http://schemas.microsoft.com/office/drawing/2014/main" id="{BEF2F864-3F04-CC37-2196-F4C4E84898D9}"/>
              </a:ext>
            </a:extLst>
          </p:cNvPr>
          <p:cNvSpPr/>
          <p:nvPr/>
        </p:nvSpPr>
        <p:spPr>
          <a:xfrm>
            <a:off x="6581774" y="1527761"/>
            <a:ext cx="1200150" cy="47625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034C37AF-0719-7C9C-067D-585EBF51BE67}"/>
              </a:ext>
            </a:extLst>
          </p:cNvPr>
          <p:cNvSpPr/>
          <p:nvPr/>
        </p:nvSpPr>
        <p:spPr>
          <a:xfrm>
            <a:off x="7026825" y="837670"/>
            <a:ext cx="310047" cy="60007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6157A5C-F6B3-2E92-02DF-32F9F69FDFFB}"/>
              </a:ext>
            </a:extLst>
          </p:cNvPr>
          <p:cNvPicPr>
            <a:picLocks noChangeAspect="1"/>
          </p:cNvPicPr>
          <p:nvPr/>
        </p:nvPicPr>
        <p:blipFill>
          <a:blip r:embed="rId3"/>
          <a:stretch>
            <a:fillRect/>
          </a:stretch>
        </p:blipFill>
        <p:spPr>
          <a:xfrm>
            <a:off x="2478396" y="5509301"/>
            <a:ext cx="7976612" cy="1108277"/>
          </a:xfrm>
          <a:prstGeom prst="rect">
            <a:avLst/>
          </a:prstGeom>
        </p:spPr>
      </p:pic>
    </p:spTree>
    <p:extLst>
      <p:ext uri="{BB962C8B-B14F-4D97-AF65-F5344CB8AC3E}">
        <p14:creationId xmlns:p14="http://schemas.microsoft.com/office/powerpoint/2010/main" val="2287547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59B4-D834-81E7-93E6-3675FF1C90F9}"/>
              </a:ext>
            </a:extLst>
          </p:cNvPr>
          <p:cNvSpPr>
            <a:spLocks noGrp="1"/>
          </p:cNvSpPr>
          <p:nvPr>
            <p:ph type="title"/>
          </p:nvPr>
        </p:nvSpPr>
        <p:spPr/>
        <p:txBody>
          <a:bodyPr/>
          <a:lstStyle/>
          <a:p>
            <a:r>
              <a:rPr lang="en-US" dirty="0">
                <a:solidFill>
                  <a:schemeClr val="tx1">
                    <a:lumMod val="75000"/>
                  </a:schemeClr>
                </a:solidFill>
              </a:rPr>
              <a:t>Genesis of New 2025 Training Programs</a:t>
            </a:r>
          </a:p>
        </p:txBody>
      </p:sp>
      <p:sp>
        <p:nvSpPr>
          <p:cNvPr id="3" name="Content Placeholder 2">
            <a:extLst>
              <a:ext uri="{FF2B5EF4-FFF2-40B4-BE49-F238E27FC236}">
                <a16:creationId xmlns:a16="http://schemas.microsoft.com/office/drawing/2014/main" id="{6FD52ADF-29A9-1AB8-4BBF-B63945B77A03}"/>
              </a:ext>
            </a:extLst>
          </p:cNvPr>
          <p:cNvSpPr>
            <a:spLocks noGrp="1"/>
          </p:cNvSpPr>
          <p:nvPr>
            <p:ph idx="1"/>
          </p:nvPr>
        </p:nvSpPr>
        <p:spPr/>
        <p:txBody>
          <a:bodyPr/>
          <a:lstStyle/>
          <a:p>
            <a:r>
              <a:rPr lang="en-US" sz="2400" dirty="0">
                <a:solidFill>
                  <a:schemeClr val="tx1">
                    <a:lumMod val="75000"/>
                  </a:schemeClr>
                </a:solidFill>
              </a:rPr>
              <a:t>Leader Surveys (Host site sponsors)</a:t>
            </a:r>
          </a:p>
          <a:p>
            <a:r>
              <a:rPr lang="en-US" sz="2400" dirty="0">
                <a:solidFill>
                  <a:schemeClr val="tx1">
                    <a:lumMod val="75000"/>
                  </a:schemeClr>
                </a:solidFill>
              </a:rPr>
              <a:t>Student Surveys</a:t>
            </a:r>
          </a:p>
          <a:p>
            <a:r>
              <a:rPr lang="en-US" sz="2400" dirty="0">
                <a:solidFill>
                  <a:schemeClr val="tx1">
                    <a:lumMod val="75000"/>
                  </a:schemeClr>
                </a:solidFill>
              </a:rPr>
              <a:t>Associations</a:t>
            </a:r>
          </a:p>
          <a:p>
            <a:r>
              <a:rPr lang="en-US" sz="2400" dirty="0">
                <a:solidFill>
                  <a:schemeClr val="tx1">
                    <a:lumMod val="75000"/>
                  </a:schemeClr>
                </a:solidFill>
              </a:rPr>
              <a:t>Operations Technology Development (OTD) Sponsors</a:t>
            </a:r>
          </a:p>
          <a:p>
            <a:endParaRPr lang="en-US" sz="2400" dirty="0">
              <a:solidFill>
                <a:schemeClr val="tx1">
                  <a:lumMod val="75000"/>
                </a:schemeClr>
              </a:solidFill>
            </a:endParaRPr>
          </a:p>
        </p:txBody>
      </p:sp>
      <p:sp>
        <p:nvSpPr>
          <p:cNvPr id="4" name="Footer Placeholder 3">
            <a:extLst>
              <a:ext uri="{FF2B5EF4-FFF2-40B4-BE49-F238E27FC236}">
                <a16:creationId xmlns:a16="http://schemas.microsoft.com/office/drawing/2014/main" id="{C3AA5E2C-F094-E79A-EF7F-3A7CAB5B3C3F}"/>
              </a:ext>
            </a:extLst>
          </p:cNvPr>
          <p:cNvSpPr>
            <a:spLocks noGrp="1"/>
          </p:cNvSpPr>
          <p:nvPr>
            <p:ph type="ftr" sz="quarter" idx="11"/>
          </p:nvPr>
        </p:nvSpPr>
        <p:spPr/>
        <p:txBody>
          <a:bodyPr/>
          <a:lstStyle/>
          <a:p>
            <a:r>
              <a:rPr lang="en-US" dirty="0"/>
              <a:t>WRGC |  August 19, 2025</a:t>
            </a:r>
          </a:p>
        </p:txBody>
      </p:sp>
      <p:sp>
        <p:nvSpPr>
          <p:cNvPr id="5" name="Slide Number Placeholder 4">
            <a:extLst>
              <a:ext uri="{FF2B5EF4-FFF2-40B4-BE49-F238E27FC236}">
                <a16:creationId xmlns:a16="http://schemas.microsoft.com/office/drawing/2014/main" id="{3B4D153F-D6AE-BEE6-F098-6CF25FDF27CC}"/>
              </a:ext>
            </a:extLst>
          </p:cNvPr>
          <p:cNvSpPr>
            <a:spLocks noGrp="1"/>
          </p:cNvSpPr>
          <p:nvPr>
            <p:ph type="sldNum" sz="quarter" idx="12"/>
          </p:nvPr>
        </p:nvSpPr>
        <p:spPr/>
        <p:txBody>
          <a:bodyPr/>
          <a:lstStyle/>
          <a:p>
            <a:fld id="{3A98EE3D-8CD1-4C3F-BD1C-C98C9596463C}" type="slidenum">
              <a:rPr lang="en-US" smtClean="0"/>
              <a:t>5</a:t>
            </a:fld>
            <a:endParaRPr lang="en-US" dirty="0"/>
          </a:p>
        </p:txBody>
      </p:sp>
      <p:pic>
        <p:nvPicPr>
          <p:cNvPr id="2050" name="Picture 2" descr="Gaz Reseau Distribution France SA (GRDF) Joins Operations Technology ...">
            <a:extLst>
              <a:ext uri="{FF2B5EF4-FFF2-40B4-BE49-F238E27FC236}">
                <a16:creationId xmlns:a16="http://schemas.microsoft.com/office/drawing/2014/main" id="{DCBAA7FF-5594-2AF3-DB56-3E0BE360A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7818" y="1617131"/>
            <a:ext cx="1860429" cy="12836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rtheast Gas Association on LinkedIn: Leadership Development">
            <a:extLst>
              <a:ext uri="{FF2B5EF4-FFF2-40B4-BE49-F238E27FC236}">
                <a16:creationId xmlns:a16="http://schemas.microsoft.com/office/drawing/2014/main" id="{69D692E2-ABE6-3EF6-207E-590E955F2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5544" y="3040543"/>
            <a:ext cx="2911267" cy="118024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Logo Municipal Gas Authority of Georgia – GeorgiaForward">
            <a:extLst>
              <a:ext uri="{FF2B5EF4-FFF2-40B4-BE49-F238E27FC236}">
                <a16:creationId xmlns:a16="http://schemas.microsoft.com/office/drawing/2014/main" id="{CB12CDB6-5F34-7098-F9B1-A1B501629A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C5B44DBE-A69C-62E0-F7CA-723F3240EF5B}"/>
              </a:ext>
            </a:extLst>
          </p:cNvPr>
          <p:cNvPicPr>
            <a:picLocks noChangeAspect="1"/>
          </p:cNvPicPr>
          <p:nvPr/>
        </p:nvPicPr>
        <p:blipFill>
          <a:blip r:embed="rId4"/>
          <a:srcRect l="1617" t="2104" r="2294" b="6074"/>
          <a:stretch>
            <a:fillRect/>
          </a:stretch>
        </p:blipFill>
        <p:spPr>
          <a:xfrm>
            <a:off x="8934539" y="4500218"/>
            <a:ext cx="3053276" cy="1462018"/>
          </a:xfrm>
          <a:prstGeom prst="rect">
            <a:avLst/>
          </a:prstGeom>
        </p:spPr>
      </p:pic>
      <p:sp>
        <p:nvSpPr>
          <p:cNvPr id="9" name="TextBox 8">
            <a:extLst>
              <a:ext uri="{FF2B5EF4-FFF2-40B4-BE49-F238E27FC236}">
                <a16:creationId xmlns:a16="http://schemas.microsoft.com/office/drawing/2014/main" id="{77EF8F85-D792-A30F-400F-F9C7E95A29E8}"/>
              </a:ext>
            </a:extLst>
          </p:cNvPr>
          <p:cNvSpPr txBox="1"/>
          <p:nvPr/>
        </p:nvSpPr>
        <p:spPr>
          <a:xfrm>
            <a:off x="1112704" y="4693186"/>
            <a:ext cx="6885542" cy="830997"/>
          </a:xfrm>
          <a:prstGeom prst="rect">
            <a:avLst/>
          </a:prstGeom>
          <a:noFill/>
        </p:spPr>
        <p:txBody>
          <a:bodyPr wrap="square" rtlCol="0">
            <a:spAutoFit/>
          </a:bodyPr>
          <a:lstStyle/>
          <a:p>
            <a:pPr algn="ctr"/>
            <a:r>
              <a:rPr lang="en-US" sz="2400" i="1" dirty="0">
                <a:solidFill>
                  <a:srgbClr val="FF0000"/>
                </a:solidFill>
              </a:rPr>
              <a:t>Requested focused training on these topics versus overview as part of multi-day sessions.</a:t>
            </a:r>
          </a:p>
        </p:txBody>
      </p:sp>
    </p:spTree>
    <p:extLst>
      <p:ext uri="{BB962C8B-B14F-4D97-AF65-F5344CB8AC3E}">
        <p14:creationId xmlns:p14="http://schemas.microsoft.com/office/powerpoint/2010/main" val="3787172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FB56-652E-2A8B-0687-108BF2D2F834}"/>
              </a:ext>
            </a:extLst>
          </p:cNvPr>
          <p:cNvSpPr>
            <a:spLocks noGrp="1"/>
          </p:cNvSpPr>
          <p:nvPr>
            <p:ph type="title"/>
          </p:nvPr>
        </p:nvSpPr>
        <p:spPr/>
        <p:txBody>
          <a:bodyPr/>
          <a:lstStyle/>
          <a:p>
            <a:r>
              <a:rPr lang="en-US" dirty="0">
                <a:solidFill>
                  <a:schemeClr val="tx1">
                    <a:lumMod val="75000"/>
                  </a:schemeClr>
                </a:solidFill>
              </a:rPr>
              <a:t>New 2025 Training Courses</a:t>
            </a:r>
            <a:endParaRPr lang="en-US" dirty="0"/>
          </a:p>
        </p:txBody>
      </p:sp>
      <p:sp>
        <p:nvSpPr>
          <p:cNvPr id="3" name="Content Placeholder 2">
            <a:extLst>
              <a:ext uri="{FF2B5EF4-FFF2-40B4-BE49-F238E27FC236}">
                <a16:creationId xmlns:a16="http://schemas.microsoft.com/office/drawing/2014/main" id="{B1A27787-675F-4183-8574-63D34916FF10}"/>
              </a:ext>
            </a:extLst>
          </p:cNvPr>
          <p:cNvSpPr>
            <a:spLocks noGrp="1"/>
          </p:cNvSpPr>
          <p:nvPr>
            <p:ph idx="1"/>
          </p:nvPr>
        </p:nvSpPr>
        <p:spPr/>
        <p:txBody>
          <a:bodyPr/>
          <a:lstStyle/>
          <a:p>
            <a:r>
              <a:rPr lang="en-US" sz="2400" b="1" dirty="0">
                <a:solidFill>
                  <a:schemeClr val="tx1">
                    <a:lumMod val="75000"/>
                  </a:schemeClr>
                </a:solidFill>
              </a:rPr>
              <a:t>Emergency Response: Make Safe Operations</a:t>
            </a:r>
          </a:p>
          <a:p>
            <a:pPr lvl="1"/>
            <a:r>
              <a:rPr lang="en-US" sz="2400" dirty="0">
                <a:solidFill>
                  <a:schemeClr val="tx1">
                    <a:lumMod val="75000"/>
                  </a:schemeClr>
                </a:solidFill>
              </a:rPr>
              <a:t>Duration: 10:30am to 3:00pm (two-days)</a:t>
            </a:r>
          </a:p>
          <a:p>
            <a:pPr lvl="1"/>
            <a:r>
              <a:rPr lang="en-US" sz="2400" dirty="0">
                <a:solidFill>
                  <a:schemeClr val="tx1">
                    <a:lumMod val="75000"/>
                  </a:schemeClr>
                </a:solidFill>
              </a:rPr>
              <a:t>0.8 CEU’s/ 8.0 PDH’s  </a:t>
            </a:r>
          </a:p>
          <a:p>
            <a:r>
              <a:rPr lang="en-US" sz="2400" b="1" dirty="0">
                <a:solidFill>
                  <a:schemeClr val="tx1">
                    <a:lumMod val="75000"/>
                  </a:schemeClr>
                </a:solidFill>
              </a:rPr>
              <a:t>Construction Contractor Oversight Fundamentals </a:t>
            </a:r>
          </a:p>
          <a:p>
            <a:pPr lvl="1"/>
            <a:r>
              <a:rPr lang="en-US" sz="2400" dirty="0">
                <a:solidFill>
                  <a:schemeClr val="tx1">
                    <a:lumMod val="75000"/>
                  </a:schemeClr>
                </a:solidFill>
              </a:rPr>
              <a:t>Duration: 10:30am to 3:00pm (two-days)</a:t>
            </a:r>
          </a:p>
          <a:p>
            <a:pPr lvl="1"/>
            <a:r>
              <a:rPr lang="en-US" sz="2400" dirty="0">
                <a:solidFill>
                  <a:schemeClr val="tx1">
                    <a:lumMod val="75000"/>
                  </a:schemeClr>
                </a:solidFill>
              </a:rPr>
              <a:t>0.8 CEU’s/ 8.0 PDH’s  </a:t>
            </a:r>
          </a:p>
          <a:p>
            <a:r>
              <a:rPr lang="en-US" sz="2400" b="1" dirty="0">
                <a:solidFill>
                  <a:schemeClr val="tx1">
                    <a:lumMod val="75000"/>
                  </a:schemeClr>
                </a:solidFill>
              </a:rPr>
              <a:t>Welding Oversight Fundamentals</a:t>
            </a:r>
          </a:p>
          <a:p>
            <a:pPr lvl="1"/>
            <a:r>
              <a:rPr lang="en-US" sz="2400" dirty="0">
                <a:solidFill>
                  <a:schemeClr val="tx1">
                    <a:lumMod val="75000"/>
                  </a:schemeClr>
                </a:solidFill>
              </a:rPr>
              <a:t>Duration: 10:30am to 3:00pm (one-day)</a:t>
            </a:r>
          </a:p>
          <a:p>
            <a:pPr lvl="1"/>
            <a:r>
              <a:rPr lang="en-US" sz="2400" dirty="0">
                <a:solidFill>
                  <a:schemeClr val="tx1">
                    <a:lumMod val="75000"/>
                  </a:schemeClr>
                </a:solidFill>
              </a:rPr>
              <a:t>0.4 CEU’s/ 4.0 PDH’s  </a:t>
            </a:r>
          </a:p>
          <a:p>
            <a:pPr lvl="1"/>
            <a:endParaRPr lang="en-US" sz="2400" dirty="0">
              <a:solidFill>
                <a:schemeClr val="tx1">
                  <a:lumMod val="75000"/>
                </a:schemeClr>
              </a:solidFill>
            </a:endParaRPr>
          </a:p>
        </p:txBody>
      </p:sp>
      <p:sp>
        <p:nvSpPr>
          <p:cNvPr id="4" name="Footer Placeholder 3">
            <a:extLst>
              <a:ext uri="{FF2B5EF4-FFF2-40B4-BE49-F238E27FC236}">
                <a16:creationId xmlns:a16="http://schemas.microsoft.com/office/drawing/2014/main" id="{BEA01C98-ACBC-6D55-D62C-10CA3D1F4DD4}"/>
              </a:ext>
            </a:extLst>
          </p:cNvPr>
          <p:cNvSpPr>
            <a:spLocks noGrp="1"/>
          </p:cNvSpPr>
          <p:nvPr>
            <p:ph type="ftr" sz="quarter" idx="11"/>
          </p:nvPr>
        </p:nvSpPr>
        <p:spPr/>
        <p:txBody>
          <a:bodyPr/>
          <a:lstStyle/>
          <a:p>
            <a:r>
              <a:rPr lang="en-US" dirty="0"/>
              <a:t>WRGC |  August 19, 2025</a:t>
            </a:r>
          </a:p>
        </p:txBody>
      </p:sp>
      <p:sp>
        <p:nvSpPr>
          <p:cNvPr id="5" name="Slide Number Placeholder 4">
            <a:extLst>
              <a:ext uri="{FF2B5EF4-FFF2-40B4-BE49-F238E27FC236}">
                <a16:creationId xmlns:a16="http://schemas.microsoft.com/office/drawing/2014/main" id="{EE06B4D3-335B-77B5-6F1E-0A75613E7504}"/>
              </a:ext>
            </a:extLst>
          </p:cNvPr>
          <p:cNvSpPr>
            <a:spLocks noGrp="1"/>
          </p:cNvSpPr>
          <p:nvPr>
            <p:ph type="sldNum" sz="quarter" idx="12"/>
          </p:nvPr>
        </p:nvSpPr>
        <p:spPr/>
        <p:txBody>
          <a:bodyPr/>
          <a:lstStyle/>
          <a:p>
            <a:fld id="{3A98EE3D-8CD1-4C3F-BD1C-C98C9596463C}" type="slidenum">
              <a:rPr lang="en-US" smtClean="0"/>
              <a:t>6</a:t>
            </a:fld>
            <a:endParaRPr lang="en-US" dirty="0"/>
          </a:p>
        </p:txBody>
      </p:sp>
      <p:pic>
        <p:nvPicPr>
          <p:cNvPr id="6" name="Picture 5" descr="A blue and orange triangle with white text&#10;&#10;Description automatically generated">
            <a:extLst>
              <a:ext uri="{FF2B5EF4-FFF2-40B4-BE49-F238E27FC236}">
                <a16:creationId xmlns:a16="http://schemas.microsoft.com/office/drawing/2014/main" id="{BC5E20C8-727F-2928-7AC4-25192217B1A9}"/>
              </a:ext>
            </a:extLst>
          </p:cNvPr>
          <p:cNvPicPr>
            <a:picLocks noChangeAspect="1"/>
          </p:cNvPicPr>
          <p:nvPr/>
        </p:nvPicPr>
        <p:blipFill>
          <a:blip r:embed="rId2"/>
          <a:stretch>
            <a:fillRect/>
          </a:stretch>
        </p:blipFill>
        <p:spPr>
          <a:xfrm>
            <a:off x="9363076" y="1735494"/>
            <a:ext cx="2294446" cy="2294446"/>
          </a:xfrm>
          <a:prstGeom prst="rect">
            <a:avLst/>
          </a:prstGeom>
        </p:spPr>
      </p:pic>
    </p:spTree>
    <p:extLst>
      <p:ext uri="{BB962C8B-B14F-4D97-AF65-F5344CB8AC3E}">
        <p14:creationId xmlns:p14="http://schemas.microsoft.com/office/powerpoint/2010/main" val="3061886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1841" y="4169043"/>
            <a:ext cx="5828897" cy="2014781"/>
          </a:xfrm>
        </p:spPr>
        <p:txBody>
          <a:bodyPr/>
          <a:lstStyle/>
          <a:p>
            <a:r>
              <a:rPr lang="en-US" dirty="0">
                <a:solidFill>
                  <a:schemeClr val="tx1">
                    <a:lumMod val="50000"/>
                  </a:schemeClr>
                </a:solidFill>
              </a:rPr>
              <a:t>Natural Gas Emergency Response: Make Safe Operations</a:t>
            </a:r>
            <a:br>
              <a:rPr lang="en-US" dirty="0">
                <a:solidFill>
                  <a:schemeClr val="tx1">
                    <a:lumMod val="50000"/>
                  </a:schemeClr>
                </a:solidFill>
              </a:rPr>
            </a:br>
            <a:br>
              <a:rPr lang="en-US" dirty="0">
                <a:solidFill>
                  <a:schemeClr val="tx1">
                    <a:lumMod val="50000"/>
                  </a:schemeClr>
                </a:solidFill>
              </a:rPr>
            </a:br>
            <a:endParaRPr lang="en-US" dirty="0">
              <a:solidFill>
                <a:schemeClr val="tx1">
                  <a:lumMod val="50000"/>
                </a:schemeClr>
              </a:solidFill>
            </a:endParaRPr>
          </a:p>
        </p:txBody>
      </p:sp>
      <p:pic>
        <p:nvPicPr>
          <p:cNvPr id="7182" name="Picture 14" descr="Sun Prairie cleans up, mourns in wake of massive explosion that killed ...">
            <a:extLst>
              <a:ext uri="{FF2B5EF4-FFF2-40B4-BE49-F238E27FC236}">
                <a16:creationId xmlns:a16="http://schemas.microsoft.com/office/drawing/2014/main" id="{51AE5886-4134-E7FB-0FEC-351BAEECCD39}"/>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11177" r="1117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Sun Prairie explosion: Firefighter killed as natural gas blast rocks ...">
            <a:extLst>
              <a:ext uri="{FF2B5EF4-FFF2-40B4-BE49-F238E27FC236}">
                <a16:creationId xmlns:a16="http://schemas.microsoft.com/office/drawing/2014/main" id="{CEC189F2-6C6D-B9C0-F919-A5BB383B391D}"/>
              </a:ext>
            </a:extLst>
          </p:cNvPr>
          <p:cNvPicPr>
            <a:picLocks noGrp="1" noChangeAspect="1" noChangeArrowheads="1"/>
          </p:cNvPicPr>
          <p:nvPr>
            <p:ph type="pic" sz="quarter" idx="11"/>
          </p:nvPr>
        </p:nvPicPr>
        <p:blipFill>
          <a:blip r:embed="rId4">
            <a:extLst>
              <a:ext uri="{28A0092B-C50C-407E-A947-70E740481C1C}">
                <a14:useLocalDpi xmlns:a14="http://schemas.microsoft.com/office/drawing/2010/main" val="0"/>
              </a:ext>
            </a:extLst>
          </a:blip>
          <a:srcRect t="24586" b="2458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73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B245-6135-9D0A-FF35-C82085A4C04F}"/>
              </a:ext>
            </a:extLst>
          </p:cNvPr>
          <p:cNvSpPr>
            <a:spLocks noGrp="1"/>
          </p:cNvSpPr>
          <p:nvPr>
            <p:ph type="title"/>
          </p:nvPr>
        </p:nvSpPr>
        <p:spPr/>
        <p:txBody>
          <a:bodyPr/>
          <a:lstStyle/>
          <a:p>
            <a:r>
              <a:rPr lang="en-US" dirty="0">
                <a:solidFill>
                  <a:schemeClr val="tx1">
                    <a:lumMod val="50000"/>
                  </a:schemeClr>
                </a:solidFill>
              </a:rPr>
              <a:t>Learning Objectives</a:t>
            </a:r>
          </a:p>
        </p:txBody>
      </p:sp>
      <p:sp>
        <p:nvSpPr>
          <p:cNvPr id="3" name="Content Placeholder 2">
            <a:extLst>
              <a:ext uri="{FF2B5EF4-FFF2-40B4-BE49-F238E27FC236}">
                <a16:creationId xmlns:a16="http://schemas.microsoft.com/office/drawing/2014/main" id="{4D0B394B-D6B3-0AF4-F908-94682C5AABD3}"/>
              </a:ext>
            </a:extLst>
          </p:cNvPr>
          <p:cNvSpPr>
            <a:spLocks noGrp="1"/>
          </p:cNvSpPr>
          <p:nvPr>
            <p:ph idx="1"/>
          </p:nvPr>
        </p:nvSpPr>
        <p:spPr>
          <a:xfrm>
            <a:off x="757990" y="1735494"/>
            <a:ext cx="6579244" cy="4133598"/>
          </a:xfrm>
        </p:spPr>
        <p:txBody>
          <a:bodyPr/>
          <a:lstStyle/>
          <a:p>
            <a:pPr marL="0" indent="0">
              <a:buNone/>
            </a:pPr>
            <a:r>
              <a:rPr lang="en-US" sz="2400" dirty="0">
                <a:solidFill>
                  <a:schemeClr val="tx1">
                    <a:lumMod val="50000"/>
                  </a:schemeClr>
                </a:solidFill>
              </a:rPr>
              <a:t>By the end of this course, participants will be able to:</a:t>
            </a:r>
          </a:p>
          <a:p>
            <a:pPr marL="457200" indent="-457200"/>
            <a:r>
              <a:rPr lang="en-US" sz="2400" dirty="0">
                <a:solidFill>
                  <a:schemeClr val="tx1">
                    <a:lumMod val="50000"/>
                  </a:schemeClr>
                </a:solidFill>
              </a:rPr>
              <a:t>Recognize Regulatory and Organizational Emergency Response Requirements</a:t>
            </a:r>
          </a:p>
          <a:p>
            <a:pPr marL="457200" indent="-457200"/>
            <a:r>
              <a:rPr lang="en-US" sz="2400" dirty="0">
                <a:solidFill>
                  <a:schemeClr val="tx1">
                    <a:lumMod val="50000"/>
                  </a:schemeClr>
                </a:solidFill>
              </a:rPr>
              <a:t>Apply Safe Practices During Natural Gas Emergencies</a:t>
            </a:r>
          </a:p>
          <a:p>
            <a:pPr marL="457200" indent="-457200"/>
            <a:r>
              <a:rPr lang="en-US" sz="2400" dirty="0">
                <a:solidFill>
                  <a:schemeClr val="tx1">
                    <a:lumMod val="50000"/>
                  </a:schemeClr>
                </a:solidFill>
              </a:rPr>
              <a:t>Integrate Effectively into the Incident Command System (ICS)</a:t>
            </a:r>
          </a:p>
          <a:p>
            <a:pPr marL="457200" indent="-457200"/>
            <a:r>
              <a:rPr lang="en-US" sz="2400" dirty="0">
                <a:solidFill>
                  <a:schemeClr val="tx1">
                    <a:lumMod val="50000"/>
                  </a:schemeClr>
                </a:solidFill>
              </a:rPr>
              <a:t>Analyze Lessons Learned from Real-World Incidents</a:t>
            </a:r>
          </a:p>
        </p:txBody>
      </p:sp>
      <p:sp>
        <p:nvSpPr>
          <p:cNvPr id="5" name="Slide Number Placeholder 4">
            <a:extLst>
              <a:ext uri="{FF2B5EF4-FFF2-40B4-BE49-F238E27FC236}">
                <a16:creationId xmlns:a16="http://schemas.microsoft.com/office/drawing/2014/main" id="{766317A9-B634-9B85-8F20-52BB4B2C160E}"/>
              </a:ext>
            </a:extLst>
          </p:cNvPr>
          <p:cNvSpPr>
            <a:spLocks noGrp="1"/>
          </p:cNvSpPr>
          <p:nvPr>
            <p:ph type="sldNum" sz="quarter" idx="12"/>
          </p:nvPr>
        </p:nvSpPr>
        <p:spPr/>
        <p:txBody>
          <a:bodyPr/>
          <a:lstStyle/>
          <a:p>
            <a:fld id="{3A98EE3D-8CD1-4C3F-BD1C-C98C9596463C}" type="slidenum">
              <a:rPr lang="en-US" smtClean="0"/>
              <a:t>8</a:t>
            </a:fld>
            <a:endParaRPr lang="en-US" dirty="0"/>
          </a:p>
        </p:txBody>
      </p:sp>
      <p:sp>
        <p:nvSpPr>
          <p:cNvPr id="4" name="Footer Placeholder 3">
            <a:extLst>
              <a:ext uri="{FF2B5EF4-FFF2-40B4-BE49-F238E27FC236}">
                <a16:creationId xmlns:a16="http://schemas.microsoft.com/office/drawing/2014/main" id="{59471917-9EB2-80B8-384E-4FE7569CD825}"/>
              </a:ext>
            </a:extLst>
          </p:cNvPr>
          <p:cNvSpPr>
            <a:spLocks noGrp="1"/>
          </p:cNvSpPr>
          <p:nvPr>
            <p:ph type="ftr" sz="quarter" idx="11"/>
          </p:nvPr>
        </p:nvSpPr>
        <p:spPr/>
        <p:txBody>
          <a:bodyPr/>
          <a:lstStyle/>
          <a:p>
            <a:r>
              <a:rPr lang="en-US"/>
              <a:t>WRGC |  August 19, 2025</a:t>
            </a:r>
            <a:endParaRPr lang="en-US" dirty="0"/>
          </a:p>
        </p:txBody>
      </p:sp>
      <p:pic>
        <p:nvPicPr>
          <p:cNvPr id="3074" name="Picture 2">
            <a:extLst>
              <a:ext uri="{FF2B5EF4-FFF2-40B4-BE49-F238E27FC236}">
                <a16:creationId xmlns:a16="http://schemas.microsoft.com/office/drawing/2014/main" id="{ECD07B0B-6FBA-BEA1-8366-765FE21FC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0390" y="2134336"/>
            <a:ext cx="484981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274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864DC-B1FC-2CBA-D52F-0AFBEF663AA2}"/>
              </a:ext>
            </a:extLst>
          </p:cNvPr>
          <p:cNvSpPr>
            <a:spLocks noGrp="1"/>
          </p:cNvSpPr>
          <p:nvPr>
            <p:ph type="title"/>
          </p:nvPr>
        </p:nvSpPr>
        <p:spPr/>
        <p:txBody>
          <a:bodyPr/>
          <a:lstStyle/>
          <a:p>
            <a:r>
              <a:rPr lang="en-US" dirty="0">
                <a:solidFill>
                  <a:schemeClr val="tx1">
                    <a:lumMod val="50000"/>
                  </a:schemeClr>
                </a:solidFill>
              </a:rPr>
              <a:t>Lesson Topics</a:t>
            </a:r>
          </a:p>
        </p:txBody>
      </p:sp>
      <p:sp>
        <p:nvSpPr>
          <p:cNvPr id="3" name="Content Placeholder 2">
            <a:extLst>
              <a:ext uri="{FF2B5EF4-FFF2-40B4-BE49-F238E27FC236}">
                <a16:creationId xmlns:a16="http://schemas.microsoft.com/office/drawing/2014/main" id="{6EB9B81D-9B8A-7328-BD64-D068934FE4CB}"/>
              </a:ext>
            </a:extLst>
          </p:cNvPr>
          <p:cNvSpPr>
            <a:spLocks noGrp="1"/>
          </p:cNvSpPr>
          <p:nvPr>
            <p:ph sz="half" idx="1"/>
          </p:nvPr>
        </p:nvSpPr>
        <p:spPr/>
        <p:txBody>
          <a:bodyPr/>
          <a:lstStyle/>
          <a:p>
            <a:r>
              <a:rPr lang="en-US" sz="2400" dirty="0">
                <a:solidFill>
                  <a:schemeClr val="tx1">
                    <a:lumMod val="50000"/>
                  </a:schemeClr>
                </a:solidFill>
              </a:rPr>
              <a:t>PHMSA Emergency Response Requirements</a:t>
            </a:r>
          </a:p>
          <a:p>
            <a:r>
              <a:rPr lang="en-US" sz="2400" dirty="0">
                <a:solidFill>
                  <a:schemeClr val="tx1">
                    <a:lumMod val="50000"/>
                  </a:schemeClr>
                </a:solidFill>
              </a:rPr>
              <a:t>Reportable Incidents</a:t>
            </a:r>
          </a:p>
          <a:p>
            <a:r>
              <a:rPr lang="en-US" sz="2400" dirty="0">
                <a:solidFill>
                  <a:schemeClr val="tx1">
                    <a:lumMod val="50000"/>
                  </a:schemeClr>
                </a:solidFill>
              </a:rPr>
              <a:t>Emergency Response Plans</a:t>
            </a:r>
          </a:p>
          <a:p>
            <a:r>
              <a:rPr lang="en-US" sz="2400" dirty="0">
                <a:solidFill>
                  <a:schemeClr val="tx1">
                    <a:lumMod val="50000"/>
                  </a:schemeClr>
                </a:solidFill>
              </a:rPr>
              <a:t>Incident Command System (ICS)</a:t>
            </a:r>
          </a:p>
          <a:p>
            <a:r>
              <a:rPr lang="en-US" sz="2400" dirty="0">
                <a:solidFill>
                  <a:schemeClr val="tx1">
                    <a:lumMod val="50000"/>
                  </a:schemeClr>
                </a:solidFill>
              </a:rPr>
              <a:t>Recent Natural Gas Incidents</a:t>
            </a:r>
          </a:p>
          <a:p>
            <a:r>
              <a:rPr lang="en-US" sz="2400" dirty="0">
                <a:solidFill>
                  <a:schemeClr val="tx1">
                    <a:lumMod val="50000"/>
                  </a:schemeClr>
                </a:solidFill>
              </a:rPr>
              <a:t>Properties of Natural Gas</a:t>
            </a:r>
          </a:p>
        </p:txBody>
      </p:sp>
      <p:sp>
        <p:nvSpPr>
          <p:cNvPr id="4" name="Content Placeholder 3">
            <a:extLst>
              <a:ext uri="{FF2B5EF4-FFF2-40B4-BE49-F238E27FC236}">
                <a16:creationId xmlns:a16="http://schemas.microsoft.com/office/drawing/2014/main" id="{F8197755-5A91-1DF7-9B2F-90FE6AFFB4CA}"/>
              </a:ext>
            </a:extLst>
          </p:cNvPr>
          <p:cNvSpPr>
            <a:spLocks noGrp="1"/>
          </p:cNvSpPr>
          <p:nvPr>
            <p:ph sz="half" idx="2"/>
          </p:nvPr>
        </p:nvSpPr>
        <p:spPr/>
        <p:txBody>
          <a:bodyPr/>
          <a:lstStyle/>
          <a:p>
            <a:r>
              <a:rPr lang="en-US" sz="2400" dirty="0">
                <a:solidFill>
                  <a:schemeClr val="tx1">
                    <a:lumMod val="50000"/>
                  </a:schemeClr>
                </a:solidFill>
              </a:rPr>
              <a:t>Tools and Equipment for Emergency Response</a:t>
            </a:r>
          </a:p>
          <a:p>
            <a:r>
              <a:rPr lang="en-US" sz="2400" dirty="0">
                <a:solidFill>
                  <a:schemeClr val="tx1">
                    <a:lumMod val="50000"/>
                  </a:schemeClr>
                </a:solidFill>
              </a:rPr>
              <a:t>Evacuation and Ventilation Techniques</a:t>
            </a:r>
          </a:p>
          <a:p>
            <a:r>
              <a:rPr lang="en-US" sz="2400" dirty="0">
                <a:solidFill>
                  <a:schemeClr val="tx1">
                    <a:lumMod val="50000"/>
                  </a:schemeClr>
                </a:solidFill>
              </a:rPr>
              <a:t>Leak Investigation Techniques </a:t>
            </a:r>
          </a:p>
          <a:p>
            <a:r>
              <a:rPr lang="en-US" sz="2400" dirty="0">
                <a:solidFill>
                  <a:schemeClr val="tx1">
                    <a:lumMod val="50000"/>
                  </a:schemeClr>
                </a:solidFill>
              </a:rPr>
              <a:t>Failure Investigation</a:t>
            </a:r>
          </a:p>
          <a:p>
            <a:r>
              <a:rPr lang="en-US" sz="2400" dirty="0">
                <a:solidFill>
                  <a:schemeClr val="tx1">
                    <a:lumMod val="50000"/>
                  </a:schemeClr>
                </a:solidFill>
              </a:rPr>
              <a:t>Make Safe Operations: Case Studies</a:t>
            </a:r>
          </a:p>
          <a:p>
            <a:r>
              <a:rPr lang="en-US" sz="2400" dirty="0">
                <a:solidFill>
                  <a:schemeClr val="tx1">
                    <a:lumMod val="50000"/>
                  </a:schemeClr>
                </a:solidFill>
              </a:rPr>
              <a:t>Industry Resources – Emergency Response</a:t>
            </a:r>
          </a:p>
          <a:p>
            <a:endParaRPr lang="en-US" dirty="0"/>
          </a:p>
        </p:txBody>
      </p:sp>
      <p:sp>
        <p:nvSpPr>
          <p:cNvPr id="5" name="Slide Number Placeholder 4">
            <a:extLst>
              <a:ext uri="{FF2B5EF4-FFF2-40B4-BE49-F238E27FC236}">
                <a16:creationId xmlns:a16="http://schemas.microsoft.com/office/drawing/2014/main" id="{C65DD864-7298-C9E7-7B4E-1E2155041A8E}"/>
              </a:ext>
            </a:extLst>
          </p:cNvPr>
          <p:cNvSpPr>
            <a:spLocks noGrp="1"/>
          </p:cNvSpPr>
          <p:nvPr>
            <p:ph type="sldNum" sz="quarter" idx="12"/>
          </p:nvPr>
        </p:nvSpPr>
        <p:spPr/>
        <p:txBody>
          <a:bodyPr/>
          <a:lstStyle/>
          <a:p>
            <a:fld id="{3A98EE3D-8CD1-4C3F-BD1C-C98C9596463C}" type="slidenum">
              <a:rPr lang="en-US" smtClean="0"/>
              <a:t>9</a:t>
            </a:fld>
            <a:endParaRPr lang="en-US" dirty="0"/>
          </a:p>
        </p:txBody>
      </p:sp>
      <p:sp>
        <p:nvSpPr>
          <p:cNvPr id="6" name="Footer Placeholder 5">
            <a:extLst>
              <a:ext uri="{FF2B5EF4-FFF2-40B4-BE49-F238E27FC236}">
                <a16:creationId xmlns:a16="http://schemas.microsoft.com/office/drawing/2014/main" id="{6916A9FA-B592-237E-C126-439F1889FF57}"/>
              </a:ext>
            </a:extLst>
          </p:cNvPr>
          <p:cNvSpPr>
            <a:spLocks noGrp="1"/>
          </p:cNvSpPr>
          <p:nvPr>
            <p:ph type="ftr" sz="quarter" idx="11"/>
          </p:nvPr>
        </p:nvSpPr>
        <p:spPr/>
        <p:txBody>
          <a:bodyPr/>
          <a:lstStyle/>
          <a:p>
            <a:r>
              <a:rPr lang="en-US"/>
              <a:t>WRGC |  August 19, 2025</a:t>
            </a:r>
            <a:endParaRPr lang="en-US" dirty="0"/>
          </a:p>
        </p:txBody>
      </p:sp>
    </p:spTree>
    <p:extLst>
      <p:ext uri="{BB962C8B-B14F-4D97-AF65-F5344CB8AC3E}">
        <p14:creationId xmlns:p14="http://schemas.microsoft.com/office/powerpoint/2010/main" val="40559678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TI Energy">
  <a:themeElements>
    <a:clrScheme name="GTI Energy">
      <a:dk1>
        <a:srgbClr val="7B7B7B"/>
      </a:dk1>
      <a:lt1>
        <a:srgbClr val="FFFFFF"/>
      </a:lt1>
      <a:dk2>
        <a:srgbClr val="000000"/>
      </a:dk2>
      <a:lt2>
        <a:srgbClr val="E6E6E6"/>
      </a:lt2>
      <a:accent1>
        <a:srgbClr val="00559F"/>
      </a:accent1>
      <a:accent2>
        <a:srgbClr val="AAD654"/>
      </a:accent2>
      <a:accent3>
        <a:srgbClr val="35A656"/>
      </a:accent3>
      <a:accent4>
        <a:srgbClr val="EA8B49"/>
      </a:accent4>
      <a:accent5>
        <a:srgbClr val="BFBFBF"/>
      </a:accent5>
      <a:accent6>
        <a:srgbClr val="00B0F0"/>
      </a:accent6>
      <a:hlink>
        <a:srgbClr val="0ABDC6"/>
      </a:hlink>
      <a:folHlink>
        <a:srgbClr val="91278B"/>
      </a:folHlink>
    </a:clrScheme>
    <a:fontScheme name="Custom 1">
      <a:majorFont>
        <a:latin typeface="Segoe UI"/>
        <a:ea typeface=""/>
        <a:cs typeface=""/>
      </a:majorFont>
      <a:minorFont>
        <a:latin typeface="Segoe U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GTI-Energy-PPT-pre-template_4-22.pptx" id="{892AF0CA-21CE-45FD-9872-F468505026EF}" vid="{99F87A22-5557-4C43-BFC4-6A3C0BF866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85D7D935F29B41A63E17D6FFBB2DCB" ma:contentTypeVersion="13" ma:contentTypeDescription="Create a new document." ma:contentTypeScope="" ma:versionID="84c47d6836b36a479dc33f26ea03914b">
  <xsd:schema xmlns:xsd="http://www.w3.org/2001/XMLSchema" xmlns:xs="http://www.w3.org/2001/XMLSchema" xmlns:p="http://schemas.microsoft.com/office/2006/metadata/properties" xmlns:ns3="0fa33de4-d271-43d7-a7d3-6f41a3138fc8" xmlns:ns4="77f40b0e-3fed-4aad-aec1-e9773f583ce2" targetNamespace="http://schemas.microsoft.com/office/2006/metadata/properties" ma:root="true" ma:fieldsID="0e1e212ba0cb6246190054808ace9386" ns3:_="" ns4:_="">
    <xsd:import namespace="0fa33de4-d271-43d7-a7d3-6f41a3138fc8"/>
    <xsd:import namespace="77f40b0e-3fed-4aad-aec1-e9773f583ce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LengthInSeconds"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a33de4-d271-43d7-a7d3-6f41a3138fc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f40b0e-3fed-4aad-aec1-e9773f583ce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8BA873-EF29-4834-BDA8-FE99056BDD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a33de4-d271-43d7-a7d3-6f41a3138fc8"/>
    <ds:schemaRef ds:uri="77f40b0e-3fed-4aad-aec1-e9773f583c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3.xml><?xml version="1.0" encoding="utf-8"?>
<ds:datastoreItem xmlns:ds="http://schemas.openxmlformats.org/officeDocument/2006/customXml" ds:itemID="{A03EEFF0-FB57-4CB4-8BFC-DF397689E2ED}">
  <ds:schemaRefs>
    <ds:schemaRef ds:uri="http://purl.org/dc/terms/"/>
    <ds:schemaRef ds:uri="http://schemas.microsoft.com/office/infopath/2007/PartnerControls"/>
    <ds:schemaRef ds:uri="http://schemas.microsoft.com/office/2006/documentManagement/types"/>
    <ds:schemaRef ds:uri="77f40b0e-3fed-4aad-aec1-e9773f583ce2"/>
    <ds:schemaRef ds:uri="http://schemas.microsoft.com/office/2006/metadata/properties"/>
    <ds:schemaRef ds:uri="http://purl.org/dc/elements/1.1/"/>
    <ds:schemaRef ds:uri="http://schemas.openxmlformats.org/package/2006/metadata/core-properties"/>
    <ds:schemaRef ds:uri="0fa33de4-d271-43d7-a7d3-6f41a3138fc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GTI-Energy-PPT-template_4-22</Template>
  <TotalTime>21888</TotalTime>
  <Words>3777</Words>
  <Application>Microsoft Office PowerPoint</Application>
  <PresentationFormat>Widescreen</PresentationFormat>
  <Paragraphs>426</Paragraphs>
  <Slides>34</Slides>
  <Notes>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9" baseType="lpstr">
      <vt:lpstr>Arial</vt:lpstr>
      <vt:lpstr>Calibri</vt:lpstr>
      <vt:lpstr>Segoe UI</vt:lpstr>
      <vt:lpstr>GTI Energy</vt:lpstr>
      <vt:lpstr>think-cell Slide</vt:lpstr>
      <vt:lpstr>2025 Training Innovations:</vt:lpstr>
      <vt:lpstr>Presenter Introduction</vt:lpstr>
      <vt:lpstr>GTI Energy Overview</vt:lpstr>
      <vt:lpstr>GTI Energy Website</vt:lpstr>
      <vt:lpstr>Genesis of New 2025 Training Programs</vt:lpstr>
      <vt:lpstr>New 2025 Training Courses</vt:lpstr>
      <vt:lpstr>Natural Gas Emergency Response: Make Safe Operations  </vt:lpstr>
      <vt:lpstr>Learning Objectives</vt:lpstr>
      <vt:lpstr>Lesson Topics</vt:lpstr>
      <vt:lpstr>Key Takeaways</vt:lpstr>
      <vt:lpstr>Examples of Emergencies</vt:lpstr>
      <vt:lpstr>Questions to Consider</vt:lpstr>
      <vt:lpstr>Discussion Points For This Training*</vt:lpstr>
      <vt:lpstr>Response Considerations Prior to Arrival*</vt:lpstr>
      <vt:lpstr>Response Arrival Upon Arrival</vt:lpstr>
      <vt:lpstr>Reminder – Every Action is Being Recorded</vt:lpstr>
      <vt:lpstr>Construction Contractor Oversight Fundamentals</vt:lpstr>
      <vt:lpstr>Learning Objectives</vt:lpstr>
      <vt:lpstr>Lesson Topics</vt:lpstr>
      <vt:lpstr>Gaps with Construction Contractor Oversight</vt:lpstr>
      <vt:lpstr>Welding Oversight Fundamentals</vt:lpstr>
      <vt:lpstr>Learning Objectives</vt:lpstr>
      <vt:lpstr>Lesson Topics</vt:lpstr>
      <vt:lpstr>Codes and Standards</vt:lpstr>
      <vt:lpstr>Welding Processes: Shielded Metal Arc Welding (SMAW)</vt:lpstr>
      <vt:lpstr>Weld Joint Profile</vt:lpstr>
      <vt:lpstr>Pipe Grades and Tensile Strength</vt:lpstr>
      <vt:lpstr>Welding Dissimilar Pipe Grades</vt:lpstr>
      <vt:lpstr>Electrode Coating Type</vt:lpstr>
      <vt:lpstr>Welding Procedure Overview</vt:lpstr>
      <vt:lpstr>Example of Weld Procedure Variables</vt:lpstr>
      <vt:lpstr>Welding Defects</vt:lpstr>
      <vt:lpstr>Introduction to Test Methods for Pipeline Welds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Training Technologies</dc:title>
  <dc:creator>Ray Deatherage</dc:creator>
  <cp:lastModifiedBy>Ray Deatherage</cp:lastModifiedBy>
  <cp:revision>124</cp:revision>
  <cp:lastPrinted>2022-07-15T18:32:21Z</cp:lastPrinted>
  <dcterms:created xsi:type="dcterms:W3CDTF">2022-07-12T13:50:02Z</dcterms:created>
  <dcterms:modified xsi:type="dcterms:W3CDTF">2025-08-19T13:19:16Z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0x0101001585D7D935F29B41A63E17D6FFBB2DCB</vt:lpwstr>
  </property>
</Properties>
</file>