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4"/>
  </p:sldMasterIdLst>
  <p:notesMasterIdLst>
    <p:notesMasterId r:id="rId27"/>
  </p:notesMasterIdLst>
  <p:sldIdLst>
    <p:sldId id="256" r:id="rId5"/>
    <p:sldId id="257" r:id="rId6"/>
    <p:sldId id="258" r:id="rId7"/>
    <p:sldId id="285" r:id="rId8"/>
    <p:sldId id="272" r:id="rId9"/>
    <p:sldId id="295" r:id="rId10"/>
    <p:sldId id="276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22" r:id="rId22"/>
    <p:sldId id="323" r:id="rId23"/>
    <p:sldId id="324" r:id="rId24"/>
    <p:sldId id="320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Caram" initials="BC" lastIdx="1" clrIdx="0">
    <p:extLst>
      <p:ext uri="{19B8F6BF-5375-455C-9EA6-DF929625EA0E}">
        <p15:presenceInfo xmlns:p15="http://schemas.microsoft.com/office/powerpoint/2012/main" userId="Bill Car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490"/>
    <a:srgbClr val="51959C"/>
    <a:srgbClr val="115E77"/>
    <a:srgbClr val="214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8"/>
    <p:restoredTop sz="95781"/>
  </p:normalViewPr>
  <p:slideViewPr>
    <p:cSldViewPr snapToGrid="0" snapToObjects="1">
      <p:cViewPr varScale="1">
        <p:scale>
          <a:sx n="106" d="100"/>
          <a:sy n="106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15733-7192-5A4D-865B-C8ACB2554D21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546397-C98E-FB4A-A7FF-DDB2B338D390}">
      <dgm:prSet phldrT="[Text]" custT="1"/>
      <dgm:spPr>
        <a:solidFill>
          <a:srgbClr val="115E77">
            <a:alpha val="50000"/>
          </a:srgbClr>
        </a:solidFill>
      </dgm:spPr>
      <dgm:t>
        <a:bodyPr/>
        <a:lstStyle/>
        <a:p>
          <a:r>
            <a:rPr lang="en-US" sz="2000" dirty="0"/>
            <a:t>PHMSA</a:t>
          </a:r>
        </a:p>
      </dgm:t>
    </dgm:pt>
    <dgm:pt modelId="{7E55FC4F-DD75-054D-86A8-B33A6B4FA0E9}" type="parTrans" cxnId="{FCA60144-8081-1D4B-92F8-24CA1E9C5D85}">
      <dgm:prSet/>
      <dgm:spPr/>
      <dgm:t>
        <a:bodyPr/>
        <a:lstStyle/>
        <a:p>
          <a:endParaRPr lang="en-US"/>
        </a:p>
      </dgm:t>
    </dgm:pt>
    <dgm:pt modelId="{96134B09-1B58-FF4E-BC9E-BFA2FB38CCA1}" type="sibTrans" cxnId="{FCA60144-8081-1D4B-92F8-24CA1E9C5D85}">
      <dgm:prSet/>
      <dgm:spPr/>
      <dgm:t>
        <a:bodyPr/>
        <a:lstStyle/>
        <a:p>
          <a:endParaRPr lang="en-US"/>
        </a:p>
      </dgm:t>
    </dgm:pt>
    <dgm:pt modelId="{4629DCF5-9367-6D4E-A4C9-1CF8B0473C3E}">
      <dgm:prSet phldrT="[Text]" custT="1"/>
      <dgm:spPr>
        <a:solidFill>
          <a:srgbClr val="51959C">
            <a:alpha val="50000"/>
          </a:srgbClr>
        </a:solidFill>
      </dgm:spPr>
      <dgm:t>
        <a:bodyPr/>
        <a:lstStyle/>
        <a:p>
          <a:r>
            <a:rPr lang="en-US" sz="2000" dirty="0"/>
            <a:t>Public</a:t>
          </a:r>
        </a:p>
      </dgm:t>
    </dgm:pt>
    <dgm:pt modelId="{51A6AEC6-5A3B-E14F-819C-4A3AA82202B8}" type="parTrans" cxnId="{546BC266-4355-D441-8677-82D54B25A11B}">
      <dgm:prSet/>
      <dgm:spPr/>
      <dgm:t>
        <a:bodyPr/>
        <a:lstStyle/>
        <a:p>
          <a:endParaRPr lang="en-US"/>
        </a:p>
      </dgm:t>
    </dgm:pt>
    <dgm:pt modelId="{98C6E0BC-89D4-6744-ADE5-CA4753E363D0}" type="sibTrans" cxnId="{546BC266-4355-D441-8677-82D54B25A11B}">
      <dgm:prSet/>
      <dgm:spPr/>
      <dgm:t>
        <a:bodyPr/>
        <a:lstStyle/>
        <a:p>
          <a:endParaRPr lang="en-US"/>
        </a:p>
      </dgm:t>
    </dgm:pt>
    <dgm:pt modelId="{95B77665-1AC1-CD4B-A2CE-7C3C4A89109D}">
      <dgm:prSet custT="1"/>
      <dgm:spPr/>
      <dgm:t>
        <a:bodyPr/>
        <a:lstStyle/>
        <a:p>
          <a:r>
            <a:rPr lang="en-US" sz="2000" dirty="0"/>
            <a:t>Industry</a:t>
          </a:r>
        </a:p>
      </dgm:t>
    </dgm:pt>
    <dgm:pt modelId="{F268A40E-207A-8843-B682-872AA62FC5D9}" type="parTrans" cxnId="{7ADD93FE-16A5-4E41-9040-4B72BFD55AE1}">
      <dgm:prSet/>
      <dgm:spPr/>
      <dgm:t>
        <a:bodyPr/>
        <a:lstStyle/>
        <a:p>
          <a:endParaRPr lang="en-US"/>
        </a:p>
      </dgm:t>
    </dgm:pt>
    <dgm:pt modelId="{AE82A058-5F39-8D4F-A4B3-BB7C99C3A41A}" type="sibTrans" cxnId="{7ADD93FE-16A5-4E41-9040-4B72BFD55AE1}">
      <dgm:prSet/>
      <dgm:spPr/>
      <dgm:t>
        <a:bodyPr/>
        <a:lstStyle/>
        <a:p>
          <a:endParaRPr lang="en-US"/>
        </a:p>
      </dgm:t>
    </dgm:pt>
    <dgm:pt modelId="{7912D527-3067-9041-8841-F5162F45F28B}">
      <dgm:prSet custT="1"/>
      <dgm:spPr/>
      <dgm:t>
        <a:bodyPr/>
        <a:lstStyle/>
        <a:p>
          <a:r>
            <a:rPr lang="en-US" sz="2000" dirty="0"/>
            <a:t>Local Gov’t</a:t>
          </a:r>
        </a:p>
      </dgm:t>
    </dgm:pt>
    <dgm:pt modelId="{979CF222-8A43-7D4D-A734-E98F533FF0C3}" type="parTrans" cxnId="{B70E1748-5267-A846-A7E7-72833F4EFA2A}">
      <dgm:prSet/>
      <dgm:spPr/>
      <dgm:t>
        <a:bodyPr/>
        <a:lstStyle/>
        <a:p>
          <a:endParaRPr lang="en-US"/>
        </a:p>
      </dgm:t>
    </dgm:pt>
    <dgm:pt modelId="{4A66063F-CDB6-3D45-8578-64B3800FDECA}" type="sibTrans" cxnId="{B70E1748-5267-A846-A7E7-72833F4EFA2A}">
      <dgm:prSet/>
      <dgm:spPr/>
      <dgm:t>
        <a:bodyPr/>
        <a:lstStyle/>
        <a:p>
          <a:endParaRPr lang="en-US"/>
        </a:p>
      </dgm:t>
    </dgm:pt>
    <dgm:pt modelId="{94F0006E-E2ED-FC4B-B68C-08B27B808179}">
      <dgm:prSet custT="1"/>
      <dgm:spPr/>
      <dgm:t>
        <a:bodyPr/>
        <a:lstStyle/>
        <a:p>
          <a:r>
            <a:rPr lang="en-US" sz="2000" dirty="0"/>
            <a:t>Tribes</a:t>
          </a:r>
        </a:p>
      </dgm:t>
    </dgm:pt>
    <dgm:pt modelId="{A819B9EF-761D-A647-81CE-C07A87BE2B65}" type="parTrans" cxnId="{88051CF5-73FD-8544-A0E6-E1A80A36F68C}">
      <dgm:prSet/>
      <dgm:spPr/>
      <dgm:t>
        <a:bodyPr/>
        <a:lstStyle/>
        <a:p>
          <a:endParaRPr lang="en-US"/>
        </a:p>
      </dgm:t>
    </dgm:pt>
    <dgm:pt modelId="{924EA45F-F7D0-434C-9123-3687948E68D6}" type="sibTrans" cxnId="{88051CF5-73FD-8544-A0E6-E1A80A36F68C}">
      <dgm:prSet/>
      <dgm:spPr/>
      <dgm:t>
        <a:bodyPr/>
        <a:lstStyle/>
        <a:p>
          <a:endParaRPr lang="en-US"/>
        </a:p>
      </dgm:t>
    </dgm:pt>
    <dgm:pt modelId="{9205616C-76E9-8C4D-901B-804870DA4F8A}">
      <dgm:prSet custT="1"/>
      <dgm:spPr/>
      <dgm:t>
        <a:bodyPr/>
        <a:lstStyle/>
        <a:p>
          <a:r>
            <a:rPr lang="en-US" sz="2000" dirty="0"/>
            <a:t>States</a:t>
          </a:r>
        </a:p>
      </dgm:t>
    </dgm:pt>
    <dgm:pt modelId="{15A07D4B-4DFD-9944-8776-7AA7F7791EEA}" type="parTrans" cxnId="{0EDD2F2B-8461-B64C-81CF-24AF520CC5B4}">
      <dgm:prSet/>
      <dgm:spPr/>
      <dgm:t>
        <a:bodyPr/>
        <a:lstStyle/>
        <a:p>
          <a:endParaRPr lang="en-US"/>
        </a:p>
      </dgm:t>
    </dgm:pt>
    <dgm:pt modelId="{B07A5311-F6A6-E945-A862-7A2BDC4019FC}" type="sibTrans" cxnId="{0EDD2F2B-8461-B64C-81CF-24AF520CC5B4}">
      <dgm:prSet/>
      <dgm:spPr/>
      <dgm:t>
        <a:bodyPr/>
        <a:lstStyle/>
        <a:p>
          <a:endParaRPr lang="en-US"/>
        </a:p>
      </dgm:t>
    </dgm:pt>
    <dgm:pt modelId="{3FA8A1C6-EDA3-5644-B064-12121FE17F04}" type="pres">
      <dgm:prSet presAssocID="{42915733-7192-5A4D-865B-C8ACB2554D21}" presName="compositeShape" presStyleCnt="0">
        <dgm:presLayoutVars>
          <dgm:chMax val="7"/>
          <dgm:dir/>
          <dgm:resizeHandles val="exact"/>
        </dgm:presLayoutVars>
      </dgm:prSet>
      <dgm:spPr/>
    </dgm:pt>
    <dgm:pt modelId="{B505C420-0EBE-6F4E-9993-C17EFFEA0213}" type="pres">
      <dgm:prSet presAssocID="{4629DCF5-9367-6D4E-A4C9-1CF8B0473C3E}" presName="circ1" presStyleLbl="vennNode1" presStyleIdx="0" presStyleCnt="6"/>
      <dgm:spPr/>
    </dgm:pt>
    <dgm:pt modelId="{0268A134-5BF1-E344-9DA2-C78577795E75}" type="pres">
      <dgm:prSet presAssocID="{4629DCF5-9367-6D4E-A4C9-1CF8B0473C3E}" presName="circ1Tx" presStyleLbl="revTx" presStyleIdx="0" presStyleCnt="0" custScaleX="46521" custScaleY="51937" custLinFactNeighborX="-2023" custLinFactNeighborY="38423">
        <dgm:presLayoutVars>
          <dgm:chMax val="0"/>
          <dgm:chPref val="0"/>
          <dgm:bulletEnabled val="1"/>
        </dgm:presLayoutVars>
      </dgm:prSet>
      <dgm:spPr/>
    </dgm:pt>
    <dgm:pt modelId="{283A25FC-FB0B-6D40-81BC-B08B7D714305}" type="pres">
      <dgm:prSet presAssocID="{95B77665-1AC1-CD4B-A2CE-7C3C4A89109D}" presName="circ2" presStyleLbl="vennNode1" presStyleIdx="1" presStyleCnt="6"/>
      <dgm:spPr/>
    </dgm:pt>
    <dgm:pt modelId="{E18FEBCD-24B3-5042-AEE9-7E1797329A40}" type="pres">
      <dgm:prSet presAssocID="{95B77665-1AC1-CD4B-A2CE-7C3C4A89109D}" presName="circ2Tx" presStyleLbl="revTx" presStyleIdx="0" presStyleCnt="0" custScaleX="63665" custScaleY="35683" custLinFactNeighborX="-26898" custLinFactNeighborY="7701">
        <dgm:presLayoutVars>
          <dgm:chMax val="0"/>
          <dgm:chPref val="0"/>
          <dgm:bulletEnabled val="1"/>
        </dgm:presLayoutVars>
      </dgm:prSet>
      <dgm:spPr/>
    </dgm:pt>
    <dgm:pt modelId="{F5B8EA7D-413F-C84C-A8BE-FDEDEBC6940A}" type="pres">
      <dgm:prSet presAssocID="{7912D527-3067-9041-8841-F5162F45F28B}" presName="circ3" presStyleLbl="vennNode1" presStyleIdx="2" presStyleCnt="6"/>
      <dgm:spPr/>
    </dgm:pt>
    <dgm:pt modelId="{639D3F91-E8CA-3949-BBB5-2AFA929B482A}" type="pres">
      <dgm:prSet presAssocID="{7912D527-3067-9041-8841-F5162F45F28B}" presName="circ3Tx" presStyleLbl="revTx" presStyleIdx="0" presStyleCnt="0" custScaleX="73993" custScaleY="20250" custLinFactNeighborX="-25130" custLinFactNeighborY="-1289">
        <dgm:presLayoutVars>
          <dgm:chMax val="0"/>
          <dgm:chPref val="0"/>
          <dgm:bulletEnabled val="1"/>
        </dgm:presLayoutVars>
      </dgm:prSet>
      <dgm:spPr/>
    </dgm:pt>
    <dgm:pt modelId="{ACE1BDB3-1234-B742-AECD-613B13D5928B}" type="pres">
      <dgm:prSet presAssocID="{94F0006E-E2ED-FC4B-B68C-08B27B808179}" presName="circ4" presStyleLbl="vennNode1" presStyleIdx="3" presStyleCnt="6"/>
      <dgm:spPr/>
    </dgm:pt>
    <dgm:pt modelId="{FC494FC9-1A02-BB4A-8C73-6B08F0E535DF}" type="pres">
      <dgm:prSet presAssocID="{94F0006E-E2ED-FC4B-B68C-08B27B808179}" presName="circ4Tx" presStyleLbl="revTx" presStyleIdx="0" presStyleCnt="0" custScaleX="60480" custScaleY="43588" custLinFactNeighborX="2871" custLinFactNeighborY="-36341">
        <dgm:presLayoutVars>
          <dgm:chMax val="0"/>
          <dgm:chPref val="0"/>
          <dgm:bulletEnabled val="1"/>
        </dgm:presLayoutVars>
      </dgm:prSet>
      <dgm:spPr/>
    </dgm:pt>
    <dgm:pt modelId="{22D75502-A712-8645-94C7-8746BE2C4288}" type="pres">
      <dgm:prSet presAssocID="{F7546397-C98E-FB4A-A7FF-DDB2B338D390}" presName="circ5" presStyleLbl="vennNode1" presStyleIdx="4" presStyleCnt="6"/>
      <dgm:spPr/>
    </dgm:pt>
    <dgm:pt modelId="{B7D7FD2D-CE86-2943-AD3E-BC2BA4B33D09}" type="pres">
      <dgm:prSet presAssocID="{F7546397-C98E-FB4A-A7FF-DDB2B338D390}" presName="circ5Tx" presStyleLbl="revTx" presStyleIdx="0" presStyleCnt="0" custScaleX="59708" custScaleY="27358" custLinFactNeighborX="36092" custLinFactNeighborY="-1596">
        <dgm:presLayoutVars>
          <dgm:chMax val="0"/>
          <dgm:chPref val="0"/>
          <dgm:bulletEnabled val="1"/>
        </dgm:presLayoutVars>
      </dgm:prSet>
      <dgm:spPr/>
    </dgm:pt>
    <dgm:pt modelId="{BED82152-9082-AA40-9902-15F63094E3E8}" type="pres">
      <dgm:prSet presAssocID="{9205616C-76E9-8C4D-901B-804870DA4F8A}" presName="circ6" presStyleLbl="vennNode1" presStyleIdx="5" presStyleCnt="6"/>
      <dgm:spPr/>
    </dgm:pt>
    <dgm:pt modelId="{84E8CC95-3670-2F4A-834C-B6FBD8A11180}" type="pres">
      <dgm:prSet presAssocID="{9205616C-76E9-8C4D-901B-804870DA4F8A}" presName="circ6Tx" presStyleLbl="revTx" presStyleIdx="0" presStyleCnt="0" custScaleX="49230" custScaleY="33643" custLinFactNeighborX="33431" custLinFactNeighborY="13318">
        <dgm:presLayoutVars>
          <dgm:chMax val="0"/>
          <dgm:chPref val="0"/>
          <dgm:bulletEnabled val="1"/>
        </dgm:presLayoutVars>
      </dgm:prSet>
      <dgm:spPr/>
    </dgm:pt>
  </dgm:ptLst>
  <dgm:cxnLst>
    <dgm:cxn modelId="{5CD7761A-9EE5-D941-8F04-4E9B43E4736E}" type="presOf" srcId="{42915733-7192-5A4D-865B-C8ACB2554D21}" destId="{3FA8A1C6-EDA3-5644-B064-12121FE17F04}" srcOrd="0" destOrd="0" presId="urn:microsoft.com/office/officeart/2005/8/layout/venn1"/>
    <dgm:cxn modelId="{0EDD2F2B-8461-B64C-81CF-24AF520CC5B4}" srcId="{42915733-7192-5A4D-865B-C8ACB2554D21}" destId="{9205616C-76E9-8C4D-901B-804870DA4F8A}" srcOrd="5" destOrd="0" parTransId="{15A07D4B-4DFD-9944-8776-7AA7F7791EEA}" sibTransId="{B07A5311-F6A6-E945-A862-7A2BDC4019FC}"/>
    <dgm:cxn modelId="{FCA60144-8081-1D4B-92F8-24CA1E9C5D85}" srcId="{42915733-7192-5A4D-865B-C8ACB2554D21}" destId="{F7546397-C98E-FB4A-A7FF-DDB2B338D390}" srcOrd="4" destOrd="0" parTransId="{7E55FC4F-DD75-054D-86A8-B33A6B4FA0E9}" sibTransId="{96134B09-1B58-FF4E-BC9E-BFA2FB38CCA1}"/>
    <dgm:cxn modelId="{546BC266-4355-D441-8677-82D54B25A11B}" srcId="{42915733-7192-5A4D-865B-C8ACB2554D21}" destId="{4629DCF5-9367-6D4E-A4C9-1CF8B0473C3E}" srcOrd="0" destOrd="0" parTransId="{51A6AEC6-5A3B-E14F-819C-4A3AA82202B8}" sibTransId="{98C6E0BC-89D4-6744-ADE5-CA4753E363D0}"/>
    <dgm:cxn modelId="{B70E1748-5267-A846-A7E7-72833F4EFA2A}" srcId="{42915733-7192-5A4D-865B-C8ACB2554D21}" destId="{7912D527-3067-9041-8841-F5162F45F28B}" srcOrd="2" destOrd="0" parTransId="{979CF222-8A43-7D4D-A734-E98F533FF0C3}" sibTransId="{4A66063F-CDB6-3D45-8578-64B3800FDECA}"/>
    <dgm:cxn modelId="{419DE04E-B17B-3C42-AD87-82A7D46A2CCA}" type="presOf" srcId="{9205616C-76E9-8C4D-901B-804870DA4F8A}" destId="{84E8CC95-3670-2F4A-834C-B6FBD8A11180}" srcOrd="0" destOrd="0" presId="urn:microsoft.com/office/officeart/2005/8/layout/venn1"/>
    <dgm:cxn modelId="{3CE21C54-FEA0-7742-9C84-9068745EE3E4}" type="presOf" srcId="{94F0006E-E2ED-FC4B-B68C-08B27B808179}" destId="{FC494FC9-1A02-BB4A-8C73-6B08F0E535DF}" srcOrd="0" destOrd="0" presId="urn:microsoft.com/office/officeart/2005/8/layout/venn1"/>
    <dgm:cxn modelId="{17ECD57A-4030-F843-B6D3-6E8AA954C7A7}" type="presOf" srcId="{7912D527-3067-9041-8841-F5162F45F28B}" destId="{639D3F91-E8CA-3949-BBB5-2AFA929B482A}" srcOrd="0" destOrd="0" presId="urn:microsoft.com/office/officeart/2005/8/layout/venn1"/>
    <dgm:cxn modelId="{EB29DB87-9FA9-D948-A524-7352A32312B5}" type="presOf" srcId="{95B77665-1AC1-CD4B-A2CE-7C3C4A89109D}" destId="{E18FEBCD-24B3-5042-AEE9-7E1797329A40}" srcOrd="0" destOrd="0" presId="urn:microsoft.com/office/officeart/2005/8/layout/venn1"/>
    <dgm:cxn modelId="{087E2EE1-8247-F04A-8649-ADF3738A15D7}" type="presOf" srcId="{4629DCF5-9367-6D4E-A4C9-1CF8B0473C3E}" destId="{0268A134-5BF1-E344-9DA2-C78577795E75}" srcOrd="0" destOrd="0" presId="urn:microsoft.com/office/officeart/2005/8/layout/venn1"/>
    <dgm:cxn modelId="{2AFD0FE7-07D2-374D-956D-BDF64779D456}" type="presOf" srcId="{F7546397-C98E-FB4A-A7FF-DDB2B338D390}" destId="{B7D7FD2D-CE86-2943-AD3E-BC2BA4B33D09}" srcOrd="0" destOrd="0" presId="urn:microsoft.com/office/officeart/2005/8/layout/venn1"/>
    <dgm:cxn modelId="{88051CF5-73FD-8544-A0E6-E1A80A36F68C}" srcId="{42915733-7192-5A4D-865B-C8ACB2554D21}" destId="{94F0006E-E2ED-FC4B-B68C-08B27B808179}" srcOrd="3" destOrd="0" parTransId="{A819B9EF-761D-A647-81CE-C07A87BE2B65}" sibTransId="{924EA45F-F7D0-434C-9123-3687948E68D6}"/>
    <dgm:cxn modelId="{7ADD93FE-16A5-4E41-9040-4B72BFD55AE1}" srcId="{42915733-7192-5A4D-865B-C8ACB2554D21}" destId="{95B77665-1AC1-CD4B-A2CE-7C3C4A89109D}" srcOrd="1" destOrd="0" parTransId="{F268A40E-207A-8843-B682-872AA62FC5D9}" sibTransId="{AE82A058-5F39-8D4F-A4B3-BB7C99C3A41A}"/>
    <dgm:cxn modelId="{1F25C75A-DA4E-EB40-AE4A-0F99A71FAD65}" type="presParOf" srcId="{3FA8A1C6-EDA3-5644-B064-12121FE17F04}" destId="{B505C420-0EBE-6F4E-9993-C17EFFEA0213}" srcOrd="0" destOrd="0" presId="urn:microsoft.com/office/officeart/2005/8/layout/venn1"/>
    <dgm:cxn modelId="{769C69DF-8B26-6541-8DD8-B2E9DD0AABE6}" type="presParOf" srcId="{3FA8A1C6-EDA3-5644-B064-12121FE17F04}" destId="{0268A134-5BF1-E344-9DA2-C78577795E75}" srcOrd="1" destOrd="0" presId="urn:microsoft.com/office/officeart/2005/8/layout/venn1"/>
    <dgm:cxn modelId="{1DC50B62-6A5F-024B-B6B5-928FB8E84743}" type="presParOf" srcId="{3FA8A1C6-EDA3-5644-B064-12121FE17F04}" destId="{283A25FC-FB0B-6D40-81BC-B08B7D714305}" srcOrd="2" destOrd="0" presId="urn:microsoft.com/office/officeart/2005/8/layout/venn1"/>
    <dgm:cxn modelId="{129128A8-6300-314E-848F-835AD96C706C}" type="presParOf" srcId="{3FA8A1C6-EDA3-5644-B064-12121FE17F04}" destId="{E18FEBCD-24B3-5042-AEE9-7E1797329A40}" srcOrd="3" destOrd="0" presId="urn:microsoft.com/office/officeart/2005/8/layout/venn1"/>
    <dgm:cxn modelId="{CB5934A3-4CB2-814B-BA6D-4FD174DA4958}" type="presParOf" srcId="{3FA8A1C6-EDA3-5644-B064-12121FE17F04}" destId="{F5B8EA7D-413F-C84C-A8BE-FDEDEBC6940A}" srcOrd="4" destOrd="0" presId="urn:microsoft.com/office/officeart/2005/8/layout/venn1"/>
    <dgm:cxn modelId="{62487EDD-2ABF-244F-9BBB-09EC00A4B010}" type="presParOf" srcId="{3FA8A1C6-EDA3-5644-B064-12121FE17F04}" destId="{639D3F91-E8CA-3949-BBB5-2AFA929B482A}" srcOrd="5" destOrd="0" presId="urn:microsoft.com/office/officeart/2005/8/layout/venn1"/>
    <dgm:cxn modelId="{5634E034-CAFF-5C4F-8F74-2065DADA5112}" type="presParOf" srcId="{3FA8A1C6-EDA3-5644-B064-12121FE17F04}" destId="{ACE1BDB3-1234-B742-AECD-613B13D5928B}" srcOrd="6" destOrd="0" presId="urn:microsoft.com/office/officeart/2005/8/layout/venn1"/>
    <dgm:cxn modelId="{9963736D-7FDA-C341-AF45-7FE29FD01DCD}" type="presParOf" srcId="{3FA8A1C6-EDA3-5644-B064-12121FE17F04}" destId="{FC494FC9-1A02-BB4A-8C73-6B08F0E535DF}" srcOrd="7" destOrd="0" presId="urn:microsoft.com/office/officeart/2005/8/layout/venn1"/>
    <dgm:cxn modelId="{0A7A82C2-E8BD-E746-977D-AA070E931DC9}" type="presParOf" srcId="{3FA8A1C6-EDA3-5644-B064-12121FE17F04}" destId="{22D75502-A712-8645-94C7-8746BE2C4288}" srcOrd="8" destOrd="0" presId="urn:microsoft.com/office/officeart/2005/8/layout/venn1"/>
    <dgm:cxn modelId="{E5F97F74-2BB8-E64C-ABA7-5DFFF65EAE44}" type="presParOf" srcId="{3FA8A1C6-EDA3-5644-B064-12121FE17F04}" destId="{B7D7FD2D-CE86-2943-AD3E-BC2BA4B33D09}" srcOrd="9" destOrd="0" presId="urn:microsoft.com/office/officeart/2005/8/layout/venn1"/>
    <dgm:cxn modelId="{CD48200E-B4C5-7741-8CFC-1AED695F8421}" type="presParOf" srcId="{3FA8A1C6-EDA3-5644-B064-12121FE17F04}" destId="{BED82152-9082-AA40-9902-15F63094E3E8}" srcOrd="10" destOrd="0" presId="urn:microsoft.com/office/officeart/2005/8/layout/venn1"/>
    <dgm:cxn modelId="{121757C2-D0BA-2149-8CA7-A887EF5832D0}" type="presParOf" srcId="{3FA8A1C6-EDA3-5644-B064-12121FE17F04}" destId="{84E8CC95-3670-2F4A-834C-B6FBD8A11180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5C420-0EBE-6F4E-9993-C17EFFEA0213}">
      <dsp:nvSpPr>
        <dsp:cNvPr id="0" name=""/>
        <dsp:cNvSpPr/>
      </dsp:nvSpPr>
      <dsp:spPr>
        <a:xfrm>
          <a:off x="3509489" y="1425724"/>
          <a:ext cx="1874360" cy="1874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268A134-5BF1-E344-9DA2-C78577795E75}">
      <dsp:nvSpPr>
        <dsp:cNvPr id="0" name=""/>
        <dsp:cNvSpPr/>
      </dsp:nvSpPr>
      <dsp:spPr>
        <a:xfrm>
          <a:off x="3854289" y="823756"/>
          <a:ext cx="1089964" cy="6628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Public</a:t>
          </a:r>
        </a:p>
      </dsp:txBody>
      <dsp:txXfrm>
        <a:off x="3854289" y="823756"/>
        <a:ext cx="1089964" cy="662879"/>
      </dsp:txXfrm>
    </dsp:sp>
    <dsp:sp modelId="{283A25FC-FB0B-6D40-81BC-B08B7D714305}">
      <dsp:nvSpPr>
        <dsp:cNvPr id="0" name=""/>
        <dsp:cNvSpPr/>
      </dsp:nvSpPr>
      <dsp:spPr>
        <a:xfrm>
          <a:off x="4117875" y="1777015"/>
          <a:ext cx="1874360" cy="1874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18FEBCD-24B3-5042-AEE9-7E1797329A40}">
      <dsp:nvSpPr>
        <dsp:cNvPr id="0" name=""/>
        <dsp:cNvSpPr/>
      </dsp:nvSpPr>
      <dsp:spPr>
        <a:xfrm>
          <a:off x="5937404" y="1799362"/>
          <a:ext cx="1413577" cy="4988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Industry</a:t>
          </a:r>
        </a:p>
      </dsp:txBody>
      <dsp:txXfrm>
        <a:off x="5937404" y="1799362"/>
        <a:ext cx="1413577" cy="498801"/>
      </dsp:txXfrm>
    </dsp:sp>
    <dsp:sp modelId="{F5B8EA7D-413F-C84C-A8BE-FDEDEBC6940A}">
      <dsp:nvSpPr>
        <dsp:cNvPr id="0" name=""/>
        <dsp:cNvSpPr/>
      </dsp:nvSpPr>
      <dsp:spPr>
        <a:xfrm>
          <a:off x="4117875" y="2479596"/>
          <a:ext cx="1874360" cy="1874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39D3F91-E8CA-3949-BBB5-2AFA929B482A}">
      <dsp:nvSpPr>
        <dsp:cNvPr id="0" name=""/>
        <dsp:cNvSpPr/>
      </dsp:nvSpPr>
      <dsp:spPr>
        <a:xfrm>
          <a:off x="5862002" y="3929527"/>
          <a:ext cx="1642893" cy="3162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Local Gov’t</a:t>
          </a:r>
        </a:p>
      </dsp:txBody>
      <dsp:txXfrm>
        <a:off x="5862002" y="3929527"/>
        <a:ext cx="1642893" cy="316298"/>
      </dsp:txXfrm>
    </dsp:sp>
    <dsp:sp modelId="{ACE1BDB3-1234-B742-AECD-613B13D5928B}">
      <dsp:nvSpPr>
        <dsp:cNvPr id="0" name=""/>
        <dsp:cNvSpPr/>
      </dsp:nvSpPr>
      <dsp:spPr>
        <a:xfrm>
          <a:off x="3509489" y="2831495"/>
          <a:ext cx="1874360" cy="1874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494FC9-1A02-BB4A-8C73-6B08F0E535DF}">
      <dsp:nvSpPr>
        <dsp:cNvPr id="0" name=""/>
        <dsp:cNvSpPr/>
      </dsp:nvSpPr>
      <dsp:spPr>
        <a:xfrm>
          <a:off x="3805427" y="4724189"/>
          <a:ext cx="1417016" cy="5563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Tribes</a:t>
          </a:r>
        </a:p>
      </dsp:txBody>
      <dsp:txXfrm>
        <a:off x="3805427" y="4724189"/>
        <a:ext cx="1417016" cy="556320"/>
      </dsp:txXfrm>
    </dsp:sp>
    <dsp:sp modelId="{22D75502-A712-8645-94C7-8746BE2C4288}">
      <dsp:nvSpPr>
        <dsp:cNvPr id="0" name=""/>
        <dsp:cNvSpPr/>
      </dsp:nvSpPr>
      <dsp:spPr>
        <a:xfrm>
          <a:off x="2901103" y="2479596"/>
          <a:ext cx="1874360" cy="1874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7D7FD2D-CE86-2943-AD3E-BC2BA4B33D09}">
      <dsp:nvSpPr>
        <dsp:cNvPr id="0" name=""/>
        <dsp:cNvSpPr/>
      </dsp:nvSpPr>
      <dsp:spPr>
        <a:xfrm>
          <a:off x="1790424" y="3869220"/>
          <a:ext cx="1325718" cy="4273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PHMSA</a:t>
          </a:r>
        </a:p>
      </dsp:txBody>
      <dsp:txXfrm>
        <a:off x="1790424" y="3869220"/>
        <a:ext cx="1325718" cy="427322"/>
      </dsp:txXfrm>
    </dsp:sp>
    <dsp:sp modelId="{BED82152-9082-AA40-9902-15F63094E3E8}">
      <dsp:nvSpPr>
        <dsp:cNvPr id="0" name=""/>
        <dsp:cNvSpPr/>
      </dsp:nvSpPr>
      <dsp:spPr>
        <a:xfrm>
          <a:off x="2901103" y="1777015"/>
          <a:ext cx="1874360" cy="1874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E8CC95-3670-2F4A-834C-B6FBD8A11180}">
      <dsp:nvSpPr>
        <dsp:cNvPr id="0" name=""/>
        <dsp:cNvSpPr/>
      </dsp:nvSpPr>
      <dsp:spPr>
        <a:xfrm>
          <a:off x="1847664" y="1968438"/>
          <a:ext cx="1093071" cy="5254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States</a:t>
          </a:r>
        </a:p>
      </dsp:txBody>
      <dsp:txXfrm>
        <a:off x="1847664" y="1968438"/>
        <a:ext cx="1093071" cy="525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B1D75-DEE2-9246-BC25-5E90A9F5E014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4060C-3BE5-D044-A492-CD9E72512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1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060C-3BE5-D044-A492-CD9E72512A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84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548B8-F623-829B-FB95-B668E0E86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43E9A3-D3C9-6F77-DFD5-0CED55BCD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C0B9AF-9FE2-8410-EBC0-7E7483E6C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06EE6-8093-5579-149D-BB884E992B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060C-3BE5-D044-A492-CD9E72512A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6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E328E-C7D5-8F7B-BE38-AA64E5736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1E9883-27A9-C499-BA5A-0F840D4B2E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D88E82-ACB2-8972-D12F-F26171829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32748-6AFA-796F-4341-5E201587E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060C-3BE5-D044-A492-CD9E72512A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54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3F4F5-6212-984F-80A3-4ED7178CA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D2DF00-0E5B-55BF-4A85-874801879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F0020-92C2-7466-AD40-1F1016D15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E034D-6923-4179-3AC2-AFB4C9F017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060C-3BE5-D044-A492-CD9E72512A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6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9C136-6A9D-CA0D-9ABE-3AA8789EB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4BAF35-E124-D56F-B521-76A74F7BC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70555F-69E2-7731-CE65-8891ABB32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2B363-6B86-6A2E-4E23-67FD055C5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060C-3BE5-D044-A492-CD9E72512A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44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647AA-A091-0BC0-C890-ED3DF08CB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86AD36-6D7B-F9A7-51DE-A25EC4E16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1BE398-3B00-496B-C80B-981DD7C14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F1473-898D-79F9-2E77-50B92E17C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060C-3BE5-D044-A492-CD9E72512A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40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BC9D1-F60B-E6A4-F273-38872B788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F7D351-FF4A-070A-BDFA-DFFF2D17AF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B7EDBA-37E6-2C44-1A12-47FB1141A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882F3-4D91-16C3-5649-678F7ADD0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060C-3BE5-D044-A492-CD9E72512A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40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060C-3BE5-D044-A492-CD9E72512A0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72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060C-3BE5-D044-A492-CD9E72512A0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95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060C-3BE5-D044-A492-CD9E72512A0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48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060C-3BE5-D044-A492-CD9E72512A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060C-3BE5-D044-A492-CD9E72512A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5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060C-3BE5-D044-A492-CD9E72512A0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6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060C-3BE5-D044-A492-CD9E72512A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2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060C-3BE5-D044-A492-CD9E72512A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1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060C-3BE5-D044-A492-CD9E72512A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4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DD2B-6E2F-91EB-94E5-9B2E477A3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D486E1-00DF-C41A-10A6-59CE73F3D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E761EA-4ADA-2488-4505-13ABE8166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A4F7A-5EFF-6AC8-B81B-8B4A09472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060C-3BE5-D044-A492-CD9E72512A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16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86884-FA24-84C0-F097-306F162EB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059638-C53C-54D3-7CB6-F33E47942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B0729B-20B7-654D-4D78-4AD7AB16B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01A8B-F2D3-0BB4-1E94-550703C6D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060C-3BE5-D044-A492-CD9E72512A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45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24A3E-59E3-2C2D-D48D-83A11A6EF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9CF2E5-38DD-666B-F4C2-D333184A6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B157BC-1BB3-A1AF-61B5-00EC0AE04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AF079-E0BC-9EED-ADFB-0C682E4618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060C-3BE5-D044-A492-CD9E72512A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06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9B85E-257B-4E98-D795-6B6DD3911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B9337F-9C43-257A-8B41-BF9D11957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DDE358-5A95-C9BD-189F-946F5E8D6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03CFB-9815-9F08-70EC-28B10D40A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4060C-3BE5-D044-A492-CD9E72512A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4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8CFA-605B-FA40-A473-E8EDB8402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BE67B-D4E5-9142-840A-4563A0195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CD897-402F-3D4E-BE5B-3E218A77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C2D5-7337-0E41-AD25-397ADD3D6DB9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77ADD-F86A-5E44-9095-8623E331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A739C-E85B-5F4E-BA93-523FAEFD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4638-1FFE-F541-BB20-84B2AC17D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2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7730-B38A-DC4A-891F-90A48CCD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61DAA-88FC-1148-8AD6-5388A0510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FEFA7-4684-BF46-99DD-432158CC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C2D5-7337-0E41-AD25-397ADD3D6DB9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D66AD-EA90-7C40-A2F8-5FBD69F9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195BA-EF3B-2F45-88E7-B5CE2630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4638-1FFE-F541-BB20-84B2AC17D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1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A2E84-8408-8C4B-AFC4-F810F8371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75B4-0E2E-BA4D-8B83-1186046E9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CF568-0D84-ED44-8246-8ECD5031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C2D5-7337-0E41-AD25-397ADD3D6DB9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FF238-97D3-5248-AB65-C79C64C84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EC591-2891-9343-BEBE-2E0FF7958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4638-1FFE-F541-BB20-84B2AC17D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4DCB-F1AA-E443-B0E3-9ED1DAAE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B7DC5-8360-1148-B156-607428006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4D02F-DFCC-5F4E-9B60-665A6B32A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C2D5-7337-0E41-AD25-397ADD3D6DB9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BA76C-6AC7-144B-8FA5-EABE6B6E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DAA39-CC97-424E-B013-9B800722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4638-1FFE-F541-BB20-84B2AC17D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9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780DA-4A01-CD46-9A00-3F0732C1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E36E0-EA3D-6B40-8040-A6B6BAEC9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B6B15-C14B-5745-B844-13B0632E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C2D5-7337-0E41-AD25-397ADD3D6DB9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0B8FC-2C36-1240-93EE-EA48995D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927E0-7126-7848-8F24-780F6DD1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4638-1FFE-F541-BB20-84B2AC17D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1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09F0C-E8B3-D840-995D-80D48FD1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947DF-B97A-6048-8128-722F4B810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D9C1B-548A-DB43-AA59-740A3B44F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82BCB-B84D-714B-A39C-7389FBD9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C2D5-7337-0E41-AD25-397ADD3D6DB9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C35BE-1AEC-894D-8991-59988B18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46ADF-4B60-444C-91F4-53BB5DC6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4638-1FFE-F541-BB20-84B2AC17D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0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2D70E-4683-8940-8E20-432EFA50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EB009-B5B4-A44E-8EA6-6356F91B4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B0FAF-51D0-7E4B-87BF-6A53E8764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29F87-29F8-9344-BE79-6BD6C57B4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01260-6192-B04A-9F58-D9C01E7C4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37C09D-718F-A141-9C30-2DA40D128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C2D5-7337-0E41-AD25-397ADD3D6DB9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68F1F-B8DA-9146-981F-2F8159CA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424415-5DD4-104B-B5ED-55B4CD80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4638-1FFE-F541-BB20-84B2AC17D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9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65C9-60D8-A14A-8466-E75B0F00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BDDBF-EBD2-4246-9221-A8896DD0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C2D5-7337-0E41-AD25-397ADD3D6DB9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EFA74-AA33-814E-9442-BD418DE6E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D1227-14E9-184C-A435-72E0B103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4638-1FFE-F541-BB20-84B2AC17D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66FBAD-E54A-204A-8A88-992ACBF9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C2D5-7337-0E41-AD25-397ADD3D6DB9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0BC48-05FE-5C46-B655-58824795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2F985-0806-7B42-9C60-E3D7AEBC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4638-1FFE-F541-BB20-84B2AC17D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7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B594-7CF3-A94B-B497-CD990CBD4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DE171-8D72-8146-B3A1-59D05C71D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D80A8-8FD0-4846-A50C-161154475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929B1-2306-2341-ADA9-093D3D23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C2D5-7337-0E41-AD25-397ADD3D6DB9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E80C1-61A3-6345-9A7C-B6547525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C4BEB-4790-4348-9187-A4B5A283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4638-1FFE-F541-BB20-84B2AC17D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4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2E77-9FCC-554C-AE41-62927CA5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542B9-B90D-3D41-9CA6-AC604B01F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AC13E-D80E-B247-A579-CABC56A14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C6E74-F695-9D4B-AA3B-B8194AC76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C2D5-7337-0E41-AD25-397ADD3D6DB9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C9ABF-3F75-A548-ABF6-0B7249A7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D6E44-D353-4C48-8503-56FA51533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64638-1FFE-F541-BB20-84B2AC17D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5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E137D8-0C5D-FC48-84D9-8447C60C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0FF5E-EF3C-5D4C-B563-56EE9372F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5BAD5-80B0-9D45-BC81-8F8067627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2C2D5-7337-0E41-AD25-397ADD3D6DB9}" type="datetimeFigureOut">
              <a:rPr lang="en-US" smtClean="0"/>
              <a:t>8/18/2025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1D350-9398-0F4A-81C7-D36A8756E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8BDE8-CFCB-5A47-805E-E021D2415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64638-1FFE-F541-BB20-84B2AC17DD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4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strust.org/" TargetMode="External"/><Relationship Id="rId4" Type="http://schemas.openxmlformats.org/officeDocument/2006/relationships/hyperlink" Target="mailto:kenneth@pstrust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bg1">
                <a:lumMod val="100000"/>
              </a:schemeClr>
            </a:gs>
            <a:gs pos="0">
              <a:schemeClr val="bg1"/>
            </a:gs>
            <a:gs pos="85000">
              <a:srgbClr val="51959C"/>
            </a:gs>
            <a:gs pos="76000">
              <a:srgbClr val="62A490"/>
            </a:gs>
            <a:gs pos="93000">
              <a:srgbClr val="115E77"/>
            </a:gs>
            <a:gs pos="100000">
              <a:srgbClr val="214A6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221FA-DEDD-BC45-A6F9-8E028906B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354" y="2902754"/>
            <a:ext cx="9144000" cy="105249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14A62"/>
                </a:solidFill>
              </a:rPr>
              <a:t>Western Regional Gas Conference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0B2A8-A451-3A40-AC20-71FC963CEB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062" y="619126"/>
            <a:ext cx="7772400" cy="16891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126B574-3AF2-E845-B083-C9EBD13405ED}"/>
              </a:ext>
            </a:extLst>
          </p:cNvPr>
          <p:cNvSpPr txBox="1">
            <a:spLocks/>
          </p:cNvSpPr>
          <p:nvPr/>
        </p:nvSpPr>
        <p:spPr>
          <a:xfrm>
            <a:off x="1252354" y="4549773"/>
            <a:ext cx="9144000" cy="106985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214A62"/>
                </a:solidFill>
              </a:rPr>
              <a:t>August 19, 2025</a:t>
            </a:r>
          </a:p>
          <a:p>
            <a:endParaRPr lang="en-US" sz="3300" b="1" dirty="0">
              <a:solidFill>
                <a:srgbClr val="214A62"/>
              </a:solidFill>
            </a:endParaRPr>
          </a:p>
          <a:p>
            <a:r>
              <a:rPr lang="en-US" sz="3300" b="1" dirty="0">
                <a:solidFill>
                  <a:srgbClr val="214A62"/>
                </a:solidFill>
              </a:rPr>
              <a:t>Bill Caram</a:t>
            </a:r>
          </a:p>
          <a:p>
            <a:r>
              <a:rPr lang="en-US" sz="3300" b="1" dirty="0">
                <a:solidFill>
                  <a:srgbClr val="214A62"/>
                </a:solidFill>
              </a:rPr>
              <a:t>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282709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71D13-24E1-F38F-31D1-9DDB1925A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1DD1C-12EC-A5BD-C593-B6F288618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15E77"/>
                </a:solidFill>
              </a:rPr>
              <a:t>PHMSA Rulemaking – Repair Criteria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71DF3-3B53-0E94-AEBC-49517C19E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3FB10F6F-5499-E1DF-744C-08F9FDCB8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374" y="2265673"/>
            <a:ext cx="4727626" cy="202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Arial"/>
                <a:ea typeface="ＭＳ Ｐゴシック"/>
              </a:rPr>
              <a:t>Primary concerns: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Terminology confusion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Backwards movement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Missing safety focus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C8E1DC-D954-4619-047C-098B636083B9}"/>
              </a:ext>
            </a:extLst>
          </p:cNvPr>
          <p:cNvCxnSpPr/>
          <p:nvPr/>
        </p:nvCxnSpPr>
        <p:spPr>
          <a:xfrm>
            <a:off x="838200" y="1341783"/>
            <a:ext cx="10303565" cy="0"/>
          </a:xfrm>
          <a:prstGeom prst="line">
            <a:avLst/>
          </a:prstGeom>
          <a:ln w="53975">
            <a:solidFill>
              <a:srgbClr val="62A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2C8D876-16D6-9C67-EACE-11CC17C400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175" y="1545771"/>
            <a:ext cx="4123966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0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D783F-0C36-1B65-E20C-8C7B55ED2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2E524-3A62-A6FA-1BC3-296E0023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15E77"/>
                </a:solidFill>
              </a:rPr>
              <a:t>PHMSA Rulemaking – Repair Criteria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3B355-C22C-D1E3-59BF-22626648E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6DC07C90-CA7E-3D3E-0DA9-95EDDB9C6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70372"/>
            <a:ext cx="8919411" cy="500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b="1" dirty="0">
                <a:latin typeface="Arial"/>
                <a:ea typeface="ＭＳ Ｐゴシック"/>
              </a:rPr>
              <a:t>Main recommendations: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Clarify language: </a:t>
            </a:r>
            <a:r>
              <a:rPr lang="en-US" sz="2000" dirty="0"/>
              <a:t>Change "repair conditions/criteria" to "response conditions/criteria" throughout regulations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Codify timeframes: </a:t>
            </a:r>
            <a:r>
              <a:rPr lang="en-US" sz="2000" dirty="0"/>
              <a:t>Establish clear 5-day timeframe for examining immediate repair conditions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Type A sleeve prohibition: </a:t>
            </a:r>
            <a:r>
              <a:rPr lang="en-US" sz="2000" dirty="0"/>
              <a:t>Ban problematic Type A sleeves on hazardous liquid pipelines due to leak risks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Enhanced tank inspections: </a:t>
            </a:r>
            <a:r>
              <a:rPr lang="en-US" sz="2000" dirty="0"/>
              <a:t>Allow risk-based inspection intervals for certain breakout tank designs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Maintain gas standards: </a:t>
            </a:r>
            <a:r>
              <a:rPr lang="en-US" sz="2000" dirty="0"/>
              <a:t>Don't reduce recently improved safety standards for gas transmission lines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/>
                <a:ea typeface="ＭＳ Ｐゴシック"/>
              </a:rPr>
              <a:t>Address reporting gaps: </a:t>
            </a:r>
            <a:r>
              <a:rPr lang="en-US" sz="2000" dirty="0">
                <a:latin typeface="Arial"/>
                <a:ea typeface="ＭＳ Ｐゴシック"/>
              </a:rPr>
              <a:t>Need better data collection on remediation activities and emerging safety trends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A29D36-4924-FAAD-D281-F53046357867}"/>
              </a:ext>
            </a:extLst>
          </p:cNvPr>
          <p:cNvCxnSpPr/>
          <p:nvPr/>
        </p:nvCxnSpPr>
        <p:spPr>
          <a:xfrm>
            <a:off x="838200" y="1341783"/>
            <a:ext cx="10303565" cy="0"/>
          </a:xfrm>
          <a:prstGeom prst="line">
            <a:avLst/>
          </a:prstGeom>
          <a:ln w="53975">
            <a:solidFill>
              <a:srgbClr val="62A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0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4FB8C-E100-7FA8-46B2-77E47076D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84EB-B71C-267B-1FC5-1AE77BCD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1189" cy="1325563"/>
          </a:xfrm>
        </p:spPr>
        <p:txBody>
          <a:bodyPr/>
          <a:lstStyle/>
          <a:p>
            <a:r>
              <a:rPr lang="en-US" b="1" dirty="0">
                <a:solidFill>
                  <a:srgbClr val="115E77"/>
                </a:solidFill>
              </a:rPr>
              <a:t>PHMSA Rulemaking – Mandatory Reg. Reviews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7F4C8-2CA0-210F-3F08-81E7CF486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713A08B3-B0E3-7228-1BDB-DE80A8AC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374" y="2265673"/>
            <a:ext cx="4727626" cy="202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Arial"/>
                <a:ea typeface="ＭＳ Ｐゴシック"/>
              </a:rPr>
              <a:t>Primary concerns: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Mission alignment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Overwhelming workload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pipeline safety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79B771-FEA3-B062-9AC8-9B32F0B3BD0E}"/>
              </a:ext>
            </a:extLst>
          </p:cNvPr>
          <p:cNvCxnSpPr/>
          <p:nvPr/>
        </p:nvCxnSpPr>
        <p:spPr>
          <a:xfrm>
            <a:off x="838200" y="1341783"/>
            <a:ext cx="10303565" cy="0"/>
          </a:xfrm>
          <a:prstGeom prst="line">
            <a:avLst/>
          </a:prstGeom>
          <a:ln w="53975">
            <a:solidFill>
              <a:srgbClr val="62A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BFA53FC-1019-4FC7-0CC1-274BC51995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175" y="1545771"/>
            <a:ext cx="4123966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8352C-1E19-84F9-8149-BBD8061CC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5BD9-7E06-E7C1-754B-5D2B64CDA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7284" cy="1325563"/>
          </a:xfrm>
        </p:spPr>
        <p:txBody>
          <a:bodyPr/>
          <a:lstStyle/>
          <a:p>
            <a:r>
              <a:rPr lang="en-US" b="1" dirty="0">
                <a:solidFill>
                  <a:srgbClr val="115E77"/>
                </a:solidFill>
              </a:rPr>
              <a:t>PHMSA Rulemaking – Mandatory Reg. Reviews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9307E-4016-0509-DB43-2C3EB046C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39ECB02F-6DB5-D3F6-8994-E6452F9E2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90688"/>
            <a:ext cx="8919411" cy="402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Arial"/>
                <a:ea typeface="ＭＳ Ｐゴシック"/>
              </a:rPr>
              <a:t>Main recommendations: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Finalize CO2 rules: </a:t>
            </a:r>
            <a:r>
              <a:rPr lang="en-US" dirty="0"/>
              <a:t>Reissue CO2 pipeline safety regulations without substantial revisions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Improve state support: </a:t>
            </a:r>
            <a:r>
              <a:rPr lang="en-US" dirty="0"/>
              <a:t>Provide states with full 80% reimbursement for pipeline safety programs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Study special permits: </a:t>
            </a:r>
            <a:r>
              <a:rPr lang="en-US" dirty="0"/>
              <a:t>Comprehensively analyze performance of pipelines operating under special permits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Maintain methane rules: </a:t>
            </a:r>
            <a:r>
              <a:rPr lang="en-US" dirty="0"/>
              <a:t>Don't rescind guidance on minimizing methane emissions (Section 114 of PIPES Act)</a:t>
            </a:r>
            <a:endParaRPr lang="en-US" dirty="0">
              <a:latin typeface="Arial"/>
              <a:ea typeface="ＭＳ Ｐゴシック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B1F1B1-0F6E-4C24-BF23-810DED1BB0A8}"/>
              </a:ext>
            </a:extLst>
          </p:cNvPr>
          <p:cNvCxnSpPr/>
          <p:nvPr/>
        </p:nvCxnSpPr>
        <p:spPr>
          <a:xfrm>
            <a:off x="838200" y="1341783"/>
            <a:ext cx="10303565" cy="0"/>
          </a:xfrm>
          <a:prstGeom prst="line">
            <a:avLst/>
          </a:prstGeom>
          <a:ln w="53975">
            <a:solidFill>
              <a:srgbClr val="62A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259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595A4-90AA-CE9E-43C5-F2E699E45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947D-3767-12F3-B7A2-F79F8488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1189" cy="1325563"/>
          </a:xfrm>
        </p:spPr>
        <p:txBody>
          <a:bodyPr/>
          <a:lstStyle/>
          <a:p>
            <a:r>
              <a:rPr lang="en-US" b="1" dirty="0">
                <a:solidFill>
                  <a:srgbClr val="115E77"/>
                </a:solidFill>
              </a:rPr>
              <a:t>PHMSA Rulemaking – Common Themes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72F1F-24B9-49D8-2886-955DD4FFA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1789963A-8694-854A-3E6B-892A55AD5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8" y="1545771"/>
            <a:ext cx="5257802" cy="349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Arial"/>
                <a:ea typeface="ＭＳ Ｐゴシック"/>
              </a:rPr>
              <a:t>Safety First: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Prioritize public and environmental safety over industry cost savings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Don't pursue deregulation when Congress mandated safety improvements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Maintain or strengthen safety standards, don't weaken them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EEBC71-C68A-966B-C16A-0839AFABCC4A}"/>
              </a:ext>
            </a:extLst>
          </p:cNvPr>
          <p:cNvCxnSpPr/>
          <p:nvPr/>
        </p:nvCxnSpPr>
        <p:spPr>
          <a:xfrm>
            <a:off x="838200" y="1341783"/>
            <a:ext cx="10303565" cy="0"/>
          </a:xfrm>
          <a:prstGeom prst="line">
            <a:avLst/>
          </a:prstGeom>
          <a:ln w="53975">
            <a:solidFill>
              <a:srgbClr val="62A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59C22BF-74F9-297A-79E1-92E69650DF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175" y="1545771"/>
            <a:ext cx="4123966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0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3A07E-4F2F-8C39-5582-2C31FAC43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82A16-C02C-7BB0-F5F4-9A1B419B2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1189" cy="1325563"/>
          </a:xfrm>
        </p:spPr>
        <p:txBody>
          <a:bodyPr/>
          <a:lstStyle/>
          <a:p>
            <a:r>
              <a:rPr lang="en-US" b="1" dirty="0">
                <a:solidFill>
                  <a:srgbClr val="115E77"/>
                </a:solidFill>
              </a:rPr>
              <a:t>PHMSA Rulemaking – Common Themes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35504-5E1E-E668-F776-C0D9EBA5E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F2281A43-11DB-24B6-C3A0-DF343439A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8" y="1545771"/>
            <a:ext cx="5257802" cy="439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Arial"/>
                <a:ea typeface="ＭＳ Ｐゴシック"/>
              </a:rPr>
              <a:t>Transparency &amp; Public Participation: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Make industry standards publicly accessible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Hold accessible public meetings with proper notice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Allow meaningful public comment periods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Post relevant documents and summaries online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E11972-D3D1-056B-2C58-78C51AE807E6}"/>
              </a:ext>
            </a:extLst>
          </p:cNvPr>
          <p:cNvCxnSpPr/>
          <p:nvPr/>
        </p:nvCxnSpPr>
        <p:spPr>
          <a:xfrm>
            <a:off x="838200" y="1341783"/>
            <a:ext cx="10303565" cy="0"/>
          </a:xfrm>
          <a:prstGeom prst="line">
            <a:avLst/>
          </a:prstGeom>
          <a:ln w="53975">
            <a:solidFill>
              <a:srgbClr val="62A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DE67DCC-8554-F2FB-E2B1-0CF390442D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175" y="1545771"/>
            <a:ext cx="4123966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63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805AC-D5C5-0E41-62ED-FEF144812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B8CE-4459-3688-650F-A944FE3BC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1189" cy="1325563"/>
          </a:xfrm>
        </p:spPr>
        <p:txBody>
          <a:bodyPr/>
          <a:lstStyle/>
          <a:p>
            <a:r>
              <a:rPr lang="en-US" b="1" dirty="0">
                <a:solidFill>
                  <a:srgbClr val="115E77"/>
                </a:solidFill>
              </a:rPr>
              <a:t>PHMSA Rulemaking – Common Themes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CDC68-2031-4E96-7040-51C1277C3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83559B6C-7C9E-579B-E268-CA5AFCF8E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8" y="1545771"/>
            <a:ext cx="5257802" cy="349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Arial"/>
                <a:ea typeface="ＭＳ Ｐゴシック"/>
              </a:rPr>
              <a:t>Congressional Compliance: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Follow Congressional mandates from PIPES Acts of 2016 and 2020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Complete overdue rulemakings before starting new deregulatory efforts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Maintain required reporting and tracking systems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F9761E-B26D-544B-9A7E-8459838D0777}"/>
              </a:ext>
            </a:extLst>
          </p:cNvPr>
          <p:cNvCxnSpPr/>
          <p:nvPr/>
        </p:nvCxnSpPr>
        <p:spPr>
          <a:xfrm>
            <a:off x="838200" y="1341783"/>
            <a:ext cx="10303565" cy="0"/>
          </a:xfrm>
          <a:prstGeom prst="line">
            <a:avLst/>
          </a:prstGeom>
          <a:ln w="53975">
            <a:solidFill>
              <a:srgbClr val="62A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8A87E22-1AB2-9AB3-2786-8D65BB3F8C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175" y="1545771"/>
            <a:ext cx="4123966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99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FE1A3-968F-CDD3-44FF-5B59964B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679F7-83DB-E25D-409C-476AD767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1189" cy="1325563"/>
          </a:xfrm>
        </p:spPr>
        <p:txBody>
          <a:bodyPr/>
          <a:lstStyle/>
          <a:p>
            <a:r>
              <a:rPr lang="en-US" b="1" dirty="0">
                <a:solidFill>
                  <a:srgbClr val="115E77"/>
                </a:solidFill>
              </a:rPr>
              <a:t>PHMSA Rulemaking – Common Themes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E30FD-A7F2-FE86-CBF7-2B8C6364A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CF9BA26A-0A39-6279-EB71-015D4D4D5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8" y="1545771"/>
            <a:ext cx="5257802" cy="349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Arial"/>
                <a:ea typeface="ＭＳ Ｐゴシック"/>
              </a:rPr>
              <a:t>Regulatory Clarity: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Use clear, consistent terminology across regulations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 specific timeframes and requirements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Eliminate ambiguous language that allows problematic interpretations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2811A3-A0A4-01C5-A420-E969FD0EC027}"/>
              </a:ext>
            </a:extLst>
          </p:cNvPr>
          <p:cNvCxnSpPr/>
          <p:nvPr/>
        </p:nvCxnSpPr>
        <p:spPr>
          <a:xfrm>
            <a:off x="838200" y="1341783"/>
            <a:ext cx="10303565" cy="0"/>
          </a:xfrm>
          <a:prstGeom prst="line">
            <a:avLst/>
          </a:prstGeom>
          <a:ln w="53975">
            <a:solidFill>
              <a:srgbClr val="62A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9D431E0-8A87-BCD4-1AC5-FEC6221521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175" y="1545771"/>
            <a:ext cx="4123966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71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3275-C16F-9340-9210-92429EFC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15E77"/>
                </a:solidFill>
              </a:rPr>
              <a:t>Zero Incidents?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5ADD7-4CE6-9444-9A2D-B09979B17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E79AB8-777A-3648-6BA9-B431020F237D}"/>
              </a:ext>
            </a:extLst>
          </p:cNvPr>
          <p:cNvCxnSpPr/>
          <p:nvPr/>
        </p:nvCxnSpPr>
        <p:spPr>
          <a:xfrm>
            <a:off x="838200" y="1341783"/>
            <a:ext cx="10303565" cy="0"/>
          </a:xfrm>
          <a:prstGeom prst="line">
            <a:avLst/>
          </a:prstGeom>
          <a:ln w="53975">
            <a:solidFill>
              <a:srgbClr val="62A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aph showing the number of oil and gas in the year&#10;&#10;AI-generated content may be incorrect.">
            <a:extLst>
              <a:ext uri="{FF2B5EF4-FFF2-40B4-BE49-F238E27FC236}">
                <a16:creationId xmlns:a16="http://schemas.microsoft.com/office/drawing/2014/main" id="{C9D8E182-2F9F-01DC-CD20-17A20EC0BD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695" y="1631013"/>
            <a:ext cx="7603958" cy="46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86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3275-C16F-9340-9210-92429EFC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15E77"/>
                </a:solidFill>
              </a:rPr>
              <a:t>Zero Incidents?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5ADD7-4CE6-9444-9A2D-B09979B17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E79AB8-777A-3648-6BA9-B431020F237D}"/>
              </a:ext>
            </a:extLst>
          </p:cNvPr>
          <p:cNvCxnSpPr/>
          <p:nvPr/>
        </p:nvCxnSpPr>
        <p:spPr>
          <a:xfrm>
            <a:off x="838200" y="1341783"/>
            <a:ext cx="10303565" cy="0"/>
          </a:xfrm>
          <a:prstGeom prst="line">
            <a:avLst/>
          </a:prstGeom>
          <a:ln w="53975">
            <a:solidFill>
              <a:srgbClr val="62A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49A57BF-8E87-CF03-E672-EE77D446A2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84" y="1690688"/>
            <a:ext cx="7772400" cy="47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7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24CA-416B-B840-B162-49F4F68C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15E77"/>
                </a:solidFill>
              </a:rPr>
              <a:t>Pipeline Safety Trust History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6B58D9-3AC2-DD44-A8A4-6F08AE6EA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200" y="669925"/>
            <a:ext cx="3092450" cy="418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F116749-49DE-214C-AA2E-502491075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8341" y="3934258"/>
            <a:ext cx="50911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CDB6DB0-6E6B-4848-827E-E5803FD9D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407" y="1690688"/>
            <a:ext cx="3024187" cy="288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Liam Note">
            <a:extLst>
              <a:ext uri="{FF2B5EF4-FFF2-40B4-BE49-F238E27FC236}">
                <a16:creationId xmlns:a16="http://schemas.microsoft.com/office/drawing/2014/main" id="{FF00A624-330C-2046-92B8-6FA2DA931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801" y="1581367"/>
            <a:ext cx="3167062" cy="246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754A91-17EA-9A49-ABA1-92E445370C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36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3275-C16F-9340-9210-92429EFC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15E77"/>
                </a:solidFill>
              </a:rPr>
              <a:t>Zero Incidents?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5ADD7-4CE6-9444-9A2D-B09979B17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E79AB8-777A-3648-6BA9-B431020F237D}"/>
              </a:ext>
            </a:extLst>
          </p:cNvPr>
          <p:cNvCxnSpPr/>
          <p:nvPr/>
        </p:nvCxnSpPr>
        <p:spPr>
          <a:xfrm>
            <a:off x="838200" y="1341783"/>
            <a:ext cx="10303565" cy="0"/>
          </a:xfrm>
          <a:prstGeom prst="line">
            <a:avLst/>
          </a:prstGeom>
          <a:ln w="53975">
            <a:solidFill>
              <a:srgbClr val="62A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aph showing a line graph&#10;&#10;AI-generated content may be incorrect.">
            <a:extLst>
              <a:ext uri="{FF2B5EF4-FFF2-40B4-BE49-F238E27FC236}">
                <a16:creationId xmlns:a16="http://schemas.microsoft.com/office/drawing/2014/main" id="{A79972D0-C4D6-BE8A-B77D-95A6826161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1696796"/>
            <a:ext cx="4994740" cy="3079735"/>
          </a:xfrm>
          <a:prstGeom prst="rect">
            <a:avLst/>
          </a:prstGeom>
        </p:spPr>
      </p:pic>
      <p:pic>
        <p:nvPicPr>
          <p:cNvPr id="5" name="Picture 4" descr="A graph showing a line graph&#10;&#10;AI-generated content may be incorrect.">
            <a:extLst>
              <a:ext uri="{FF2B5EF4-FFF2-40B4-BE49-F238E27FC236}">
                <a16:creationId xmlns:a16="http://schemas.microsoft.com/office/drawing/2014/main" id="{8D89B5DC-9214-C42D-0D4A-E1357F847A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897" y="1689970"/>
            <a:ext cx="5071868" cy="307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69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3275-C16F-9340-9210-92429EFC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115E77"/>
                </a:solidFill>
              </a:rPr>
              <a:t>PST Annual Pipeline Safety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5ADD7-4CE6-9444-9A2D-B09979B17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8F1F6962-7A08-9C46-82C0-63A2F53B7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91" y="1690688"/>
            <a:ext cx="6402568" cy="242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 dirty="0"/>
              <a:t>Save the Date!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ea typeface="ＭＳ Ｐゴシック"/>
              </a:rPr>
              <a:t>November 13-14,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ea typeface="ＭＳ Ｐゴシック"/>
              </a:rPr>
              <a:t>New Orleans, 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"/>
                <a:ea typeface="ＭＳ Ｐゴシック"/>
              </a:rPr>
              <a:t>Registration live at </a:t>
            </a:r>
            <a:r>
              <a:rPr lang="en-US" sz="3200" dirty="0" err="1">
                <a:latin typeface="Arial"/>
                <a:ea typeface="ＭＳ Ｐゴシック"/>
              </a:rPr>
              <a:t>pstrust.org</a:t>
            </a:r>
            <a:endParaRPr lang="en-US" sz="3200" dirty="0">
              <a:latin typeface="Arial"/>
              <a:ea typeface="ＭＳ Ｐゴシック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648A6D-F71E-454F-81B7-47E4E49285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175" y="1690688"/>
            <a:ext cx="4616187" cy="308065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F0981F-F399-961B-8175-B525C6629C3A}"/>
              </a:ext>
            </a:extLst>
          </p:cNvPr>
          <p:cNvCxnSpPr/>
          <p:nvPr/>
        </p:nvCxnSpPr>
        <p:spPr>
          <a:xfrm>
            <a:off x="838200" y="1341783"/>
            <a:ext cx="10303565" cy="0"/>
          </a:xfrm>
          <a:prstGeom prst="line">
            <a:avLst/>
          </a:prstGeom>
          <a:ln w="53975">
            <a:solidFill>
              <a:srgbClr val="62A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205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3275-C16F-9340-9210-92429EFC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15E77"/>
                </a:solidFill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5ADD7-4CE6-9444-9A2D-B09979B17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8F1F6962-7A08-9C46-82C0-63A2F53B7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12" y="2031547"/>
            <a:ext cx="6149975" cy="254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/>
              <a:t>Bill Caram</a:t>
            </a:r>
          </a:p>
          <a:p>
            <a:pPr algn="ctr"/>
            <a:r>
              <a:rPr lang="en-US" sz="2000" dirty="0"/>
              <a:t>Executive Director</a:t>
            </a:r>
          </a:p>
          <a:p>
            <a:pPr algn="ctr"/>
            <a:r>
              <a:rPr lang="en-US" sz="2000" dirty="0"/>
              <a:t>Pipeline Safety Trust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hlinkClick r:id="rId4"/>
              </a:rPr>
              <a:t>bill@pstrust.org</a:t>
            </a:r>
            <a:endParaRPr lang="en-US" sz="2000" dirty="0"/>
          </a:p>
          <a:p>
            <a:pPr algn="ctr"/>
            <a:r>
              <a:rPr lang="en-US" sz="2000" dirty="0"/>
              <a:t>360-543-5686 Ext. 103</a:t>
            </a:r>
          </a:p>
          <a:p>
            <a:pPr algn="ctr"/>
            <a:r>
              <a:rPr lang="en-US" sz="2000" dirty="0">
                <a:hlinkClick r:id="rId5"/>
              </a:rPr>
              <a:t>www.pstrust.org</a:t>
            </a:r>
            <a:endParaRPr lang="en-US" sz="2000" dirty="0"/>
          </a:p>
          <a:p>
            <a:pPr algn="ctr"/>
            <a:endParaRPr lang="en-US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27A720-67BA-48EF-D6CB-7FBC194B7061}"/>
              </a:ext>
            </a:extLst>
          </p:cNvPr>
          <p:cNvCxnSpPr/>
          <p:nvPr/>
        </p:nvCxnSpPr>
        <p:spPr>
          <a:xfrm>
            <a:off x="838200" y="1341783"/>
            <a:ext cx="10303565" cy="0"/>
          </a:xfrm>
          <a:prstGeom prst="line">
            <a:avLst/>
          </a:prstGeom>
          <a:ln w="53975">
            <a:solidFill>
              <a:srgbClr val="62A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30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3275-C16F-9340-9210-92429EFC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15E77"/>
                </a:solidFill>
              </a:rPr>
              <a:t>Pipeline Safety Trust History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5ADD7-4CE6-9444-9A2D-B09979B17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8F1F6962-7A08-9C46-82C0-63A2F53B7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632" y="1564307"/>
            <a:ext cx="6149975" cy="423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“</a:t>
            </a:r>
            <a:r>
              <a:rPr lang="en-US" altLang="ja-JP" dirty="0">
                <a:solidFill>
                  <a:srgbClr val="000000"/>
                </a:solidFill>
                <a:latin typeface="Calibri" charset="0"/>
                <a:cs typeface="Calibri" charset="0"/>
              </a:rPr>
              <a:t>… there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’</a:t>
            </a:r>
            <a:r>
              <a:rPr lang="en-US" altLang="ja-JP" dirty="0">
                <a:solidFill>
                  <a:srgbClr val="000000"/>
                </a:solidFill>
                <a:latin typeface="Calibri" charset="0"/>
                <a:cs typeface="Calibri" charset="0"/>
              </a:rPr>
              <a:t>s going to be a Trust that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’</a:t>
            </a:r>
            <a:r>
              <a:rPr lang="en-US" altLang="ja-JP" dirty="0">
                <a:solidFill>
                  <a:srgbClr val="000000"/>
                </a:solidFill>
                <a:latin typeface="Calibri" charset="0"/>
                <a:cs typeface="Calibri" charset="0"/>
              </a:rPr>
              <a:t>s going to be funded as part of today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’</a:t>
            </a:r>
            <a:r>
              <a:rPr lang="en-US" altLang="ja-JP" dirty="0">
                <a:solidFill>
                  <a:srgbClr val="000000"/>
                </a:solidFill>
                <a:latin typeface="Calibri" charset="0"/>
                <a:cs typeface="Calibri" charset="0"/>
              </a:rPr>
              <a:t>s sentencing. With $4,000,000 … they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’</a:t>
            </a:r>
            <a:r>
              <a:rPr lang="en-US" altLang="ja-JP" dirty="0">
                <a:solidFill>
                  <a:srgbClr val="000000"/>
                </a:solidFill>
                <a:latin typeface="Calibri" charset="0"/>
                <a:cs typeface="Calibri" charset="0"/>
              </a:rPr>
              <a:t>ve nowhere near the lobbying potential of the oil industry. It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’</a:t>
            </a:r>
            <a:r>
              <a:rPr lang="en-US" altLang="ja-JP" dirty="0">
                <a:solidFill>
                  <a:srgbClr val="000000"/>
                </a:solidFill>
                <a:latin typeface="Calibri" charset="0"/>
                <a:cs typeface="Calibri" charset="0"/>
              </a:rPr>
              <a:t>s not even David and Goliath. It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’</a:t>
            </a:r>
            <a:r>
              <a:rPr lang="en-US" altLang="ja-JP" dirty="0">
                <a:solidFill>
                  <a:srgbClr val="000000"/>
                </a:solidFill>
                <a:latin typeface="Calibri" charset="0"/>
                <a:cs typeface="Calibri" charset="0"/>
              </a:rPr>
              <a:t>s more like Bambi and Godzilla. No industry polices itself very well… you need outside people, and these are going to be the people so pay attention to them.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”</a:t>
            </a:r>
            <a:endParaRPr lang="en-US" altLang="ja-JP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Calibri" charset="0"/>
                <a:cs typeface="Calibri" charset="0"/>
              </a:rPr>
              <a:t> </a:t>
            </a:r>
          </a:p>
          <a:p>
            <a:pPr algn="r" eaLnBrk="1" hangingPunct="1"/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The Honorable Barbara Rothstein</a:t>
            </a:r>
          </a:p>
          <a:p>
            <a:pPr algn="r" eaLnBrk="1" hangingPunct="1"/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United States District Judge</a:t>
            </a:r>
          </a:p>
          <a:p>
            <a:pPr algn="r" eaLnBrk="1" hangingPunct="1"/>
            <a:r>
              <a:rPr lang="en-US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at Olympic Pipe Line Co Sentencing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53B20A8-28BF-0846-A4CE-B9B9DD03A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910" y="2191059"/>
            <a:ext cx="246856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686A6-5F99-1E56-AF84-390A9B91EEED}"/>
              </a:ext>
            </a:extLst>
          </p:cNvPr>
          <p:cNvCxnSpPr/>
          <p:nvPr/>
        </p:nvCxnSpPr>
        <p:spPr>
          <a:xfrm>
            <a:off x="838200" y="1341783"/>
            <a:ext cx="10303565" cy="0"/>
          </a:xfrm>
          <a:prstGeom prst="line">
            <a:avLst/>
          </a:prstGeom>
          <a:ln w="53975">
            <a:solidFill>
              <a:srgbClr val="62A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64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24CA-416B-B840-B162-49F4F68C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115E77"/>
                </a:solidFill>
              </a:rPr>
              <a:t>Pipeline Safety Trust History – 25 Years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754A91-17EA-9A49-ABA1-92E445370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  <p:pic>
        <p:nvPicPr>
          <p:cNvPr id="4" name="Picture 3" descr="A sign with information on it&#10;&#10;Description automatically generated">
            <a:extLst>
              <a:ext uri="{FF2B5EF4-FFF2-40B4-BE49-F238E27FC236}">
                <a16:creationId xmlns:a16="http://schemas.microsoft.com/office/drawing/2014/main" id="{449DC780-34F4-6598-FD41-A190760CD8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927" y="3791856"/>
            <a:ext cx="4354286" cy="2902858"/>
          </a:xfrm>
          <a:prstGeom prst="rect">
            <a:avLst/>
          </a:prstGeom>
        </p:spPr>
      </p:pic>
      <p:pic>
        <p:nvPicPr>
          <p:cNvPr id="5" name="Picture 4" descr="A sign on a stand&#10;&#10;Description automatically generated">
            <a:extLst>
              <a:ext uri="{FF2B5EF4-FFF2-40B4-BE49-F238E27FC236}">
                <a16:creationId xmlns:a16="http://schemas.microsoft.com/office/drawing/2014/main" id="{087AEB25-EC0B-071B-EEDC-2E5397BFFD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428" y="1687285"/>
            <a:ext cx="4227286" cy="2821215"/>
          </a:xfrm>
          <a:prstGeom prst="rect">
            <a:avLst/>
          </a:prstGeom>
        </p:spPr>
      </p:pic>
      <p:pic>
        <p:nvPicPr>
          <p:cNvPr id="6" name="Picture 5" descr="A group of people on a path&#10;&#10;Description automatically generated">
            <a:extLst>
              <a:ext uri="{FF2B5EF4-FFF2-40B4-BE49-F238E27FC236}">
                <a16:creationId xmlns:a16="http://schemas.microsoft.com/office/drawing/2014/main" id="{1DA88CD8-160A-892D-1C77-264AD25F35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69" b="-221"/>
          <a:stretch/>
        </p:blipFill>
        <p:spPr>
          <a:xfrm>
            <a:off x="377372" y="2131784"/>
            <a:ext cx="4144273" cy="4180204"/>
          </a:xfrm>
          <a:prstGeom prst="rect">
            <a:avLst/>
          </a:prstGeom>
        </p:spPr>
      </p:pic>
      <p:pic>
        <p:nvPicPr>
          <p:cNvPr id="8" name="Picture 7" descr="A person standing in front of a microphone&#10;&#10;Description automatically generated">
            <a:extLst>
              <a:ext uri="{FF2B5EF4-FFF2-40B4-BE49-F238E27FC236}">
                <a16:creationId xmlns:a16="http://schemas.microsoft.com/office/drawing/2014/main" id="{19368585-06EB-753B-0D52-B5A3AE250C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39"/>
          <a:stretch/>
        </p:blipFill>
        <p:spPr>
          <a:xfrm>
            <a:off x="4109358" y="1381298"/>
            <a:ext cx="3229435" cy="26488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E8A6DD-ABB9-9C66-81B2-A64A097E57E7}"/>
              </a:ext>
            </a:extLst>
          </p:cNvPr>
          <p:cNvCxnSpPr/>
          <p:nvPr/>
        </p:nvCxnSpPr>
        <p:spPr>
          <a:xfrm>
            <a:off x="838200" y="1341783"/>
            <a:ext cx="10303565" cy="0"/>
          </a:xfrm>
          <a:prstGeom prst="line">
            <a:avLst/>
          </a:prstGeom>
          <a:ln w="53975">
            <a:solidFill>
              <a:srgbClr val="62A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24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3275-C16F-9340-9210-92429EFC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15E77"/>
                </a:solidFill>
              </a:rPr>
              <a:t>Pipeline Safety Trust 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5ADD7-4CE6-9444-9A2D-B09979B17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8F1F6962-7A08-9C46-82C0-63A2F53B7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825" y="2185183"/>
            <a:ext cx="6149975" cy="26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The Pipeline Safety Trust promotes pipeline safety through education and advocacy, increased access to information, and partnerships with residents, safety advocates, government, and industry, resulting in safer communities and a healthier environment.</a:t>
            </a:r>
            <a:endParaRPr lang="en-US" sz="18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BBB3F2-B44C-414F-AB3C-290ECE8011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95" y="1890486"/>
            <a:ext cx="4354285" cy="326571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EAFDE2-032C-2235-CA5B-99F440BCB74E}"/>
              </a:ext>
            </a:extLst>
          </p:cNvPr>
          <p:cNvCxnSpPr/>
          <p:nvPr/>
        </p:nvCxnSpPr>
        <p:spPr>
          <a:xfrm>
            <a:off x="838200" y="1341783"/>
            <a:ext cx="10303565" cy="0"/>
          </a:xfrm>
          <a:prstGeom prst="line">
            <a:avLst/>
          </a:prstGeom>
          <a:ln w="53975">
            <a:solidFill>
              <a:srgbClr val="62A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3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3275-C16F-9340-9210-92429EFC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15E77"/>
                </a:solidFill>
              </a:rPr>
              <a:t>Shared Goals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5ADD7-4CE6-9444-9A2D-B09979B17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AA6D9F8-3E78-A047-94E5-DCFAD6C93FA4}"/>
              </a:ext>
            </a:extLst>
          </p:cNvPr>
          <p:cNvGraphicFramePr/>
          <p:nvPr/>
        </p:nvGraphicFramePr>
        <p:xfrm>
          <a:off x="2401824" y="780293"/>
          <a:ext cx="9051927" cy="6077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59C000-2CB3-DA42-809D-CB8D1530EAFE}"/>
              </a:ext>
            </a:extLst>
          </p:cNvPr>
          <p:cNvSpPr txBox="1"/>
          <p:nvPr/>
        </p:nvSpPr>
        <p:spPr>
          <a:xfrm>
            <a:off x="455022" y="2105856"/>
            <a:ext cx="3641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Safer pipelines!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Zero incidents!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ED0767-5C2A-DF41-1814-0118D7F63ED7}"/>
              </a:ext>
            </a:extLst>
          </p:cNvPr>
          <p:cNvCxnSpPr/>
          <p:nvPr/>
        </p:nvCxnSpPr>
        <p:spPr>
          <a:xfrm>
            <a:off x="838200" y="1341783"/>
            <a:ext cx="10303565" cy="0"/>
          </a:xfrm>
          <a:prstGeom prst="line">
            <a:avLst/>
          </a:prstGeom>
          <a:ln w="53975">
            <a:solidFill>
              <a:srgbClr val="62A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04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3275-C16F-9340-9210-92429EFC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115E77"/>
                </a:solidFill>
              </a:rPr>
              <a:t>PST Priorities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5ADD7-4CE6-9444-9A2D-B09979B17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8F1F6962-7A08-9C46-82C0-63A2F53B7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48" y="1690687"/>
            <a:ext cx="5924874" cy="26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ＭＳ Ｐゴシック"/>
              </a:rPr>
              <a:t>Methane detectors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ＭＳ Ｐゴシック"/>
              </a:rPr>
              <a:t>Fire shutoff valves (thermally activated)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ＭＳ Ｐゴシック"/>
              </a:rPr>
              <a:t>Leak detection performance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ＭＳ Ｐゴシック"/>
              </a:rPr>
              <a:t>CO</a:t>
            </a:r>
            <a:r>
              <a:rPr lang="en-US" baseline="-25000" dirty="0">
                <a:latin typeface="Arial"/>
                <a:ea typeface="ＭＳ Ｐゴシック"/>
              </a:rPr>
              <a:t>2</a:t>
            </a:r>
            <a:r>
              <a:rPr lang="en-US" dirty="0">
                <a:latin typeface="Arial"/>
                <a:ea typeface="ＭＳ Ｐゴシック"/>
              </a:rPr>
              <a:t> pipeline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ＭＳ Ｐゴシック"/>
              </a:rPr>
              <a:t>H</a:t>
            </a:r>
            <a:r>
              <a:rPr lang="en-US" baseline="-25000" dirty="0">
                <a:latin typeface="Arial"/>
                <a:ea typeface="ＭＳ Ｐゴシック"/>
              </a:rPr>
              <a:t>2</a:t>
            </a:r>
            <a:r>
              <a:rPr lang="en-US" dirty="0">
                <a:latin typeface="Arial"/>
                <a:ea typeface="ＭＳ Ｐゴシック"/>
              </a:rPr>
              <a:t> and H</a:t>
            </a:r>
            <a:r>
              <a:rPr lang="en-US" baseline="-25000" dirty="0">
                <a:latin typeface="Arial"/>
                <a:ea typeface="ＭＳ Ｐゴシック"/>
              </a:rPr>
              <a:t>2</a:t>
            </a:r>
            <a:r>
              <a:rPr lang="en-US" dirty="0">
                <a:latin typeface="Arial"/>
                <a:ea typeface="ＭＳ Ｐゴシック"/>
              </a:rPr>
              <a:t> blend pipeline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ＭＳ Ｐゴシック"/>
              </a:rPr>
              <a:t>Rupture mitigation valves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ea typeface="ＭＳ Ｐゴシック"/>
              </a:rPr>
              <a:t>Public engagement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A472A3-ABD8-D44E-BE63-F7FDD47EB0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175" y="1545771"/>
            <a:ext cx="4123966" cy="346165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E79AB8-777A-3648-6BA9-B431020F237D}"/>
              </a:ext>
            </a:extLst>
          </p:cNvPr>
          <p:cNvCxnSpPr/>
          <p:nvPr/>
        </p:nvCxnSpPr>
        <p:spPr>
          <a:xfrm>
            <a:off x="838200" y="1341783"/>
            <a:ext cx="10303565" cy="0"/>
          </a:xfrm>
          <a:prstGeom prst="line">
            <a:avLst/>
          </a:prstGeom>
          <a:ln w="53975">
            <a:solidFill>
              <a:srgbClr val="62A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53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D97DB-5D41-38DC-2234-8BC2BD0D0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9338-4378-5B4E-CBA2-42C2CB66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15E77"/>
                </a:solidFill>
              </a:rPr>
              <a:t>PHMSA Rulemaking – LNG ANPRM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F67C7-F002-3713-6A29-14DD3EC7A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C7373027-BFEE-5F88-8597-1DBBEE88A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374" y="1873718"/>
            <a:ext cx="4727626" cy="254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dirty="0">
                <a:latin typeface="Arial"/>
                <a:ea typeface="ＭＳ Ｐゴシック"/>
              </a:rPr>
              <a:t>Primary concerns: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Outdated regulations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Congressional delays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Backwards progress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Safety vs. deregulation</a:t>
            </a:r>
            <a:endParaRPr lang="en-US" dirty="0">
              <a:latin typeface="Arial"/>
              <a:ea typeface="ＭＳ Ｐゴシック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EF4CBD-414C-DBE4-F115-FE47AD8C56F6}"/>
              </a:ext>
            </a:extLst>
          </p:cNvPr>
          <p:cNvCxnSpPr/>
          <p:nvPr/>
        </p:nvCxnSpPr>
        <p:spPr>
          <a:xfrm>
            <a:off x="838200" y="1341783"/>
            <a:ext cx="10303565" cy="0"/>
          </a:xfrm>
          <a:prstGeom prst="line">
            <a:avLst/>
          </a:prstGeom>
          <a:ln w="53975">
            <a:solidFill>
              <a:srgbClr val="62A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n LNG tanker is docked at an export terminal">
            <a:extLst>
              <a:ext uri="{FF2B5EF4-FFF2-40B4-BE49-F238E27FC236}">
                <a16:creationId xmlns:a16="http://schemas.microsoft.com/office/drawing/2014/main" id="{292D4EC2-BFA7-52F5-2666-277CEED9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6922" y="1690688"/>
            <a:ext cx="5372690" cy="302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27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28C93-CF9A-8925-DDD4-44707F50B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A61D0-F63E-B5E8-A85F-7E674327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15E77"/>
                </a:solidFill>
              </a:rPr>
              <a:t>PHMSA Rulemaking – LNG ANPRM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2B5B2-B38D-953B-780F-50930AC25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751" y="5156200"/>
            <a:ext cx="1524000" cy="13462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1F289970-223B-42C4-0E45-764F20BEA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90688"/>
            <a:ext cx="8919411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200" b="1" dirty="0">
                <a:latin typeface="Arial"/>
                <a:ea typeface="ＭＳ Ｐゴシック"/>
              </a:rPr>
              <a:t>Main recommendations: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Public access to standards: </a:t>
            </a:r>
            <a:r>
              <a:rPr lang="en-US" sz="2200" dirty="0"/>
              <a:t>Make all industry standards incorporated by reference available to the public for free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Enhanced reporting: </a:t>
            </a:r>
            <a:r>
              <a:rPr lang="en-US" sz="2200" dirty="0"/>
              <a:t>Require additional data on LNG exports/imports, leaks, and operational status during incidents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Safety-first approach: </a:t>
            </a:r>
            <a:r>
              <a:rPr lang="en-US" sz="2200" dirty="0"/>
              <a:t>Focus on improving safety rather than cost savings for industry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Risk-based requirements: </a:t>
            </a:r>
            <a:r>
              <a:rPr lang="en-US" sz="2200" dirty="0"/>
              <a:t>Support Congressional mandate for risk-based approach for large-scale facilities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Implementation plans: </a:t>
            </a:r>
            <a:r>
              <a:rPr lang="en-US" sz="2200" dirty="0"/>
              <a:t>Require operators to submit detailed safety implementation plans for PHMSA approval</a:t>
            </a:r>
            <a:endParaRPr lang="en-US" sz="2200" dirty="0">
              <a:latin typeface="Arial"/>
              <a:ea typeface="ＭＳ Ｐゴシック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BBAE42-F464-16A8-A812-CF75BC75462F}"/>
              </a:ext>
            </a:extLst>
          </p:cNvPr>
          <p:cNvCxnSpPr/>
          <p:nvPr/>
        </p:nvCxnSpPr>
        <p:spPr>
          <a:xfrm>
            <a:off x="838200" y="1341783"/>
            <a:ext cx="10303565" cy="0"/>
          </a:xfrm>
          <a:prstGeom prst="line">
            <a:avLst/>
          </a:prstGeom>
          <a:ln w="53975">
            <a:solidFill>
              <a:srgbClr val="62A4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98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T Rosen Group Presentation 2022" id="{0D4ECED9-0F56-E643-879F-D9D907F7B4F1}" vid="{8C9472BA-EF4A-A140-85E6-73B3E040F9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989f3c-afdc-43ac-91ab-9f0d4d9a53fb">
      <Terms xmlns="http://schemas.microsoft.com/office/infopath/2007/PartnerControls"/>
    </lcf76f155ced4ddcb4097134ff3c332f>
    <TaxCatchAll xmlns="ecd7862d-927c-496f-af70-9e87bb857cd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1902970A7D2E43A1E51558524A879C" ma:contentTypeVersion="18" ma:contentTypeDescription="Create a new document." ma:contentTypeScope="" ma:versionID="640085d56a7802fbf8106f385f7f3846">
  <xsd:schema xmlns:xsd="http://www.w3.org/2001/XMLSchema" xmlns:xs="http://www.w3.org/2001/XMLSchema" xmlns:p="http://schemas.microsoft.com/office/2006/metadata/properties" xmlns:ns2="08989f3c-afdc-43ac-91ab-9f0d4d9a53fb" xmlns:ns3="ecd7862d-927c-496f-af70-9e87bb857cd9" targetNamespace="http://schemas.microsoft.com/office/2006/metadata/properties" ma:root="true" ma:fieldsID="8e5a469dbe8011149cddab1690913a2f" ns2:_="" ns3:_="">
    <xsd:import namespace="08989f3c-afdc-43ac-91ab-9f0d4d9a53fb"/>
    <xsd:import namespace="ecd7862d-927c-496f-af70-9e87bb857c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89f3c-afdc-43ac-91ab-9f0d4d9a53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41e732e-9313-48d2-b8ed-f8aaf5fefb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7862d-927c-496f-af70-9e87bb857cd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59eb269-7213-4e96-8432-9ee840a40cae}" ma:internalName="TaxCatchAll" ma:showField="CatchAllData" ma:web="ecd7862d-927c-496f-af70-9e87bb857c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EE493F-A862-4EE4-A56D-CC6CFD3A76F2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ecd7862d-927c-496f-af70-9e87bb857cd9"/>
    <ds:schemaRef ds:uri="http://schemas.microsoft.com/office/2006/documentManagement/types"/>
    <ds:schemaRef ds:uri="http://schemas.microsoft.com/office/2006/metadata/properties"/>
    <ds:schemaRef ds:uri="08989f3c-afdc-43ac-91ab-9f0d4d9a53fb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43FC2B2-879C-42AB-A279-4AAA90EE7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989f3c-afdc-43ac-91ab-9f0d4d9a53fb"/>
    <ds:schemaRef ds:uri="ecd7862d-927c-496f-af70-9e87bb857c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5F5D76-67FD-4FBD-AA80-4D29E3DE3E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1055</TotalTime>
  <Words>705</Words>
  <Application>Microsoft Office PowerPoint</Application>
  <PresentationFormat>Widescreen</PresentationFormat>
  <Paragraphs>127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Western Regional Gas Conference</vt:lpstr>
      <vt:lpstr>Pipeline Safety Trust History</vt:lpstr>
      <vt:lpstr>Pipeline Safety Trust History</vt:lpstr>
      <vt:lpstr>Pipeline Safety Trust History – 25 Years</vt:lpstr>
      <vt:lpstr>Pipeline Safety Trust Mission</vt:lpstr>
      <vt:lpstr>Shared Goals</vt:lpstr>
      <vt:lpstr>PST Priorities</vt:lpstr>
      <vt:lpstr>PHMSA Rulemaking – LNG ANPRM</vt:lpstr>
      <vt:lpstr>PHMSA Rulemaking – LNG ANPRM</vt:lpstr>
      <vt:lpstr>PHMSA Rulemaking – Repair Criteria</vt:lpstr>
      <vt:lpstr>PHMSA Rulemaking – Repair Criteria</vt:lpstr>
      <vt:lpstr>PHMSA Rulemaking – Mandatory Reg. Reviews</vt:lpstr>
      <vt:lpstr>PHMSA Rulemaking – Mandatory Reg. Reviews</vt:lpstr>
      <vt:lpstr>PHMSA Rulemaking – Common Themes</vt:lpstr>
      <vt:lpstr>PHMSA Rulemaking – Common Themes</vt:lpstr>
      <vt:lpstr>PHMSA Rulemaking – Common Themes</vt:lpstr>
      <vt:lpstr>PHMSA Rulemaking – Common Themes</vt:lpstr>
      <vt:lpstr>Zero Incidents?</vt:lpstr>
      <vt:lpstr>Zero Incidents?</vt:lpstr>
      <vt:lpstr>Zero Incidents?</vt:lpstr>
      <vt:lpstr>PST Annual Pipeline Safety Conference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NAPSR</dc:title>
  <dc:creator>Kenneth Clarkson</dc:creator>
  <cp:lastModifiedBy>Hotel Guest</cp:lastModifiedBy>
  <cp:revision>17</cp:revision>
  <cp:lastPrinted>2022-01-27T16:48:16Z</cp:lastPrinted>
  <dcterms:created xsi:type="dcterms:W3CDTF">2022-04-28T17:07:57Z</dcterms:created>
  <dcterms:modified xsi:type="dcterms:W3CDTF">2025-08-19T03:41:09Z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150000.000000000</vt:lpwstr>
  </property>
  <property fmtid="{D5CDD505-2E9C-101B-9397-08002B2CF9AE}" pid="3" name="ContentTypeId">
    <vt:lpwstr>0x010100011902970A7D2E43A1E51558524A879C</vt:lpwstr>
  </property>
  <property fmtid="{D5CDD505-2E9C-101B-9397-08002B2CF9AE}" pid="4" name="MediaServiceImageTags">
    <vt:lpwstr/>
  </property>
</Properties>
</file>