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44"/>
  </p:notesMasterIdLst>
  <p:sldIdLst>
    <p:sldId id="3397" r:id="rId5"/>
    <p:sldId id="3410" r:id="rId6"/>
    <p:sldId id="3412" r:id="rId7"/>
    <p:sldId id="3413" r:id="rId8"/>
    <p:sldId id="3399" r:id="rId9"/>
    <p:sldId id="3400" r:id="rId10"/>
    <p:sldId id="3411" r:id="rId11"/>
    <p:sldId id="3414" r:id="rId12"/>
    <p:sldId id="3402" r:id="rId13"/>
    <p:sldId id="3404" r:id="rId14"/>
    <p:sldId id="3415" r:id="rId15"/>
    <p:sldId id="335" r:id="rId16"/>
    <p:sldId id="3405" r:id="rId17"/>
    <p:sldId id="3406" r:id="rId18"/>
    <p:sldId id="3408" r:id="rId19"/>
    <p:sldId id="3409" r:id="rId20"/>
    <p:sldId id="3396" r:id="rId21"/>
    <p:sldId id="3395" r:id="rId22"/>
    <p:sldId id="331" r:id="rId23"/>
    <p:sldId id="603" r:id="rId24"/>
    <p:sldId id="3417" r:id="rId25"/>
    <p:sldId id="298" r:id="rId26"/>
    <p:sldId id="330" r:id="rId27"/>
    <p:sldId id="328" r:id="rId28"/>
    <p:sldId id="303" r:id="rId29"/>
    <p:sldId id="329" r:id="rId30"/>
    <p:sldId id="304" r:id="rId31"/>
    <p:sldId id="600" r:id="rId32"/>
    <p:sldId id="305" r:id="rId33"/>
    <p:sldId id="602" r:id="rId34"/>
    <p:sldId id="278" r:id="rId35"/>
    <p:sldId id="307" r:id="rId36"/>
    <p:sldId id="261" r:id="rId37"/>
    <p:sldId id="263" r:id="rId38"/>
    <p:sldId id="262" r:id="rId39"/>
    <p:sldId id="312" r:id="rId40"/>
    <p:sldId id="300" r:id="rId41"/>
    <p:sldId id="505" r:id="rId42"/>
    <p:sldId id="599" r:id="rId43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212121"/>
    <a:srgbClr val="FFFFFF"/>
    <a:srgbClr val="06D79B"/>
    <a:srgbClr val="663300"/>
    <a:srgbClr val="996600"/>
    <a:srgbClr val="E0D198"/>
    <a:srgbClr val="DDC981"/>
    <a:srgbClr val="8C6A2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4" autoAdjust="0"/>
    <p:restoredTop sz="95666" autoAdjust="0"/>
  </p:normalViewPr>
  <p:slideViewPr>
    <p:cSldViewPr>
      <p:cViewPr varScale="1">
        <p:scale>
          <a:sx n="102" d="100"/>
          <a:sy n="102" d="100"/>
        </p:scale>
        <p:origin x="2022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91DF7-AB45-4050-8DBF-2C3F61CE3D3E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88FD8B-E874-40D5-BD49-AAF16AB0CB20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B1791-C5C7-4358-A72E-474B2E56EF26}" type="parTrans" cxnId="{47C43E8B-4FDE-4379-BD87-814969366C33}">
      <dgm:prSet/>
      <dgm:spPr/>
      <dgm:t>
        <a:bodyPr/>
        <a:lstStyle/>
        <a:p>
          <a:endParaRPr lang="en-US"/>
        </a:p>
      </dgm:t>
    </dgm:pt>
    <dgm:pt modelId="{C77AD7C3-B62A-4258-B6E7-9E42D4123808}" type="sibTrans" cxnId="{47C43E8B-4FDE-4379-BD87-814969366C33}">
      <dgm:prSet/>
      <dgm:spPr/>
      <dgm:t>
        <a:bodyPr/>
        <a:lstStyle/>
        <a:p>
          <a:endParaRPr lang="en-US"/>
        </a:p>
      </dgm:t>
    </dgm:pt>
    <dgm:pt modelId="{647888A3-F5D5-477C-80E2-7570C26FCCA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C3B0933-30B9-472F-A358-E5DCE9DE6BF6}" type="sibTrans" cxnId="{2AA1394D-6591-4B03-941B-03B40949E076}">
      <dgm:prSet/>
      <dgm:spPr/>
      <dgm:t>
        <a:bodyPr/>
        <a:lstStyle/>
        <a:p>
          <a:endParaRPr lang="en-US"/>
        </a:p>
      </dgm:t>
    </dgm:pt>
    <dgm:pt modelId="{8EB3F21A-B517-4E96-B34E-E2A94BD2EEE9}" type="parTrans" cxnId="{2AA1394D-6591-4B03-941B-03B40949E076}">
      <dgm:prSet/>
      <dgm:spPr/>
      <dgm:t>
        <a:bodyPr/>
        <a:lstStyle/>
        <a:p>
          <a:endParaRPr lang="en-US"/>
        </a:p>
      </dgm:t>
    </dgm:pt>
    <dgm:pt modelId="{CF398C12-5469-49E1-A17A-E9D4894BC75D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D496043-B8D7-4AE2-BCEF-4F57BB480C8D}" type="sibTrans" cxnId="{9A022E81-2E8A-47B6-8031-263EBF987CE9}">
      <dgm:prSet/>
      <dgm:spPr/>
      <dgm:t>
        <a:bodyPr/>
        <a:lstStyle/>
        <a:p>
          <a:endParaRPr lang="en-US"/>
        </a:p>
      </dgm:t>
    </dgm:pt>
    <dgm:pt modelId="{93EFC17B-CA96-48C4-AFE3-2621BE26EB10}" type="parTrans" cxnId="{9A022E81-2E8A-47B6-8031-263EBF987CE9}">
      <dgm:prSet/>
      <dgm:spPr/>
      <dgm:t>
        <a:bodyPr/>
        <a:lstStyle/>
        <a:p>
          <a:endParaRPr lang="en-US"/>
        </a:p>
      </dgm:t>
    </dgm:pt>
    <dgm:pt modelId="{0FE1CF33-39C4-4962-8C4E-6EDFD8E6F66D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0E414F7-416B-4A74-B31D-F8E5974EF3F7}" type="sibTrans" cxnId="{1F2BF2B3-B82F-44E5-AE65-BCF6857575F6}">
      <dgm:prSet/>
      <dgm:spPr/>
      <dgm:t>
        <a:bodyPr/>
        <a:lstStyle/>
        <a:p>
          <a:endParaRPr lang="en-US"/>
        </a:p>
      </dgm:t>
    </dgm:pt>
    <dgm:pt modelId="{219C5365-D332-47D8-8CBF-A61C80CD8B3E}" type="parTrans" cxnId="{1F2BF2B3-B82F-44E5-AE65-BCF6857575F6}">
      <dgm:prSet/>
      <dgm:spPr/>
      <dgm:t>
        <a:bodyPr/>
        <a:lstStyle/>
        <a:p>
          <a:endParaRPr lang="en-US"/>
        </a:p>
      </dgm:t>
    </dgm:pt>
    <dgm:pt modelId="{82279B8D-5DFA-492F-90C1-7A84BD402564}" type="pres">
      <dgm:prSet presAssocID="{08591DF7-AB45-4050-8DBF-2C3F61CE3D3E}" presName="root" presStyleCnt="0">
        <dgm:presLayoutVars>
          <dgm:dir/>
          <dgm:resizeHandles val="exact"/>
        </dgm:presLayoutVars>
      </dgm:prSet>
      <dgm:spPr/>
    </dgm:pt>
    <dgm:pt modelId="{C22AD89A-2E7C-4EA6-9FD9-6B2EE280F53E}" type="pres">
      <dgm:prSet presAssocID="{0FE1CF33-39C4-4962-8C4E-6EDFD8E6F66D}" presName="compNode" presStyleCnt="0"/>
      <dgm:spPr/>
    </dgm:pt>
    <dgm:pt modelId="{314D8C31-42BD-4BB0-A3DA-19148D846AEB}" type="pres">
      <dgm:prSet presAssocID="{0FE1CF33-39C4-4962-8C4E-6EDFD8E6F66D}" presName="iconRect" presStyleLbl="node1" presStyleIdx="0" presStyleCnt="2" custScaleX="116166" custScaleY="102936" custLinFactNeighborX="60602" custLinFactNeighborY="-280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scene3d>
          <a:camera prst="perspectiveRelaxedModerately"/>
          <a:lightRig rig="threePt" dir="t"/>
        </a:scene3d>
        <a:sp3d>
          <a:bevelT/>
        </a:sp3d>
      </dgm:spPr>
    </dgm:pt>
    <dgm:pt modelId="{3EC8D8B9-B18B-4820-9230-18361EB4153B}" type="pres">
      <dgm:prSet presAssocID="{0FE1CF33-39C4-4962-8C4E-6EDFD8E6F66D}" presName="iconSpace" presStyleCnt="0"/>
      <dgm:spPr/>
    </dgm:pt>
    <dgm:pt modelId="{B78489CA-1324-4ABE-9848-B40DD85777EB}" type="pres">
      <dgm:prSet presAssocID="{0FE1CF33-39C4-4962-8C4E-6EDFD8E6F66D}" presName="parTx" presStyleLbl="revTx" presStyleIdx="0" presStyleCnt="4" custLinFactNeighborX="5776" custLinFactNeighborY="-20979">
        <dgm:presLayoutVars>
          <dgm:chMax val="0"/>
          <dgm:chPref val="0"/>
        </dgm:presLayoutVars>
      </dgm:prSet>
      <dgm:spPr/>
    </dgm:pt>
    <dgm:pt modelId="{10865CEB-ACBC-4E50-BEA7-BCB47D7FEBBC}" type="pres">
      <dgm:prSet presAssocID="{0FE1CF33-39C4-4962-8C4E-6EDFD8E6F66D}" presName="txSpace" presStyleCnt="0"/>
      <dgm:spPr/>
    </dgm:pt>
    <dgm:pt modelId="{CDCD77E5-0316-435A-B3E7-FC02623EAE6C}" type="pres">
      <dgm:prSet presAssocID="{0FE1CF33-39C4-4962-8C4E-6EDFD8E6F66D}" presName="desTx" presStyleLbl="revTx" presStyleIdx="1" presStyleCnt="4" custScaleX="99003" custLinFactNeighborX="3052" custLinFactNeighborY="59281">
        <dgm:presLayoutVars/>
      </dgm:prSet>
      <dgm:spPr/>
    </dgm:pt>
    <dgm:pt modelId="{9DEDB4E8-016A-4026-BAB0-AD1F0092EE0A}" type="pres">
      <dgm:prSet presAssocID="{40E414F7-416B-4A74-B31D-F8E5974EF3F7}" presName="sibTrans" presStyleCnt="0"/>
      <dgm:spPr/>
    </dgm:pt>
    <dgm:pt modelId="{92289F54-C999-46E5-8195-9839D23D6FFA}" type="pres">
      <dgm:prSet presAssocID="{AA88FD8B-E874-40D5-BD49-AAF16AB0CB20}" presName="compNode" presStyleCnt="0"/>
      <dgm:spPr/>
    </dgm:pt>
    <dgm:pt modelId="{025C9DF2-155A-4745-9C1E-DA78E358C876}" type="pres">
      <dgm:prSet presAssocID="{AA88FD8B-E874-40D5-BD49-AAF16AB0CB20}" presName="iconRect" presStyleLbl="node1" presStyleIdx="1" presStyleCnt="2" custScaleX="135973" custScaleY="113066" custLinFactNeighborX="43672" custLinFactNeighborY="-3816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softEdge rad="12700"/>
        </a:effectLst>
        <a:scene3d>
          <a:camera prst="perspectiveRelaxedModerately"/>
          <a:lightRig rig="threePt" dir="t"/>
        </a:scene3d>
        <a:sp3d>
          <a:bevelT/>
        </a:sp3d>
      </dgm:spPr>
    </dgm:pt>
    <dgm:pt modelId="{0A68DB29-AD30-4B93-819C-78CD37AA854D}" type="pres">
      <dgm:prSet presAssocID="{AA88FD8B-E874-40D5-BD49-AAF16AB0CB20}" presName="iconSpace" presStyleCnt="0"/>
      <dgm:spPr/>
    </dgm:pt>
    <dgm:pt modelId="{AAD15D09-D8D6-4CCA-9D46-07041267A985}" type="pres">
      <dgm:prSet presAssocID="{AA88FD8B-E874-40D5-BD49-AAF16AB0CB20}" presName="parTx" presStyleLbl="revTx" presStyleIdx="2" presStyleCnt="4" custLinFactNeighborX="-8005" custLinFactNeighborY="-5157">
        <dgm:presLayoutVars>
          <dgm:chMax val="0"/>
          <dgm:chPref val="0"/>
        </dgm:presLayoutVars>
      </dgm:prSet>
      <dgm:spPr/>
    </dgm:pt>
    <dgm:pt modelId="{F5EBC401-F5FC-4291-BACA-F0FB647A0ED2}" type="pres">
      <dgm:prSet presAssocID="{AA88FD8B-E874-40D5-BD49-AAF16AB0CB20}" presName="txSpace" presStyleCnt="0"/>
      <dgm:spPr/>
    </dgm:pt>
    <dgm:pt modelId="{7018CBD7-A54F-42F2-8DB5-94C04D36E662}" type="pres">
      <dgm:prSet presAssocID="{AA88FD8B-E874-40D5-BD49-AAF16AB0CB20}" presName="desTx" presStyleLbl="revTx" presStyleIdx="3" presStyleCnt="4" custScaleX="48284" custLinFactNeighborX="15013" custLinFactNeighborY="16104">
        <dgm:presLayoutVars/>
      </dgm:prSet>
      <dgm:spPr/>
    </dgm:pt>
  </dgm:ptLst>
  <dgm:cxnLst>
    <dgm:cxn modelId="{3654342D-134D-4806-A744-0B8AD38277C4}" type="presOf" srcId="{08591DF7-AB45-4050-8DBF-2C3F61CE3D3E}" destId="{82279B8D-5DFA-492F-90C1-7A84BD402564}" srcOrd="0" destOrd="0" presId="urn:microsoft.com/office/officeart/2018/2/layout/IconLabelDescriptionList"/>
    <dgm:cxn modelId="{2AA1394D-6591-4B03-941B-03B40949E076}" srcId="{0FE1CF33-39C4-4962-8C4E-6EDFD8E6F66D}" destId="{647888A3-F5D5-477C-80E2-7570C26FCCA9}" srcOrd="0" destOrd="0" parTransId="{8EB3F21A-B517-4E96-B34E-E2A94BD2EEE9}" sibTransId="{2C3B0933-30B9-472F-A358-E5DCE9DE6BF6}"/>
    <dgm:cxn modelId="{1F50FB73-B3B1-4640-A1C0-65864BDAC576}" type="presOf" srcId="{AA88FD8B-E874-40D5-BD49-AAF16AB0CB20}" destId="{AAD15D09-D8D6-4CCA-9D46-07041267A985}" srcOrd="0" destOrd="0" presId="urn:microsoft.com/office/officeart/2018/2/layout/IconLabelDescriptionList"/>
    <dgm:cxn modelId="{9A022E81-2E8A-47B6-8031-263EBF987CE9}" srcId="{AA88FD8B-E874-40D5-BD49-AAF16AB0CB20}" destId="{CF398C12-5469-49E1-A17A-E9D4894BC75D}" srcOrd="0" destOrd="0" parTransId="{93EFC17B-CA96-48C4-AFE3-2621BE26EB10}" sibTransId="{4D496043-B8D7-4AE2-BCEF-4F57BB480C8D}"/>
    <dgm:cxn modelId="{47C43E8B-4FDE-4379-BD87-814969366C33}" srcId="{08591DF7-AB45-4050-8DBF-2C3F61CE3D3E}" destId="{AA88FD8B-E874-40D5-BD49-AAF16AB0CB20}" srcOrd="1" destOrd="0" parTransId="{0AFB1791-C5C7-4358-A72E-474B2E56EF26}" sibTransId="{C77AD7C3-B62A-4258-B6E7-9E42D4123808}"/>
    <dgm:cxn modelId="{FB60B1B0-F1F5-466D-AF14-630EEE85CF62}" type="presOf" srcId="{0FE1CF33-39C4-4962-8C4E-6EDFD8E6F66D}" destId="{B78489CA-1324-4ABE-9848-B40DD85777EB}" srcOrd="0" destOrd="0" presId="urn:microsoft.com/office/officeart/2018/2/layout/IconLabelDescriptionList"/>
    <dgm:cxn modelId="{1F2BF2B3-B82F-44E5-AE65-BCF6857575F6}" srcId="{08591DF7-AB45-4050-8DBF-2C3F61CE3D3E}" destId="{0FE1CF33-39C4-4962-8C4E-6EDFD8E6F66D}" srcOrd="0" destOrd="0" parTransId="{219C5365-D332-47D8-8CBF-A61C80CD8B3E}" sibTransId="{40E414F7-416B-4A74-B31D-F8E5974EF3F7}"/>
    <dgm:cxn modelId="{C59BB6C7-CFBD-4ECB-AEDC-961A68189EEE}" type="presOf" srcId="{CF398C12-5469-49E1-A17A-E9D4894BC75D}" destId="{7018CBD7-A54F-42F2-8DB5-94C04D36E662}" srcOrd="0" destOrd="0" presId="urn:microsoft.com/office/officeart/2018/2/layout/IconLabelDescriptionList"/>
    <dgm:cxn modelId="{C7932CE2-068A-405B-A9FC-E956D6172113}" type="presOf" srcId="{647888A3-F5D5-477C-80E2-7570C26FCCA9}" destId="{CDCD77E5-0316-435A-B3E7-FC02623EAE6C}" srcOrd="0" destOrd="0" presId="urn:microsoft.com/office/officeart/2018/2/layout/IconLabelDescriptionList"/>
    <dgm:cxn modelId="{AEF401C6-3DE6-4947-9165-787D4422877A}" type="presParOf" srcId="{82279B8D-5DFA-492F-90C1-7A84BD402564}" destId="{C22AD89A-2E7C-4EA6-9FD9-6B2EE280F53E}" srcOrd="0" destOrd="0" presId="urn:microsoft.com/office/officeart/2018/2/layout/IconLabelDescriptionList"/>
    <dgm:cxn modelId="{FD373666-3437-41EC-97A7-C64E70D4B8A9}" type="presParOf" srcId="{C22AD89A-2E7C-4EA6-9FD9-6B2EE280F53E}" destId="{314D8C31-42BD-4BB0-A3DA-19148D846AEB}" srcOrd="0" destOrd="0" presId="urn:microsoft.com/office/officeart/2018/2/layout/IconLabelDescriptionList"/>
    <dgm:cxn modelId="{74AFD812-6523-4453-908E-926084566A61}" type="presParOf" srcId="{C22AD89A-2E7C-4EA6-9FD9-6B2EE280F53E}" destId="{3EC8D8B9-B18B-4820-9230-18361EB4153B}" srcOrd="1" destOrd="0" presId="urn:microsoft.com/office/officeart/2018/2/layout/IconLabelDescriptionList"/>
    <dgm:cxn modelId="{1CDF3CED-0C6D-4CD8-A5BE-2348BC050A4E}" type="presParOf" srcId="{C22AD89A-2E7C-4EA6-9FD9-6B2EE280F53E}" destId="{B78489CA-1324-4ABE-9848-B40DD85777EB}" srcOrd="2" destOrd="0" presId="urn:microsoft.com/office/officeart/2018/2/layout/IconLabelDescriptionList"/>
    <dgm:cxn modelId="{320321E7-C348-43A2-8CC1-B5C36E0F5625}" type="presParOf" srcId="{C22AD89A-2E7C-4EA6-9FD9-6B2EE280F53E}" destId="{10865CEB-ACBC-4E50-BEA7-BCB47D7FEBBC}" srcOrd="3" destOrd="0" presId="urn:microsoft.com/office/officeart/2018/2/layout/IconLabelDescriptionList"/>
    <dgm:cxn modelId="{8E452C6E-802E-4BCC-A2E2-220DE86F9AF8}" type="presParOf" srcId="{C22AD89A-2E7C-4EA6-9FD9-6B2EE280F53E}" destId="{CDCD77E5-0316-435A-B3E7-FC02623EAE6C}" srcOrd="4" destOrd="0" presId="urn:microsoft.com/office/officeart/2018/2/layout/IconLabelDescriptionList"/>
    <dgm:cxn modelId="{4DD205E5-98D8-47C3-AB44-CF47D7E99703}" type="presParOf" srcId="{82279B8D-5DFA-492F-90C1-7A84BD402564}" destId="{9DEDB4E8-016A-4026-BAB0-AD1F0092EE0A}" srcOrd="1" destOrd="0" presId="urn:microsoft.com/office/officeart/2018/2/layout/IconLabelDescriptionList"/>
    <dgm:cxn modelId="{2265E032-DBDE-486A-8834-60A73E739BD3}" type="presParOf" srcId="{82279B8D-5DFA-492F-90C1-7A84BD402564}" destId="{92289F54-C999-46E5-8195-9839D23D6FFA}" srcOrd="2" destOrd="0" presId="urn:microsoft.com/office/officeart/2018/2/layout/IconLabelDescriptionList"/>
    <dgm:cxn modelId="{C6E92E6D-9591-4F3C-879C-56B93FAB2B0F}" type="presParOf" srcId="{92289F54-C999-46E5-8195-9839D23D6FFA}" destId="{025C9DF2-155A-4745-9C1E-DA78E358C876}" srcOrd="0" destOrd="0" presId="urn:microsoft.com/office/officeart/2018/2/layout/IconLabelDescriptionList"/>
    <dgm:cxn modelId="{CC15BEAD-7060-4C44-97C5-00B6F40D127E}" type="presParOf" srcId="{92289F54-C999-46E5-8195-9839D23D6FFA}" destId="{0A68DB29-AD30-4B93-819C-78CD37AA854D}" srcOrd="1" destOrd="0" presId="urn:microsoft.com/office/officeart/2018/2/layout/IconLabelDescriptionList"/>
    <dgm:cxn modelId="{486B9E3B-68E5-45B4-B425-02BA2CF7CEB2}" type="presParOf" srcId="{92289F54-C999-46E5-8195-9839D23D6FFA}" destId="{AAD15D09-D8D6-4CCA-9D46-07041267A985}" srcOrd="2" destOrd="0" presId="urn:microsoft.com/office/officeart/2018/2/layout/IconLabelDescriptionList"/>
    <dgm:cxn modelId="{2212DA3C-3232-4A90-BF2F-AD927B53766C}" type="presParOf" srcId="{92289F54-C999-46E5-8195-9839D23D6FFA}" destId="{F5EBC401-F5FC-4291-BACA-F0FB647A0ED2}" srcOrd="3" destOrd="0" presId="urn:microsoft.com/office/officeart/2018/2/layout/IconLabelDescriptionList"/>
    <dgm:cxn modelId="{30947352-18FD-4098-AF9B-267E10ADCF7E}" type="presParOf" srcId="{92289F54-C999-46E5-8195-9839D23D6FFA}" destId="{7018CBD7-A54F-42F2-8DB5-94C04D36E66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D8C31-42BD-4BB0-A3DA-19148D846AEB}">
      <dsp:nvSpPr>
        <dsp:cNvPr id="0" name=""/>
        <dsp:cNvSpPr/>
      </dsp:nvSpPr>
      <dsp:spPr>
        <a:xfrm>
          <a:off x="843391" y="160671"/>
          <a:ext cx="1608917" cy="14256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89CA-1324-4ABE-9848-B40DD85777EB}">
      <dsp:nvSpPr>
        <dsp:cNvPr id="0" name=""/>
        <dsp:cNvSpPr/>
      </dsp:nvSpPr>
      <dsp:spPr>
        <a:xfrm>
          <a:off x="344562" y="1920374"/>
          <a:ext cx="3957187" cy="59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3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4562" y="1920374"/>
        <a:ext cx="3957187" cy="593578"/>
      </dsp:txXfrm>
    </dsp:sp>
    <dsp:sp modelId="{CDCD77E5-0316-435A-B3E7-FC02623EAE6C}">
      <dsp:nvSpPr>
        <dsp:cNvPr id="0" name=""/>
        <dsp:cNvSpPr/>
      </dsp:nvSpPr>
      <dsp:spPr>
        <a:xfrm>
          <a:off x="255094" y="2680914"/>
          <a:ext cx="3878674" cy="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094" y="2680914"/>
        <a:ext cx="3878674" cy="329"/>
      </dsp:txXfrm>
    </dsp:sp>
    <dsp:sp modelId="{025C9DF2-155A-4745-9C1E-DA78E358C876}">
      <dsp:nvSpPr>
        <dsp:cNvPr id="0" name=""/>
        <dsp:cNvSpPr/>
      </dsp:nvSpPr>
      <dsp:spPr>
        <a:xfrm>
          <a:off x="5370554" y="0"/>
          <a:ext cx="1883247" cy="156598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noFill/>
          <a:prstDash val="solid"/>
        </a:ln>
        <a:effectLst>
          <a:softEdge rad="12700"/>
        </a:effectLst>
        <a:scene3d>
          <a:camera prst="perspectiveRelaxedModerately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15D09-D8D6-4CCA-9D46-07041267A985}">
      <dsp:nvSpPr>
        <dsp:cNvPr id="0" name=""/>
        <dsp:cNvSpPr/>
      </dsp:nvSpPr>
      <dsp:spPr>
        <a:xfrm>
          <a:off x="4698033" y="2049365"/>
          <a:ext cx="3957187" cy="59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3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698033" y="2049365"/>
        <a:ext cx="3957187" cy="593578"/>
      </dsp:txXfrm>
    </dsp:sp>
    <dsp:sp modelId="{7018CBD7-A54F-42F2-8DB5-94C04D36E662}">
      <dsp:nvSpPr>
        <dsp:cNvPr id="0" name=""/>
        <dsp:cNvSpPr/>
      </dsp:nvSpPr>
      <dsp:spPr>
        <a:xfrm>
          <a:off x="6632148" y="2715847"/>
          <a:ext cx="1910688" cy="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32148" y="2715847"/>
        <a:ext cx="1910688" cy="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911E3387-444D-4C8F-B51C-675B769B86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2877A325-F593-4F99-9DE8-840DD143F12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1028">
            <a:extLst>
              <a:ext uri="{FF2B5EF4-FFF2-40B4-BE49-F238E27FC236}">
                <a16:creationId xmlns:a16="http://schemas.microsoft.com/office/drawing/2014/main" id="{851B9BCD-421E-422D-B5F7-35960F9CA0A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1029">
            <a:extLst>
              <a:ext uri="{FF2B5EF4-FFF2-40B4-BE49-F238E27FC236}">
                <a16:creationId xmlns:a16="http://schemas.microsoft.com/office/drawing/2014/main" id="{78D9036E-401E-4C64-B704-7251D2B89C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9913"/>
            <a:ext cx="508635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1030">
            <a:extLst>
              <a:ext uri="{FF2B5EF4-FFF2-40B4-BE49-F238E27FC236}">
                <a16:creationId xmlns:a16="http://schemas.microsoft.com/office/drawing/2014/main" id="{C5CE062B-5422-4154-926C-60890BFED6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1031">
            <a:extLst>
              <a:ext uri="{FF2B5EF4-FFF2-40B4-BE49-F238E27FC236}">
                <a16:creationId xmlns:a16="http://schemas.microsoft.com/office/drawing/2014/main" id="{4F25D13E-92DC-4A55-B41F-BDB1B9D224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D6E99C-BCA6-465B-BEFF-683FF1D118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9952C-DCCD-8E43-9831-CBAFBFCE6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3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31">
            <a:extLst>
              <a:ext uri="{FF2B5EF4-FFF2-40B4-BE49-F238E27FC236}">
                <a16:creationId xmlns:a16="http://schemas.microsoft.com/office/drawing/2014/main" id="{878565AF-6D23-49FD-9899-79EA94489D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9E6C9B-55A7-4939-B3F3-829736CB230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9ED3169-343B-4844-A221-8AFEBAF20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F70C4AD-E984-4887-80C5-6DC38500F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31">
            <a:extLst>
              <a:ext uri="{FF2B5EF4-FFF2-40B4-BE49-F238E27FC236}">
                <a16:creationId xmlns:a16="http://schemas.microsoft.com/office/drawing/2014/main" id="{B068AAB9-8DEB-43AF-BE3E-1ED6280B5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EA795C-7FCD-41B4-AB25-1D14861D5BE3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B6887C4A-F2A0-469D-8CF7-A19BA19C0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2B454310-6F42-47A3-B783-1A0F643C9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14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457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F63D9-C099-85D9-4CBD-CD1E636D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0FF1D-9195-16CC-742D-455FD54AF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7642B-F3D7-F72B-3119-FF1B6E575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99F1E-3E7F-E7BD-2FA7-9592BBEB9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89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1D4F1-18B5-219D-B625-091C293EF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49188-CFB2-6C29-2DB2-DD2C7766A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F60BF-C534-0A82-FD6D-1C1594FD4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94585-2D08-18A8-0015-FDAEC8B61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24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9BB7-C61F-CEB6-25DD-4F8B48538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8E418-D3BE-AFF9-99F4-CD55E865F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BDEB5-CD20-E96C-4CE8-12151428C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ED50D-5E34-300B-51DC-42CC17ED9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30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:notes"/>
          <p:cNvSpPr txBox="1">
            <a:spLocks noGrp="1"/>
          </p:cNvSpPr>
          <p:nvPr>
            <p:ph type="body" idx="1"/>
          </p:nvPr>
        </p:nvSpPr>
        <p:spPr>
          <a:xfrm>
            <a:off x="934078" y="4416111"/>
            <a:ext cx="5142244" cy="418402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62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55B9CC-C2E8-49BF-A2DF-DE4962ABDA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0403CE-17A7-4EB9-8702-351F48EAC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1DD7AE-C386-4E5A-A2C6-5EDEF886D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1B3248-D1E8-4F2A-A049-B50D0F5665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9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31C457-4538-41D1-91FF-95471AFA6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ABFA04-1C9A-4B98-8414-A7FEAF50B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F86F9-400B-43E9-AF72-B7D47AD95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A0C97-46D6-4B7D-983F-C8296EA32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0BB3E4-1EAD-44D5-96E7-DFBDDF45C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F79EF-4518-4D27-980B-B50136FA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066180-9B01-44B3-ABFE-0B54C2B77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E57EB3-474C-43AA-BED4-BBCF3EE57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54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297360-410C-5F35-3BB0-CF49354F2F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364" y="-3395"/>
            <a:ext cx="3957637" cy="686139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AFCEB-DE80-4BF3-7C32-1F41E6AA7C27}"/>
              </a:ext>
            </a:extLst>
          </p:cNvPr>
          <p:cNvSpPr/>
          <p:nvPr userDrawn="1"/>
        </p:nvSpPr>
        <p:spPr>
          <a:xfrm>
            <a:off x="1" y="-2"/>
            <a:ext cx="5186363" cy="68580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228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A blue lin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C70006A-357D-8442-534E-6CFCA502E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6" t="6302" r="54018" b="4942"/>
          <a:stretch/>
        </p:blipFill>
        <p:spPr>
          <a:xfrm>
            <a:off x="1" y="15630"/>
            <a:ext cx="5186363" cy="6842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4E6F88-2AD3-A2C5-756B-F740FD4A9D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17" y="558741"/>
            <a:ext cx="1564478" cy="5128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8D6BF5-B674-98D3-56E7-E9759B4769E5}"/>
              </a:ext>
            </a:extLst>
          </p:cNvPr>
          <p:cNvCxnSpPr>
            <a:cxnSpLocks/>
          </p:cNvCxnSpPr>
          <p:nvPr userDrawn="1"/>
        </p:nvCxnSpPr>
        <p:spPr>
          <a:xfrm>
            <a:off x="2564892" y="815140"/>
            <a:ext cx="19858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97EADEB-8747-D799-6B04-62C0802E7F03}"/>
              </a:ext>
            </a:extLst>
          </p:cNvPr>
          <p:cNvSpPr/>
          <p:nvPr userDrawn="1"/>
        </p:nvSpPr>
        <p:spPr>
          <a:xfrm>
            <a:off x="721517" y="4175717"/>
            <a:ext cx="2440783" cy="1227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147614-8EA5-82FB-0861-70F5C76C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7" y="1614653"/>
            <a:ext cx="3829253" cy="24479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3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773044C0-1462-D295-7D9C-5906388FD5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516" y="4469340"/>
            <a:ext cx="3850484" cy="312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825">
                <a:solidFill>
                  <a:schemeClr val="bg1"/>
                </a:solidFill>
              </a:defRPr>
            </a:lvl3pPr>
            <a:lvl4pPr marL="1028700" indent="0">
              <a:buNone/>
              <a:defRPr sz="788">
                <a:solidFill>
                  <a:schemeClr val="bg1"/>
                </a:solidFill>
              </a:defRPr>
            </a:lvl4pPr>
            <a:lvl5pPr marL="1371600" indent="0">
              <a:buNone/>
              <a:defRPr sz="78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6414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5060D-A765-460F-BE68-A990BB3EE9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FC606F-1BF2-4784-81C6-1107D6CA7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A517F-D542-4DD3-B9D8-CCD0D663C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47193-70C3-4652-B637-85C1BCCCEA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38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B58DD-9F01-4E13-BC3F-E33FDC90D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25F11-325A-409F-97B8-9E2871338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52F211-BDBB-4752-AC45-9931BC97C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074C6-BC1D-409C-9798-855954A9C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64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5E3E-E6EB-457F-AF07-408FCC1B9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9CBAB-0392-46E7-8F80-C31D14312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AC5D7-CA88-4404-89AA-DFD81CA30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29078-BF40-42A5-9CE8-4217397C4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71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E92C33-E7AF-4C48-8985-9B7CE923C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EB6ABA-6E84-49EE-9AF6-FBC13D6F9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979668-60A2-4EEE-82D4-DDDB2FA33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6463E-5A39-437E-9158-9F902216C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32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AF856F-DBCD-4C67-B2EC-755EA7760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1F1B91-CA30-4D5C-ADFB-2EA794B6C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5A160B-BA51-4DA9-93BA-A44009BF3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9E2A26-12CA-43B2-8D84-83FE7948E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5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8D070D-DB9B-474A-9A11-1529FCDB2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3334C3-6E92-4771-B37C-DE2F11A0C3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9F81D6-B414-43CC-9D5B-1F641EDF8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7CEE6-1E02-47C6-84C3-52C1D7D69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8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2D076-FE2C-4A63-B5A1-D4EB0177D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4BE856-039B-48C2-A65C-2E864475EB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69A61C-33D2-4E50-AA2E-A969FC8F2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5BB63-169A-4B77-9147-18C173398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81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5912F-0798-410B-AF32-0DC28AFD8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45706-D1FD-4A88-B76F-3FA06F612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6690C-4412-48D0-812C-8F8DBC903E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0078A-F095-41C3-9BAC-C3D09A5559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56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0D198"/>
            </a:gs>
            <a:gs pos="100000">
              <a:srgbClr val="6861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37B1831-6DD5-4A47-9B82-024B0D33F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2A61E0-761E-44EA-9472-D5B4A04A5F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5808FD-0CAF-47C6-B015-CDEDCA1CCE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9BAA1D-A2B1-4019-9379-B81542883D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782B23-1947-46EE-86BD-55237E3C799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12" descr="SWGLogoOnlyPMS">
            <a:extLst>
              <a:ext uri="{FF2B5EF4-FFF2-40B4-BE49-F238E27FC236}">
                <a16:creationId xmlns:a16="http://schemas.microsoft.com/office/drawing/2014/main" id="{CAD7BFD6-2A06-4AC9-B482-56E535A9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9538"/>
            <a:ext cx="6731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lptheengineer.com/blog-post-title-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o.pinterest.com/pin/1266644269612618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ensonjapan/8679074379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75D08D-7636-9530-4730-A90EA93AFF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476" b="1"/>
          <a:stretch/>
        </p:blipFill>
        <p:spPr>
          <a:xfrm>
            <a:off x="5186362" y="854869"/>
            <a:ext cx="3957638" cy="5145881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BB83392-B874-9AA8-E0CC-66B7EAB8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0"/>
            <a:ext cx="4495800" cy="2133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Advancements in Failure Analysis, Laboratory Testing and Artificial Intelligence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262D178-CEAD-0CCB-D42F-318DE217D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131" y="4543425"/>
            <a:ext cx="3237508" cy="1457325"/>
          </a:xfrm>
        </p:spPr>
        <p:txBody>
          <a:bodyPr anchor="t"/>
          <a:lstStyle/>
          <a:p>
            <a:r>
              <a:rPr lang="en-US" sz="2400" dirty="0">
                <a:solidFill>
                  <a:schemeClr val="bg1"/>
                </a:solidFill>
              </a:rPr>
              <a:t>Laboratory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Aaron Mee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Greg Efthemes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FA9DF-75D6-9B72-D58A-4A319953A788}"/>
              </a:ext>
            </a:extLst>
          </p:cNvPr>
          <p:cNvSpPr txBox="1"/>
          <p:nvPr/>
        </p:nvSpPr>
        <p:spPr>
          <a:xfrm>
            <a:off x="9262640" y="68623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782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83DA-28A2-1477-2F19-717EF5B4F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F80863-8FC5-A1DA-A0FB-554F10251CEC}"/>
              </a:ext>
            </a:extLst>
          </p:cNvPr>
          <p:cNvSpPr txBox="1"/>
          <p:nvPr/>
        </p:nvSpPr>
        <p:spPr>
          <a:xfrm>
            <a:off x="-53340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End Result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B86212-A9F5-923D-0148-53CE2E2A9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" y="1219200"/>
            <a:ext cx="7992590" cy="491558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C4726-2369-8841-B9BE-DBC531A25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0" y="1219200"/>
            <a:ext cx="7971220" cy="491558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9D66D-7594-1745-84B8-9AC24BEDC9C7}"/>
              </a:ext>
            </a:extLst>
          </p:cNvPr>
          <p:cNvSpPr txBox="1"/>
          <p:nvPr/>
        </p:nvSpPr>
        <p:spPr>
          <a:xfrm>
            <a:off x="1600200" y="3323050"/>
            <a:ext cx="221060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ALT + F8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4436B5-3244-540E-1200-3AFF1A824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17" y="838200"/>
            <a:ext cx="8817086" cy="57912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E47C7-A71D-3F87-1FB5-6081022B8560}"/>
              </a:ext>
            </a:extLst>
          </p:cNvPr>
          <p:cNvSpPr/>
          <p:nvPr/>
        </p:nvSpPr>
        <p:spPr bwMode="auto">
          <a:xfrm>
            <a:off x="381000" y="5971346"/>
            <a:ext cx="6705600" cy="707886"/>
          </a:xfrm>
          <a:prstGeom prst="rect">
            <a:avLst/>
          </a:prstGeom>
          <a:solidFill>
            <a:srgbClr val="FFFF00">
              <a:alpha val="4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AFA53-B02A-9629-AB18-7E80C8BEC7B3}"/>
              </a:ext>
            </a:extLst>
          </p:cNvPr>
          <p:cNvSpPr/>
          <p:nvPr/>
        </p:nvSpPr>
        <p:spPr bwMode="auto">
          <a:xfrm>
            <a:off x="2209801" y="4930914"/>
            <a:ext cx="4191000" cy="990600"/>
          </a:xfrm>
          <a:prstGeom prst="rect">
            <a:avLst/>
          </a:prstGeom>
          <a:solidFill>
            <a:srgbClr val="FFFF00">
              <a:alpha val="4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623B1B5-FFC1-120F-EF2E-B1A178E94E82}"/>
              </a:ext>
            </a:extLst>
          </p:cNvPr>
          <p:cNvSpPr/>
          <p:nvPr/>
        </p:nvSpPr>
        <p:spPr bwMode="auto">
          <a:xfrm>
            <a:off x="4877955" y="3485255"/>
            <a:ext cx="276985" cy="248609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41D0D33-056F-F03D-F457-85F1A1DF1415}"/>
              </a:ext>
            </a:extLst>
          </p:cNvPr>
          <p:cNvSpPr/>
          <p:nvPr/>
        </p:nvSpPr>
        <p:spPr bwMode="auto">
          <a:xfrm>
            <a:off x="6428442" y="3429000"/>
            <a:ext cx="276984" cy="2492514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EC5EC4D-521B-B4C1-9F54-39C9D1539A6D}"/>
              </a:ext>
            </a:extLst>
          </p:cNvPr>
          <p:cNvSpPr/>
          <p:nvPr/>
        </p:nvSpPr>
        <p:spPr bwMode="auto">
          <a:xfrm rot="3999583">
            <a:off x="6139285" y="2111672"/>
            <a:ext cx="276985" cy="4243219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08025-5885-6511-E4C8-FA0B459A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A2D2-B546-6E93-77CD-0352EBD3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AI Case Study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CD7B-6A29-9FD2-8880-8D421A5E7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7315200" cy="3733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Teaching AI to Read Electrofusion Coupling       Digital X-Rays</a:t>
            </a:r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4400" i="1" dirty="0"/>
              <a:t>A Joint 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270522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67C1F-5F60-3ABE-1249-962636C2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5B6989E8-7E36-A60E-6819-243D087C5ED4}"/>
              </a:ext>
            </a:extLst>
          </p:cNvPr>
          <p:cNvSpPr/>
          <p:nvPr/>
        </p:nvSpPr>
        <p:spPr bwMode="auto">
          <a:xfrm>
            <a:off x="4953000" y="2362200"/>
            <a:ext cx="3810000" cy="38416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" name="Arrow: Bent 63">
            <a:extLst>
              <a:ext uri="{FF2B5EF4-FFF2-40B4-BE49-F238E27FC236}">
                <a16:creationId xmlns:a16="http://schemas.microsoft.com/office/drawing/2014/main" id="{ED9324C2-42CC-EA2A-6234-37CB9501AC88}"/>
              </a:ext>
            </a:extLst>
          </p:cNvPr>
          <p:cNvSpPr/>
          <p:nvPr/>
        </p:nvSpPr>
        <p:spPr bwMode="auto">
          <a:xfrm rot="5400000">
            <a:off x="5938171" y="1289970"/>
            <a:ext cx="762000" cy="1382460"/>
          </a:xfrm>
          <a:prstGeom prst="bentArrow">
            <a:avLst>
              <a:gd name="adj1" fmla="val 30941"/>
              <a:gd name="adj2" fmla="val 25000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CFBA26E-4916-C8B8-AF23-DBC38597FE99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1BB246-8227-55EA-3C71-8611E59BA1EF}"/>
              </a:ext>
            </a:extLst>
          </p:cNvPr>
          <p:cNvSpPr txBox="1"/>
          <p:nvPr/>
        </p:nvSpPr>
        <p:spPr>
          <a:xfrm>
            <a:off x="5569825" y="3109555"/>
            <a:ext cx="269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6D79B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Sand Contamination Detected</a:t>
            </a:r>
          </a:p>
        </p:txBody>
      </p:sp>
      <p:pic>
        <p:nvPicPr>
          <p:cNvPr id="24" name="Graphic 23" descr="Cloud outline">
            <a:extLst>
              <a:ext uri="{FF2B5EF4-FFF2-40B4-BE49-F238E27FC236}">
                <a16:creationId xmlns:a16="http://schemas.microsoft.com/office/drawing/2014/main" id="{DED6E239-FC31-20B7-4D28-7CF95AFBE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5987" y="389796"/>
            <a:ext cx="2698175" cy="22772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F51E2DF-35BB-8F18-A3B7-D0219D4EADC5}"/>
              </a:ext>
            </a:extLst>
          </p:cNvPr>
          <p:cNvSpPr/>
          <p:nvPr/>
        </p:nvSpPr>
        <p:spPr bwMode="auto">
          <a:xfrm>
            <a:off x="3403596" y="1447800"/>
            <a:ext cx="787404" cy="657189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F3AFFC-8734-B596-944F-B7F8CB2F8CC6}"/>
              </a:ext>
            </a:extLst>
          </p:cNvPr>
          <p:cNvSpPr/>
          <p:nvPr/>
        </p:nvSpPr>
        <p:spPr bwMode="auto">
          <a:xfrm>
            <a:off x="3962400" y="1447800"/>
            <a:ext cx="1447800" cy="58524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16CE41-522C-69AC-DA3D-171D72725CC3}"/>
              </a:ext>
            </a:extLst>
          </p:cNvPr>
          <p:cNvSpPr/>
          <p:nvPr/>
        </p:nvSpPr>
        <p:spPr bwMode="auto">
          <a:xfrm>
            <a:off x="3962399" y="1005245"/>
            <a:ext cx="925013" cy="67115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FE93F5-8D1D-5E41-9B6F-70AC11072906}"/>
              </a:ext>
            </a:extLst>
          </p:cNvPr>
          <p:cNvSpPr/>
          <p:nvPr/>
        </p:nvSpPr>
        <p:spPr bwMode="auto">
          <a:xfrm>
            <a:off x="4724400" y="1189707"/>
            <a:ext cx="609600" cy="4866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28C565-291F-A80B-1C32-61856C521EB3}"/>
              </a:ext>
            </a:extLst>
          </p:cNvPr>
          <p:cNvSpPr/>
          <p:nvPr/>
        </p:nvSpPr>
        <p:spPr bwMode="auto">
          <a:xfrm>
            <a:off x="5131984" y="1519742"/>
            <a:ext cx="609600" cy="585247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894B93-CF75-F85A-EE96-EB03B2CEA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37" y="1447800"/>
            <a:ext cx="1788863" cy="481709"/>
          </a:xfrm>
          <a:prstGeom prst="rect">
            <a:avLst/>
          </a:prstGeom>
          <a:ln>
            <a:noFill/>
          </a:ln>
        </p:spPr>
      </p:pic>
      <p:sp>
        <p:nvSpPr>
          <p:cNvPr id="31" name="Arrow: Bent 30">
            <a:extLst>
              <a:ext uri="{FF2B5EF4-FFF2-40B4-BE49-F238E27FC236}">
                <a16:creationId xmlns:a16="http://schemas.microsoft.com/office/drawing/2014/main" id="{CB4FE2F5-C92B-3D5D-CF2F-9ED7802FBB3C}"/>
              </a:ext>
            </a:extLst>
          </p:cNvPr>
          <p:cNvSpPr/>
          <p:nvPr/>
        </p:nvSpPr>
        <p:spPr bwMode="auto">
          <a:xfrm>
            <a:off x="2025977" y="1519742"/>
            <a:ext cx="1301420" cy="842458"/>
          </a:xfrm>
          <a:prstGeom prst="bentArrow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0D5C26-3BCA-5661-9C16-8E19C3D644E3}"/>
              </a:ext>
            </a:extLst>
          </p:cNvPr>
          <p:cNvSpPr/>
          <p:nvPr/>
        </p:nvSpPr>
        <p:spPr bwMode="auto">
          <a:xfrm>
            <a:off x="152400" y="2362200"/>
            <a:ext cx="3810000" cy="3841687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5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52D3-F564-9309-EAC3-E9BD6B82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FF83CC79-E58D-61B6-3F0A-0BF9935C34C8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47B9F-436A-0030-BF2B-E8579EC2A881}"/>
              </a:ext>
            </a:extLst>
          </p:cNvPr>
          <p:cNvSpPr txBox="1"/>
          <p:nvPr/>
        </p:nvSpPr>
        <p:spPr>
          <a:xfrm>
            <a:off x="26969" y="1447800"/>
            <a:ext cx="9117031" cy="332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NYSEARCH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along with Southwest Gas and peer utilities, is piloting AI, from Cogniac, to flag EF joint defects.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Utility SMEs annotated EF X-rays.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were trained to detect sand, wire-walk, short stab, and similar anomalies.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5988D6-2B67-83FF-A4EC-7D1DD2AE231D}"/>
              </a:ext>
            </a:extLst>
          </p:cNvPr>
          <p:cNvSpPr/>
          <p:nvPr/>
        </p:nvSpPr>
        <p:spPr bwMode="auto">
          <a:xfrm>
            <a:off x="0" y="4850750"/>
            <a:ext cx="9144000" cy="20072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1C67C407-539F-5143-2B0D-5F3CDF5F5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142207"/>
            <a:ext cx="2730279" cy="735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2FED0A-309D-5980-F8A3-91BCB387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760" y="5091658"/>
            <a:ext cx="2979530" cy="699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3FD501-1568-8FCD-AEF6-F9F96A81F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927301"/>
            <a:ext cx="2730279" cy="735216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7E80DC1C-917F-BEF9-0D46-391ABC340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60" y="5906207"/>
            <a:ext cx="2911173" cy="7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BB3E3-AB40-15C5-6C13-1FA2D6343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6187DAA0-B7F5-9360-3F4E-509C840D018D}"/>
              </a:ext>
            </a:extLst>
          </p:cNvPr>
          <p:cNvSpPr txBox="1"/>
          <p:nvPr/>
        </p:nvSpPr>
        <p:spPr>
          <a:xfrm>
            <a:off x="668967" y="79666"/>
            <a:ext cx="8475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Transforming Electrofusion Joint Inspection with 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6B254-1722-D759-0CAB-3E195E80D104}"/>
              </a:ext>
            </a:extLst>
          </p:cNvPr>
          <p:cNvSpPr txBox="1"/>
          <p:nvPr/>
        </p:nvSpPr>
        <p:spPr>
          <a:xfrm>
            <a:off x="154102" y="6768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Methodologies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8E2432-30F7-FB81-D133-0D2750FCE627}"/>
              </a:ext>
            </a:extLst>
          </p:cNvPr>
          <p:cNvGrpSpPr/>
          <p:nvPr/>
        </p:nvGrpSpPr>
        <p:grpSpPr>
          <a:xfrm>
            <a:off x="152400" y="1310937"/>
            <a:ext cx="9145702" cy="5011739"/>
            <a:chOff x="381000" y="2743200"/>
            <a:chExt cx="8540436" cy="3429000"/>
          </a:xfrm>
        </p:grpSpPr>
        <p:graphicFrame>
          <p:nvGraphicFramePr>
            <p:cNvPr id="8" name="TextBox 42">
              <a:extLst>
                <a:ext uri="{FF2B5EF4-FFF2-40B4-BE49-F238E27FC236}">
                  <a16:creationId xmlns:a16="http://schemas.microsoft.com/office/drawing/2014/main" id="{EE5ED0C0-235B-F5E4-6325-37D7D99D623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34804791"/>
                </p:ext>
              </p:extLst>
            </p:nvPr>
          </p:nvGraphicFramePr>
          <p:xfrm>
            <a:off x="539436" y="3457608"/>
            <a:ext cx="8382000" cy="2209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B56CE7-7AA4-6EA8-CD39-2217839C0005}"/>
                </a:ext>
              </a:extLst>
            </p:cNvPr>
            <p:cNvSpPr txBox="1"/>
            <p:nvPr/>
          </p:nvSpPr>
          <p:spPr>
            <a:xfrm>
              <a:off x="5006209" y="2972866"/>
              <a:ext cx="2994251" cy="357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Area Model Training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DDA11F-FEF8-EB5B-B0F7-9AB3A1CDC8A0}"/>
                </a:ext>
              </a:extLst>
            </p:cNvPr>
            <p:cNvSpPr txBox="1"/>
            <p:nvPr/>
          </p:nvSpPr>
          <p:spPr>
            <a:xfrm>
              <a:off x="674601" y="2998460"/>
              <a:ext cx="2917128" cy="357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Box Model Training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C28DDF-F2F2-56CD-5F27-A45C2F586E22}"/>
                </a:ext>
              </a:extLst>
            </p:cNvPr>
            <p:cNvSpPr txBox="1"/>
            <p:nvPr/>
          </p:nvSpPr>
          <p:spPr>
            <a:xfrm>
              <a:off x="4524927" y="4780749"/>
              <a:ext cx="4110290" cy="987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2575" lvl="0" indent="-282575">
                <a:lnSpc>
                  <a:spcPct val="100000"/>
                </a:lnSpc>
                <a:buFontTx/>
                <a:buChar char="-"/>
              </a:pPr>
              <a:r>
                <a: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Exact defect pixels traced. </a:t>
              </a:r>
            </a:p>
            <a:p>
              <a:pPr marL="282575" lvl="0" indent="-282575">
                <a:lnSpc>
                  <a:spcPct val="100000"/>
                </a:lnSpc>
                <a:buFontTx/>
                <a:buChar char="-"/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Pro: More precise. 
Con: Slower to label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0D92F2-3EC1-1996-1C36-A687BD95B62B}"/>
                </a:ext>
              </a:extLst>
            </p:cNvPr>
            <p:cNvSpPr txBox="1"/>
            <p:nvPr/>
          </p:nvSpPr>
          <p:spPr>
            <a:xfrm>
              <a:off x="705652" y="4769100"/>
              <a:ext cx="3653060" cy="1179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233363">
                <a:lnSpc>
                  <a:spcPct val="100000"/>
                </a:lnSpc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Boxes are drawn around         	defects.
- Pro: Quicker to label. 
- Con: Less precise.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70CA3C-5E3F-F5F9-DE2E-B95B96439B9A}"/>
                </a:ext>
              </a:extLst>
            </p:cNvPr>
            <p:cNvSpPr/>
            <p:nvPr/>
          </p:nvSpPr>
          <p:spPr bwMode="auto">
            <a:xfrm>
              <a:off x="381000" y="2743200"/>
              <a:ext cx="8001000" cy="3429000"/>
            </a:xfrm>
            <a:prstGeom prst="rect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69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8BF23-0FAF-0DBE-4829-AC955841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20EEF0EC-3993-56A4-8873-6A27CCAD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36" y="761999"/>
            <a:ext cx="7772438" cy="571500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65895-C22E-DEDD-84B8-8B8AFBC3487C}"/>
              </a:ext>
            </a:extLst>
          </p:cNvPr>
          <p:cNvSpPr txBox="1"/>
          <p:nvPr/>
        </p:nvSpPr>
        <p:spPr>
          <a:xfrm>
            <a:off x="-1" y="9906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Box Model Training</a:t>
            </a:r>
          </a:p>
        </p:txBody>
      </p:sp>
      <p:pic>
        <p:nvPicPr>
          <p:cNvPr id="4" name="Picture 3" descr="A close-up of a metal detector&#10;&#10;AI-generated content may be incorrect.">
            <a:extLst>
              <a:ext uri="{FF2B5EF4-FFF2-40B4-BE49-F238E27FC236}">
                <a16:creationId xmlns:a16="http://schemas.microsoft.com/office/drawing/2014/main" id="{564E7E26-C384-DFB2-A478-FFC7555F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55364" r="-213" b="41"/>
          <a:stretch/>
        </p:blipFill>
        <p:spPr>
          <a:xfrm>
            <a:off x="1112874" y="1905000"/>
            <a:ext cx="6918252" cy="465923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4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A220F-2EE4-5B87-4ABD-19DC85B27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74247A7C-A6A3-E71A-C952-29962A45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36" y="761999"/>
            <a:ext cx="7772438" cy="571500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5293E-DB12-DA19-7A0A-57538FF37EC6}"/>
              </a:ext>
            </a:extLst>
          </p:cNvPr>
          <p:cNvSpPr txBox="1"/>
          <p:nvPr/>
        </p:nvSpPr>
        <p:spPr>
          <a:xfrm>
            <a:off x="-1" y="9906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 Model Training</a:t>
            </a:r>
          </a:p>
        </p:txBody>
      </p:sp>
      <p:pic>
        <p:nvPicPr>
          <p:cNvPr id="4" name="Picture 3" descr="A close-up of a metal detector&#10;&#10;AI-generated content may be incorrect.">
            <a:extLst>
              <a:ext uri="{FF2B5EF4-FFF2-40B4-BE49-F238E27FC236}">
                <a16:creationId xmlns:a16="http://schemas.microsoft.com/office/drawing/2014/main" id="{6B44FF36-94DD-E249-EED8-0192F23F2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55406" r="50980" b="-1"/>
          <a:stretch/>
        </p:blipFill>
        <p:spPr>
          <a:xfrm>
            <a:off x="1112874" y="1905000"/>
            <a:ext cx="6918252" cy="465923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4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D447-A4C4-8878-BDA2-B7DACE27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5487D905-F23A-23FF-A68C-FE79BE6FCAAE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3B728-5C90-9F6E-DABB-74AEFCEDDDE5}"/>
              </a:ext>
            </a:extLst>
          </p:cNvPr>
          <p:cNvSpPr txBox="1"/>
          <p:nvPr/>
        </p:nvSpPr>
        <p:spPr>
          <a:xfrm>
            <a:off x="228600" y="1066800"/>
            <a:ext cx="8382000" cy="332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trained, the models achieved fast &amp; consistent pass/fail guidance, regardless of training methodology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Image recognition software trained with the area detection methodology was able to predict sand contamination 86% of the time.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early results are outstanding given the prevalence of human error in X-ray interpretation, and the limited amount of training media provided to the models thus far.</a:t>
            </a:r>
          </a:p>
          <a:p>
            <a:pPr lvl="1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pic>
        <p:nvPicPr>
          <p:cNvPr id="10" name="Graphic 9" descr="Upward trend outline">
            <a:extLst>
              <a:ext uri="{FF2B5EF4-FFF2-40B4-BE49-F238E27FC236}">
                <a16:creationId xmlns:a16="http://schemas.microsoft.com/office/drawing/2014/main" id="{B6739DBF-2B1F-8A3F-81AD-7C7DBAB79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657600"/>
            <a:ext cx="3276600" cy="3276600"/>
          </a:xfrm>
          <a:prstGeom prst="rect">
            <a:avLst/>
          </a:prstGeom>
        </p:spPr>
      </p:pic>
      <p:pic>
        <p:nvPicPr>
          <p:cNvPr id="13" name="Graphic 12" descr="Robot outline">
            <a:extLst>
              <a:ext uri="{FF2B5EF4-FFF2-40B4-BE49-F238E27FC236}">
                <a16:creationId xmlns:a16="http://schemas.microsoft.com/office/drawing/2014/main" id="{056C108D-AEA8-929D-8AE7-5E8596B9A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66014">
            <a:off x="3360517" y="4588058"/>
            <a:ext cx="982704" cy="10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82 -0.03703 L 0.0382 -0.0368 C 0.03854 -0.03796 0.03906 -0.03912 0.03976 -0.04004 C 0.0401 -0.04051 0.04063 -0.04074 0.04097 -0.0412 C 0.04132 -0.04143 0.04149 -0.04189 0.04184 -0.04213 C 0.04254 -0.04282 0.04306 -0.04282 0.04392 -0.04305 L 0.04653 -0.04282 C 0.04722 -0.04259 0.04774 -0.04236 0.04844 -0.04236 C 0.05052 -0.04236 0.0526 -0.04259 0.05451 -0.04282 C 0.0566 -0.04352 0.05486 -0.04259 0.05695 -0.04444 C 0.0592 -0.04629 0.05677 -0.04375 0.05938 -0.04606 C 0.05972 -0.04652 0.0599 -0.04699 0.06024 -0.04722 C 0.06042 -0.04745 0.06076 -0.04745 0.06094 -0.04745 C 0.06146 -0.04791 0.06233 -0.04884 0.06285 -0.0493 C 0.06354 -0.04977 0.06406 -0.04977 0.06476 -0.05069 C 0.06528 -0.05139 0.06597 -0.05208 0.06649 -0.05301 C 0.06684 -0.05324 0.06701 -0.05393 0.06736 -0.05393 C 0.07135 -0.05463 0.06892 -0.05416 0.07483 -0.05463 C 0.0757 -0.05486 0.07639 -0.05509 0.07726 -0.05532 C 0.07743 -0.05555 0.07778 -0.05555 0.07795 -0.05578 C 0.07986 -0.05694 0.0776 -0.05602 0.07986 -0.05671 C 0.08177 -0.05833 0.07934 -0.05648 0.08195 -0.05764 C 0.08229 -0.05787 0.08247 -0.05833 0.08281 -0.05833 C 0.08299 -0.05856 0.08333 -0.05856 0.08351 -0.05879 C 0.0842 -0.05926 0.08472 -0.05972 0.08542 -0.06018 C 0.08594 -0.06041 0.08646 -0.06041 0.08698 -0.06088 C 0.08785 -0.06134 0.08854 -0.06203 0.08941 -0.0625 C 0.09063 -0.06319 0.09201 -0.06365 0.09323 -0.06458 C 0.09358 -0.06481 0.09392 -0.06504 0.09427 -0.06527 C 0.09653 -0.06713 0.09531 -0.0662 0.09774 -0.06898 C 0.09792 -0.06944 0.09844 -0.06967 0.09879 -0.0699 C 0.09931 -0.0706 0.1007 -0.07152 0.10139 -0.07222 C 0.1033 -0.07453 0.10208 -0.07384 0.10347 -0.07453 C 0.10469 -0.07546 0.1059 -0.07662 0.10695 -0.07777 C 0.10764 -0.0787 0.10816 -0.07939 0.10885 -0.08009 C 0.1099 -0.08125 0.11094 -0.08217 0.11198 -0.08333 C 0.11233 -0.08356 0.11267 -0.08402 0.1132 -0.08426 C 0.11476 -0.08564 0.11285 -0.08426 0.11493 -0.08564 C 0.11597 -0.08634 0.11632 -0.08657 0.11701 -0.08727 C 0.11823 -0.08958 0.11667 -0.08703 0.11892 -0.08935 C 0.11979 -0.09027 0.12031 -0.0912 0.12101 -0.09213 C 0.12205 -0.09305 0.12309 -0.09398 0.12396 -0.09514 C 0.12656 -0.09838 0.12413 -0.09629 0.12674 -0.09814 C 0.12813 -0.10115 0.1257 -0.09676 0.12847 -0.10069 C 0.12899 -0.10139 0.12934 -0.10231 0.12986 -0.10301 C 0.13056 -0.10416 0.1316 -0.10486 0.13229 -0.10602 C 0.13247 -0.10648 0.13264 -0.10671 0.13281 -0.10694 C 0.13351 -0.1081 0.13438 -0.10879 0.1349 -0.10972 C 0.13611 -0.11203 0.13524 -0.11041 0.1375 -0.11412 C 0.13785 -0.11481 0.13837 -0.11527 0.13854 -0.11597 C 0.13889 -0.1162 0.13906 -0.11666 0.13924 -0.11689 C 0.13941 -0.11736 0.13958 -0.11805 0.13993 -0.11852 C 0.14028 -0.11898 0.14063 -0.11944 0.14097 -0.1199 C 0.14236 -0.12199 0.14115 -0.12083 0.14271 -0.12199 C 0.1434 -0.12338 0.1434 -0.12338 0.14445 -0.125 C 0.14497 -0.12569 0.14531 -0.12615 0.14583 -0.12685 C 0.14653 -0.12777 0.14705 -0.12893 0.14774 -0.12986 C 0.14809 -0.13032 0.14844 -0.13078 0.14879 -0.13125 C 0.14896 -0.13148 0.14913 -0.13194 0.14931 -0.13217 C 0.14965 -0.13287 0.15 -0.13333 0.15035 -0.13379 C 0.15052 -0.13426 0.1507 -0.13449 0.15087 -0.13495 C 0.15104 -0.13518 0.15139 -0.13564 0.15174 -0.13588 C 0.15538 -0.1412 0.15052 -0.13495 0.15625 -0.14166 C 0.15799 -0.14398 0.15764 -0.14375 0.15938 -0.14537 C 0.16198 -0.14791 0.16111 -0.14745 0.16285 -0.14814 C 0.1651 -0.15023 0.16215 -0.14768 0.16441 -0.1493 C 0.16632 -0.15046 0.16406 -0.14953 0.16632 -0.15023 C 0.16719 -0.15069 0.16719 -0.15092 0.16823 -0.15115 C 0.16875 -0.15139 0.16945 -0.15162 0.16997 -0.15185 C 0.17083 -0.15231 0.17135 -0.15301 0.17222 -0.15324 C 0.17257 -0.15347 0.17292 -0.15347 0.17326 -0.1537 C 0.17361 -0.1537 0.17396 -0.15416 0.17431 -0.15439 C 0.17483 -0.15439 0.17552 -0.15439 0.17604 -0.15463 C 0.17656 -0.15486 0.17708 -0.15509 0.17743 -0.15532 C 0.17813 -0.15555 0.17882 -0.15555 0.17951 -0.15555 C 0.18316 -0.15625 0.17986 -0.15578 0.18524 -0.15625 C 0.18542 -0.15648 0.18576 -0.15671 0.18594 -0.15671 C 0.18854 -0.15717 0.18976 -0.15694 0.19271 -0.15694 L 0.19566 -0.15694 " pathEditMode="relative" rAng="0" ptsTypes="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xit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B74A-777D-CAF2-274A-0CC4C2847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D821ED57-3535-C201-3057-2A3CBF0B9A90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6253C-46CE-335F-E9F3-3840A897D733}"/>
              </a:ext>
            </a:extLst>
          </p:cNvPr>
          <p:cNvSpPr txBox="1"/>
          <p:nvPr/>
        </p:nvSpPr>
        <p:spPr>
          <a:xfrm>
            <a:off x="152400" y="1950267"/>
            <a:ext cx="8475032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  <a:cs typeface="+mn-cs"/>
              </a:rPr>
              <a:t>Cogniac experts will continue working with utility SMEs to fine-tune models for even higher success rates.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  <a:cs typeface="+mn-cs"/>
              </a:rPr>
              <a:t>Further field testing with Utility SMEs will validate these advances in real-world conditions.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  <a:cs typeface="+mn-cs"/>
              </a:rPr>
              <a:t>AI model accuracy and reliability will continue to improve with each x-ray image submitted to the dataset.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Utilities may soon be able to upload X-ray images to Cogniac and get rapid, objective pass/fail results.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D680B-765A-6B4F-286D-8DAB95B53D2E}"/>
              </a:ext>
            </a:extLst>
          </p:cNvPr>
          <p:cNvSpPr txBox="1"/>
          <p:nvPr/>
        </p:nvSpPr>
        <p:spPr>
          <a:xfrm>
            <a:off x="304800" y="1117877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Developments</a:t>
            </a:r>
          </a:p>
        </p:txBody>
      </p:sp>
    </p:spTree>
    <p:extLst>
      <p:ext uri="{BB962C8B-B14F-4D97-AF65-F5344CB8AC3E}">
        <p14:creationId xmlns:p14="http://schemas.microsoft.com/office/powerpoint/2010/main" val="89523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A3B8-6DC4-0E65-37E2-996B0340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Radiography in the Lab</a:t>
            </a:r>
            <a:br>
              <a:rPr lang="en-US" i="1" dirty="0"/>
            </a:b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F27534-ECBE-D99F-0FC0-2E7BD4D9B923}"/>
              </a:ext>
            </a:extLst>
          </p:cNvPr>
          <p:cNvGrpSpPr/>
          <p:nvPr/>
        </p:nvGrpSpPr>
        <p:grpSpPr>
          <a:xfrm>
            <a:off x="1066800" y="1417638"/>
            <a:ext cx="7010400" cy="4953000"/>
            <a:chOff x="0" y="0"/>
            <a:chExt cx="4572000" cy="2606040"/>
          </a:xfrm>
        </p:grpSpPr>
        <p:pic>
          <p:nvPicPr>
            <p:cNvPr id="5" name="Picture 4" descr="Golden Engineering XRS-3 X-Ray Source Portable Generator 14.4V W/ Battery &amp;  Case">
              <a:extLst>
                <a:ext uri="{FF2B5EF4-FFF2-40B4-BE49-F238E27FC236}">
                  <a16:creationId xmlns:a16="http://schemas.microsoft.com/office/drawing/2014/main" id="{12C0F64D-C4EE-84BB-D5FA-32E1BEBED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99" r="5001" b="9044"/>
            <a:stretch/>
          </p:blipFill>
          <p:spPr bwMode="auto">
            <a:xfrm>
              <a:off x="0" y="0"/>
              <a:ext cx="4572000" cy="2606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2C5FABA5-5F4C-21D1-9D9A-9794A4FE6F80}"/>
                </a:ext>
              </a:extLst>
            </p:cNvPr>
            <p:cNvSpPr txBox="1"/>
            <p:nvPr/>
          </p:nvSpPr>
          <p:spPr>
            <a:xfrm>
              <a:off x="0" y="2374317"/>
              <a:ext cx="3192491" cy="23172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Calibri" panose="020F050202020403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Golden Engineering: XRS3 GFX 20V Portable X-ray </a:t>
              </a:r>
              <a:endPara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045721-25E6-5366-1B4E-E55639F02F77}"/>
              </a:ext>
            </a:extLst>
          </p:cNvPr>
          <p:cNvGrpSpPr/>
          <p:nvPr/>
        </p:nvGrpSpPr>
        <p:grpSpPr>
          <a:xfrm>
            <a:off x="571500" y="1569566"/>
            <a:ext cx="8001000" cy="4615893"/>
            <a:chOff x="762000" y="1334869"/>
            <a:chExt cx="7620000" cy="42039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F71486-D931-EF48-730A-AF6117854991}"/>
                </a:ext>
              </a:extLst>
            </p:cNvPr>
            <p:cNvSpPr txBox="1"/>
            <p:nvPr/>
          </p:nvSpPr>
          <p:spPr>
            <a:xfrm>
              <a:off x="762000" y="1334869"/>
              <a:ext cx="7620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Is AI Interpretation a Bridge too Far?</a:t>
              </a:r>
            </a:p>
          </p:txBody>
        </p:sp>
        <p:pic>
          <p:nvPicPr>
            <p:cNvPr id="8" name="Picture 7" descr="Long shot of a bridge&#10;&#10;AI-generated content may be incorrect.">
              <a:extLst>
                <a:ext uri="{FF2B5EF4-FFF2-40B4-BE49-F238E27FC236}">
                  <a16:creationId xmlns:a16="http://schemas.microsoft.com/office/drawing/2014/main" id="{1E2E6C66-2352-401F-F36F-56D5BB07D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270462" y="1981200"/>
              <a:ext cx="6324600" cy="3557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85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>
            <a:extLst>
              <a:ext uri="{FF2B5EF4-FFF2-40B4-BE49-F238E27FC236}">
                <a16:creationId xmlns:a16="http://schemas.microsoft.com/office/drawing/2014/main" id="{FE79A2C0-0FC4-4E99-A9B6-DE6E9BF0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1430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624709CF-8784-4158-A1B8-140C1A3E5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3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4D6A2-3A05-F5BA-D919-8DBC2B948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65951"/>
            <a:ext cx="8915400" cy="658813"/>
          </a:xfrm>
        </p:spPr>
        <p:txBody>
          <a:bodyPr/>
          <a:lstStyle/>
          <a:p>
            <a:r>
              <a:rPr lang="en-US" sz="3600" b="1" dirty="0"/>
              <a:t>Technology in the Lab 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D0FBAAAE-4537-44F8-8020-47C83946A7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600200"/>
            <a:ext cx="8534400" cy="49530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With the advent of artificial intelligence (AI), testing appliances and processes are                     making quantum leaps                              forward before our eyes.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Subsequently, technology and              techniques for materials testing and        material investigations are developing rapidly.</a:t>
            </a:r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562D9-2ECA-4BA3-3D04-52C397925E1F}"/>
              </a:ext>
            </a:extLst>
          </p:cNvPr>
          <p:cNvSpPr txBox="1"/>
          <p:nvPr/>
        </p:nvSpPr>
        <p:spPr>
          <a:xfrm>
            <a:off x="122023" y="855828"/>
            <a:ext cx="889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+mn-lt"/>
                <a:cs typeface="+mn-cs"/>
              </a:rPr>
              <a:t>Characterization, Analysis and Data Management</a:t>
            </a:r>
          </a:p>
        </p:txBody>
      </p:sp>
      <p:pic>
        <p:nvPicPr>
          <p:cNvPr id="27" name="Picture 26" descr="A black and white image of eyes and eyebrows&#10;&#10;AI-generated content may be incorrect.">
            <a:extLst>
              <a:ext uri="{FF2B5EF4-FFF2-40B4-BE49-F238E27FC236}">
                <a16:creationId xmlns:a16="http://schemas.microsoft.com/office/drawing/2014/main" id="{E6CC7FED-A355-9F01-7A82-AE8121E66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94738" y="2667000"/>
            <a:ext cx="3522133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B17E3-A591-55F8-8258-6520BDF9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lose up of a film&#10;&#10;Description automatically generated">
            <a:extLst>
              <a:ext uri="{FF2B5EF4-FFF2-40B4-BE49-F238E27FC236}">
                <a16:creationId xmlns:a16="http://schemas.microsoft.com/office/drawing/2014/main" id="{43CD8E43-0C54-4499-0171-D1749D78B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08" r="-2281" b="20921"/>
          <a:stretch/>
        </p:blipFill>
        <p:spPr>
          <a:xfrm>
            <a:off x="1371600" y="47096"/>
            <a:ext cx="7772400" cy="34179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9F4367-EB09-A2F7-0A82-C016E00BF637}"/>
              </a:ext>
            </a:extLst>
          </p:cNvPr>
          <p:cNvGrpSpPr/>
          <p:nvPr/>
        </p:nvGrpSpPr>
        <p:grpSpPr>
          <a:xfrm>
            <a:off x="609600" y="2121078"/>
            <a:ext cx="6934200" cy="4478909"/>
            <a:chOff x="-35677" y="1455166"/>
            <a:chExt cx="6131677" cy="4164936"/>
          </a:xfrm>
        </p:grpSpPr>
        <p:pic>
          <p:nvPicPr>
            <p:cNvPr id="6" name="Picture 5" descr="A sign with a number on it&#10;&#10;Description automatically generated">
              <a:extLst>
                <a:ext uri="{FF2B5EF4-FFF2-40B4-BE49-F238E27FC236}">
                  <a16:creationId xmlns:a16="http://schemas.microsoft.com/office/drawing/2014/main" id="{C1D3BF98-FBF3-48CF-17E3-1D654CBDE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41" t="15464" r="4796" b="11509"/>
            <a:stretch/>
          </p:blipFill>
          <p:spPr>
            <a:xfrm flipH="1">
              <a:off x="-35677" y="1455166"/>
              <a:ext cx="6131677" cy="41649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D2FBD5-B0FE-0EBA-BF51-A0BC89A89424}"/>
                </a:ext>
              </a:extLst>
            </p:cNvPr>
            <p:cNvSpPr txBox="1"/>
            <p:nvPr/>
          </p:nvSpPr>
          <p:spPr>
            <a:xfrm>
              <a:off x="1444966" y="5208643"/>
              <a:ext cx="3636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Wall Loss – Pitting or Mill Scale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0580F-52BD-793C-8DCD-25306692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4" y="976796"/>
            <a:ext cx="8745531" cy="55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80078-413C-6179-BC5B-24943326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6CDF-8A72-CE3F-D43C-3620AD9E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AI Case Study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AD7D9-B1D1-1376-7111-CFB2EFB5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5334000" cy="375703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Residential Meters with an Insert Issue:  </a:t>
            </a:r>
            <a:r>
              <a:rPr lang="en-US" sz="4400" i="1" dirty="0"/>
              <a:t>Statistical Lot Inspection</a:t>
            </a:r>
          </a:p>
        </p:txBody>
      </p:sp>
    </p:spTree>
    <p:extLst>
      <p:ext uri="{BB962C8B-B14F-4D97-AF65-F5344CB8AC3E}">
        <p14:creationId xmlns:p14="http://schemas.microsoft.com/office/powerpoint/2010/main" val="2549015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2FC82-D5AE-2F86-2309-3F0608AD0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F5F7-FE9A-EBF4-F9AF-406E7D78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249362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sz="4000" b="1" dirty="0"/>
              <a:t>Quarantine: Residential Gas Meter Insert Issue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7F045-02A7-DA74-00E4-39F2F0B8F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752600"/>
            <a:ext cx="8534400" cy="4114800"/>
          </a:xfrm>
        </p:spPr>
        <p:txBody>
          <a:bodyPr/>
          <a:lstStyle/>
          <a:p>
            <a:r>
              <a:rPr lang="en-US" dirty="0"/>
              <a:t>The manufacturer reported their meters had a series of inserts (spuds) breaking before installation.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 22,000 meters with 17,700 initially quarantined.</a:t>
            </a:r>
          </a:p>
          <a:p>
            <a:endParaRPr lang="en-US" sz="1000" dirty="0"/>
          </a:p>
          <a:p>
            <a:r>
              <a:rPr lang="en-US" dirty="0"/>
              <a:t>While affected lot numbers were available to quarantine, additional inspection was needed to achieve a LOC for the remaining lots.</a:t>
            </a:r>
          </a:p>
        </p:txBody>
      </p:sp>
    </p:spTree>
    <p:extLst>
      <p:ext uri="{BB962C8B-B14F-4D97-AF65-F5344CB8AC3E}">
        <p14:creationId xmlns:p14="http://schemas.microsoft.com/office/powerpoint/2010/main" val="7076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AE16F-0AB6-2C22-D06F-B9F6B042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0" t="13177" r="4110" b="1772"/>
          <a:stretch/>
        </p:blipFill>
        <p:spPr>
          <a:xfrm>
            <a:off x="1638300" y="273049"/>
            <a:ext cx="5867400" cy="63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10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517D50-9DD9-D07C-3C83-C805E26CAE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527853"/>
              </p:ext>
            </p:extLst>
          </p:nvPr>
        </p:nvGraphicFramePr>
        <p:xfrm>
          <a:off x="1097972" y="247644"/>
          <a:ext cx="6968838" cy="6381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419">
                  <a:extLst>
                    <a:ext uri="{9D8B030D-6E8A-4147-A177-3AD203B41FA5}">
                      <a16:colId xmlns:a16="http://schemas.microsoft.com/office/drawing/2014/main" val="182595388"/>
                    </a:ext>
                  </a:extLst>
                </a:gridCol>
                <a:gridCol w="1416743">
                  <a:extLst>
                    <a:ext uri="{9D8B030D-6E8A-4147-A177-3AD203B41FA5}">
                      <a16:colId xmlns:a16="http://schemas.microsoft.com/office/drawing/2014/main" val="660946021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1089336268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2819285548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3432825453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3079129439"/>
                    </a:ext>
                  </a:extLst>
                </a:gridCol>
              </a:tblGrid>
              <a:tr h="32704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Hypergeometric Probability Distribution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657936414"/>
                  </a:ext>
                </a:extLst>
              </a:tr>
              <a:tr h="29200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3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Xxxx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– Residential Meters</a:t>
                      </a: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3223566570"/>
                  </a:ext>
                </a:extLst>
              </a:tr>
              <a:tr h="29200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Sample Size by Batch Size Table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1716686516"/>
                  </a:ext>
                </a:extLst>
              </a:tr>
              <a:tr h="29200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u="sng" strike="noStrike" dirty="0">
                          <a:effectLst/>
                        </a:rPr>
                        <a:t>Assuming the following: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3226384211"/>
                  </a:ext>
                </a:extLst>
              </a:tr>
              <a:tr h="292004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100,000 units (meters with a singular component potentially affected)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935095"/>
                  </a:ext>
                </a:extLst>
              </a:tr>
              <a:tr h="29200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Estimated Proportion of Defectives (p): 0.3333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847605528"/>
                  </a:ext>
                </a:extLst>
              </a:tr>
              <a:tr h="29200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95% Confidence Level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189716740"/>
                  </a:ext>
                </a:extLst>
              </a:tr>
              <a:tr h="175759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745679"/>
                  </a:ext>
                </a:extLst>
              </a:tr>
              <a:tr h="447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Batch Size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Number of Fittings per Batch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(E=0.01)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(E=0.05)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54952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936026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7008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60321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862043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443305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460605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47001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343465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002968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691996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14671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709929"/>
                  </a:ext>
                </a:extLst>
              </a:tr>
              <a:tr h="17575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4896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5272D4-6473-51EE-5718-8DAE52E1B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83611"/>
              </p:ext>
            </p:extLst>
          </p:nvPr>
        </p:nvGraphicFramePr>
        <p:xfrm>
          <a:off x="990600" y="342897"/>
          <a:ext cx="7467600" cy="6172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9280">
                  <a:extLst>
                    <a:ext uri="{9D8B030D-6E8A-4147-A177-3AD203B41FA5}">
                      <a16:colId xmlns:a16="http://schemas.microsoft.com/office/drawing/2014/main" val="3418257472"/>
                    </a:ext>
                  </a:extLst>
                </a:gridCol>
                <a:gridCol w="1335447">
                  <a:extLst>
                    <a:ext uri="{9D8B030D-6E8A-4147-A177-3AD203B41FA5}">
                      <a16:colId xmlns:a16="http://schemas.microsoft.com/office/drawing/2014/main" val="4241074143"/>
                    </a:ext>
                  </a:extLst>
                </a:gridCol>
                <a:gridCol w="1049280">
                  <a:extLst>
                    <a:ext uri="{9D8B030D-6E8A-4147-A177-3AD203B41FA5}">
                      <a16:colId xmlns:a16="http://schemas.microsoft.com/office/drawing/2014/main" val="1365113667"/>
                    </a:ext>
                  </a:extLst>
                </a:gridCol>
                <a:gridCol w="1053822">
                  <a:extLst>
                    <a:ext uri="{9D8B030D-6E8A-4147-A177-3AD203B41FA5}">
                      <a16:colId xmlns:a16="http://schemas.microsoft.com/office/drawing/2014/main" val="504657381"/>
                    </a:ext>
                  </a:extLst>
                </a:gridCol>
                <a:gridCol w="1053822">
                  <a:extLst>
                    <a:ext uri="{9D8B030D-6E8A-4147-A177-3AD203B41FA5}">
                      <a16:colId xmlns:a16="http://schemas.microsoft.com/office/drawing/2014/main" val="151044001"/>
                    </a:ext>
                  </a:extLst>
                </a:gridCol>
                <a:gridCol w="1053822">
                  <a:extLst>
                    <a:ext uri="{9D8B030D-6E8A-4147-A177-3AD203B41FA5}">
                      <a16:colId xmlns:a16="http://schemas.microsoft.com/office/drawing/2014/main" val="928814821"/>
                    </a:ext>
                  </a:extLst>
                </a:gridCol>
                <a:gridCol w="872127">
                  <a:extLst>
                    <a:ext uri="{9D8B030D-6E8A-4147-A177-3AD203B41FA5}">
                      <a16:colId xmlns:a16="http://schemas.microsoft.com/office/drawing/2014/main" val="4191813254"/>
                    </a:ext>
                  </a:extLst>
                </a:gridCol>
              </a:tblGrid>
              <a:tr h="27347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Explanation of the Table: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255429184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628833661"/>
                  </a:ext>
                </a:extLst>
              </a:tr>
              <a:tr h="273474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Batch Size: </a:t>
                      </a:r>
                      <a:r>
                        <a:rPr lang="en-US" sz="1400" u="none" strike="noStrike" dirty="0">
                          <a:effectLst/>
                        </a:rPr>
                        <a:t>The total number of fittings in each box or batch.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45606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782244121"/>
                  </a:ext>
                </a:extLst>
              </a:tr>
              <a:tr h="273474">
                <a:tc rowSpan="2" gridSpan="6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Sample Size: </a:t>
                      </a:r>
                      <a:r>
                        <a:rPr lang="en-US" sz="1400" u="none" strike="noStrike" dirty="0">
                          <a:effectLst/>
                        </a:rPr>
                        <a:t>The number of fittings that should be inspected based on different margins of error, calculated as a proportion of the fittings in each batch.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235073047"/>
                  </a:ext>
                </a:extLst>
              </a:tr>
              <a:tr h="536006"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2232103881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975636486"/>
                  </a:ext>
                </a:extLst>
              </a:tr>
              <a:tr h="2734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Examples: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2914055819"/>
                  </a:ext>
                </a:extLst>
              </a:tr>
              <a:tr h="27347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r>
                        <a:rPr lang="en-US" sz="1400" b="1" u="none" strike="noStrike" dirty="0">
                          <a:effectLst/>
                        </a:rPr>
                        <a:t>. If there is a box with 25 fittings: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705817239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900462280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2%: Sample Size = 7 fittings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932036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5%: Sample Size = 2 fitting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814072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4044758591"/>
                  </a:ext>
                </a:extLst>
              </a:tr>
              <a:tr h="299967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2. If a location has 30 boxes, each containing 25 fittings: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811127370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935418461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Total fittings: 30 boxes × 25 fittings/box = 750 fittings.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098921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2%: Recommended Sample Size = 4 fittings per box × 30 boxes = 120 fittings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401393616"/>
                  </a:ext>
                </a:extLst>
              </a:tr>
              <a:tr h="48430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4121425372"/>
                  </a:ext>
                </a:extLst>
              </a:tr>
              <a:tr h="55788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5%: Recommended Sample Size = 1 fitting per box × 30 boxes = 30 fittings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756052035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80846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0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7AD7-8D97-1283-C604-FF9972980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1"/>
            <a:ext cx="7772400" cy="914400"/>
          </a:xfrm>
        </p:spPr>
        <p:txBody>
          <a:bodyPr/>
          <a:lstStyle/>
          <a:p>
            <a:r>
              <a:rPr lang="en-US" b="1" dirty="0"/>
              <a:t>UT Instruments and Scanning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1482-7227-2838-26B7-E52A78622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200400"/>
            <a:ext cx="8839200" cy="2438400"/>
          </a:xfrm>
        </p:spPr>
        <p:txBody>
          <a:bodyPr/>
          <a:lstStyle/>
          <a:p>
            <a:r>
              <a:rPr lang="en-US" dirty="0"/>
              <a:t>USM100, MENTOR UT FLAW DETECTION</a:t>
            </a:r>
          </a:p>
          <a:p>
            <a:r>
              <a:rPr lang="en-US" dirty="0"/>
              <a:t>COMPACT PAUT</a:t>
            </a:r>
          </a:p>
        </p:txBody>
      </p:sp>
    </p:spTree>
    <p:extLst>
      <p:ext uri="{BB962C8B-B14F-4D97-AF65-F5344CB8AC3E}">
        <p14:creationId xmlns:p14="http://schemas.microsoft.com/office/powerpoint/2010/main" val="92695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30D1-8D62-A78C-8E6F-6EBB6B5F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53C0C-81A8-59C3-1C81-6F8C6B9F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9" t="2322" r="9185" b="10963"/>
          <a:stretch/>
        </p:blipFill>
        <p:spPr>
          <a:xfrm>
            <a:off x="76200" y="76200"/>
            <a:ext cx="6248400" cy="426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DDD28-190C-8F06-587E-784FC2B9E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79" t="9465" r="11698" b="6933"/>
          <a:stretch/>
        </p:blipFill>
        <p:spPr>
          <a:xfrm>
            <a:off x="5334000" y="2231934"/>
            <a:ext cx="3581400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9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AF9B-DCD7-E174-F342-6DEE2A84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0"/>
            <a:ext cx="8382000" cy="1066800"/>
          </a:xfrm>
        </p:spPr>
        <p:txBody>
          <a:bodyPr/>
          <a:lstStyle/>
          <a:p>
            <a:r>
              <a:rPr lang="en-US" sz="3600" b="1" dirty="0"/>
              <a:t>USM 100 Shear &amp; Longitudinal Wave </a:t>
            </a:r>
            <a:br>
              <a:rPr lang="en-US" sz="2800" b="1" dirty="0"/>
            </a:br>
            <a:r>
              <a:rPr lang="en-US" sz="2000" dirty="0" err="1"/>
              <a:t>Waygate</a:t>
            </a:r>
            <a:r>
              <a:rPr lang="en-US" sz="2000" dirty="0"/>
              <a:t> Krautkramer (Formerly GE Inspection)</a:t>
            </a:r>
            <a:r>
              <a:rPr lang="en-US" sz="2000" b="1" dirty="0"/>
              <a:t>	</a:t>
            </a:r>
          </a:p>
        </p:txBody>
      </p:sp>
      <p:pic>
        <p:nvPicPr>
          <p:cNvPr id="1026" name="Picture 2" descr="Waygate Krautkramer USM 100 Ultrasonic Flaw Detector">
            <a:extLst>
              <a:ext uri="{FF2B5EF4-FFF2-40B4-BE49-F238E27FC236}">
                <a16:creationId xmlns:a16="http://schemas.microsoft.com/office/drawing/2014/main" id="{543C1B6E-79CC-BF16-197B-01DE871D83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1447800"/>
            <a:ext cx="423672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2B7DF-4D1B-FE5C-A3A2-E28AF6644411}"/>
              </a:ext>
            </a:extLst>
          </p:cNvPr>
          <p:cNvSpPr txBox="1"/>
          <p:nvPr/>
        </p:nvSpPr>
        <p:spPr>
          <a:xfrm>
            <a:off x="220980" y="1057156"/>
            <a:ext cx="4648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Equivalent to USMGO in terms of UT testing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u="sng" dirty="0"/>
              <a:t>New capabilities </a:t>
            </a:r>
            <a:r>
              <a:rPr lang="en-US" sz="2200" dirty="0"/>
              <a:t>- custom apps and ability to do </a:t>
            </a:r>
            <a:r>
              <a:rPr lang="en-US" sz="2200" b="1" dirty="0"/>
              <a:t>Encoded Scans </a:t>
            </a:r>
            <a:r>
              <a:rPr lang="en-US" sz="2200" dirty="0"/>
              <a:t>along </a:t>
            </a:r>
            <a:r>
              <a:rPr lang="en-US" sz="2200" b="1" dirty="0"/>
              <a:t>length or circumference 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Fully programmable display features and </a:t>
            </a:r>
            <a:r>
              <a:rPr lang="en-US" sz="2200" b="1" dirty="0"/>
              <a:t>active ultrasonic variables</a:t>
            </a:r>
            <a:r>
              <a:rPr lang="en-US" sz="2200" dirty="0"/>
              <a:t>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Onboard datalogging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Graphic </a:t>
            </a:r>
            <a:r>
              <a:rPr lang="en-US" sz="2200" b="1" dirty="0"/>
              <a:t>Image Capture </a:t>
            </a:r>
            <a:r>
              <a:rPr lang="en-US" sz="2200" dirty="0"/>
              <a:t>&amp; Storage.</a:t>
            </a:r>
          </a:p>
          <a:p>
            <a:endParaRPr lang="en-US" sz="1000" dirty="0"/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Bluetooth</a:t>
            </a:r>
            <a:r>
              <a:rPr lang="en-US" sz="2200" dirty="0"/>
              <a:t> communication and interface.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9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32D0-4B09-C93D-5BD5-313EDE27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90EEF-21AA-15B0-5EF9-56A81C15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75" t="4986" r="31437" b="10557"/>
          <a:stretch/>
        </p:blipFill>
        <p:spPr>
          <a:xfrm>
            <a:off x="685800" y="681589"/>
            <a:ext cx="6525102" cy="54948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A46744-0932-369C-F149-8747ABCB0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59" t="3204" r="5177" b="-2571"/>
          <a:stretch/>
        </p:blipFill>
        <p:spPr>
          <a:xfrm>
            <a:off x="501444" y="568091"/>
            <a:ext cx="8185356" cy="5638800"/>
          </a:xfrm>
        </p:spPr>
      </p:pic>
    </p:spTree>
    <p:extLst>
      <p:ext uri="{BB962C8B-B14F-4D97-AF65-F5344CB8AC3E}">
        <p14:creationId xmlns:p14="http://schemas.microsoft.com/office/powerpoint/2010/main" val="17624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C99F-FDAA-82BE-D93F-90A4E7A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Mentor UT Phased Array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E7413-DB90-8E1A-5C7C-251DD138F823}"/>
              </a:ext>
            </a:extLst>
          </p:cNvPr>
          <p:cNvSpPr txBox="1"/>
          <p:nvPr/>
        </p:nvSpPr>
        <p:spPr>
          <a:xfrm>
            <a:off x="152399" y="1143000"/>
            <a:ext cx="4731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Phased Array - </a:t>
            </a:r>
            <a:r>
              <a:rPr lang="en-US" b="1" dirty="0"/>
              <a:t>Sectorial </a:t>
            </a:r>
            <a:r>
              <a:rPr lang="en-US" dirty="0"/>
              <a:t>and </a:t>
            </a:r>
            <a:r>
              <a:rPr lang="en-US" b="1" dirty="0"/>
              <a:t>Linear</a:t>
            </a:r>
            <a:r>
              <a:rPr lang="en-US" dirty="0"/>
              <a:t> scans.</a:t>
            </a:r>
          </a:p>
          <a:p>
            <a:endParaRPr lang="en-US" sz="1800" dirty="0"/>
          </a:p>
          <a:p>
            <a:r>
              <a:rPr lang="en-US" b="1" dirty="0"/>
              <a:t>Common Applications:</a:t>
            </a:r>
          </a:p>
          <a:p>
            <a:endParaRPr lang="en-US" sz="1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Weld investigation - lack of fusion, porosity, cracks, typically 40°-70° 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Castings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Composites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Plastics</a:t>
            </a:r>
          </a:p>
          <a:p>
            <a:endParaRPr lang="en-US" sz="1800" b="1" dirty="0"/>
          </a:p>
          <a:p>
            <a:r>
              <a:rPr lang="en-US" sz="1800" dirty="0"/>
              <a:t> </a:t>
            </a:r>
          </a:p>
        </p:txBody>
      </p:sp>
      <p:pic>
        <p:nvPicPr>
          <p:cNvPr id="2052" name="Picture 4" descr="Krautkrämer Mentor UT Phased Array Flaw Detector - LabquipNDT">
            <a:extLst>
              <a:ext uri="{FF2B5EF4-FFF2-40B4-BE49-F238E27FC236}">
                <a16:creationId xmlns:a16="http://schemas.microsoft.com/office/drawing/2014/main" id="{1365B251-E846-DC7E-38AE-4A1091DF9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10771"/>
          <a:stretch/>
        </p:blipFill>
        <p:spPr bwMode="auto">
          <a:xfrm>
            <a:off x="4883957" y="1073631"/>
            <a:ext cx="4179723" cy="471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93A1D-5084-072D-B53B-19E5C41D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52400"/>
            <a:ext cx="6629401" cy="762000"/>
          </a:xfrm>
        </p:spPr>
        <p:txBody>
          <a:bodyPr/>
          <a:lstStyle/>
          <a:p>
            <a:r>
              <a:rPr lang="en-US" dirty="0"/>
              <a:t>AI Vernacular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C397C-3B3D-9574-0D44-7EEBC61A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592762"/>
          </a:xfrm>
        </p:spPr>
        <p:txBody>
          <a:bodyPr/>
          <a:lstStyle/>
          <a:p>
            <a:r>
              <a:rPr lang="en-US" b="1" dirty="0" err="1"/>
              <a:t>Agenetic</a:t>
            </a:r>
            <a:r>
              <a:rPr lang="en-US" b="1" dirty="0"/>
              <a:t> AI </a:t>
            </a:r>
            <a:r>
              <a:rPr lang="en-US" dirty="0"/>
              <a:t>(AI </a:t>
            </a:r>
            <a:r>
              <a:rPr lang="en-US" dirty="0" err="1"/>
              <a:t>Gentics</a:t>
            </a:r>
            <a:r>
              <a:rPr lang="en-US" dirty="0"/>
              <a:t>) - Study and development of intelligent agents that can operate autonomously and make decisions based on their environment.  </a:t>
            </a:r>
            <a:r>
              <a:rPr lang="en-US" u="sng" dirty="0"/>
              <a:t>Now</a:t>
            </a:r>
          </a:p>
          <a:p>
            <a:r>
              <a:rPr lang="en-US" b="1" dirty="0"/>
              <a:t>Generative AI </a:t>
            </a:r>
            <a:r>
              <a:rPr lang="en-US" dirty="0"/>
              <a:t>- focused on creating new content, such as images, text, music, or other media, based on patterns learned from existing data.  </a:t>
            </a:r>
            <a:r>
              <a:rPr lang="en-US" u="sng" dirty="0"/>
              <a:t>Now</a:t>
            </a:r>
          </a:p>
          <a:p>
            <a:r>
              <a:rPr lang="en-US" b="1" dirty="0"/>
              <a:t>Robots</a:t>
            </a:r>
            <a:r>
              <a:rPr lang="en-US" dirty="0"/>
              <a:t> – first generation autonomous </a:t>
            </a:r>
            <a:r>
              <a:rPr lang="en-US" u="sng" dirty="0"/>
              <a:t>~</a:t>
            </a:r>
            <a:r>
              <a:rPr lang="en-US" dirty="0"/>
              <a:t>$80K, </a:t>
            </a:r>
            <a:r>
              <a:rPr lang="en-US" u="sng" dirty="0"/>
              <a:t>FY26-27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6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 txBox="1">
            <a:spLocks noGrp="1"/>
          </p:cNvSpPr>
          <p:nvPr>
            <p:ph type="title"/>
          </p:nvPr>
        </p:nvSpPr>
        <p:spPr>
          <a:xfrm>
            <a:off x="173968" y="838200"/>
            <a:ext cx="8610600" cy="77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3000" b="1" dirty="0"/>
              <a:t>Phased Array Ultrasonic Testing (PAUT) Anatomy</a:t>
            </a:r>
            <a:endParaRPr dirty="0"/>
          </a:p>
        </p:txBody>
      </p:sp>
      <p:pic>
        <p:nvPicPr>
          <p:cNvPr id="481" name="Google Shape;481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432" t="-1837" r="604" b="37632"/>
          <a:stretch/>
        </p:blipFill>
        <p:spPr>
          <a:xfrm>
            <a:off x="609600" y="2057400"/>
            <a:ext cx="7249026" cy="3315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E8D18E-0485-DDB8-17D8-5CC363086CF7}"/>
              </a:ext>
            </a:extLst>
          </p:cNvPr>
          <p:cNvGrpSpPr/>
          <p:nvPr/>
        </p:nvGrpSpPr>
        <p:grpSpPr>
          <a:xfrm>
            <a:off x="2800350" y="4419600"/>
            <a:ext cx="2457450" cy="1648771"/>
            <a:chOff x="2800350" y="4419600"/>
            <a:chExt cx="2457450" cy="1648771"/>
          </a:xfrm>
        </p:grpSpPr>
        <p:sp>
          <p:nvSpPr>
            <p:cNvPr id="483" name="Google Shape;483;p32"/>
            <p:cNvSpPr txBox="1"/>
            <p:nvPr/>
          </p:nvSpPr>
          <p:spPr>
            <a:xfrm>
              <a:off x="2800350" y="5675986"/>
              <a:ext cx="2457450" cy="392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Mode Convergence</a:t>
              </a:r>
              <a:endParaRPr sz="1800" dirty="0"/>
            </a:p>
          </p:txBody>
        </p:sp>
        <p:cxnSp>
          <p:nvCxnSpPr>
            <p:cNvPr id="485" name="Google Shape;485;p32"/>
            <p:cNvCxnSpPr>
              <a:cxnSpLocks/>
            </p:cNvCxnSpPr>
            <p:nvPr/>
          </p:nvCxnSpPr>
          <p:spPr>
            <a:xfrm flipV="1">
              <a:off x="4479268" y="4419600"/>
              <a:ext cx="97757" cy="34949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7646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96;p34">
            <a:extLst>
              <a:ext uri="{FF2B5EF4-FFF2-40B4-BE49-F238E27FC236}">
                <a16:creationId xmlns:a16="http://schemas.microsoft.com/office/drawing/2014/main" id="{8F384165-222C-9E76-EE7C-F7231B4AE974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44503" y="1219200"/>
            <a:ext cx="7854993" cy="50182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95;p34">
            <a:extLst>
              <a:ext uri="{FF2B5EF4-FFF2-40B4-BE49-F238E27FC236}">
                <a16:creationId xmlns:a16="http://schemas.microsoft.com/office/drawing/2014/main" id="{332A6AAE-963A-8A09-8650-2B0C272D88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507" y="152400"/>
            <a:ext cx="7247748" cy="9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 algn="ctr"/>
            <a:r>
              <a:rPr lang="en-US" b="1" dirty="0"/>
              <a:t>PAUT – Layout ABS-Scans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971F9E-EDFC-3A69-BF61-C05F33F106CB}"/>
              </a:ext>
            </a:extLst>
          </p:cNvPr>
          <p:cNvGrpSpPr/>
          <p:nvPr/>
        </p:nvGrpSpPr>
        <p:grpSpPr>
          <a:xfrm>
            <a:off x="1371600" y="1905000"/>
            <a:ext cx="4143204" cy="2609165"/>
            <a:chOff x="1371600" y="1905000"/>
            <a:chExt cx="4143204" cy="26091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5825AC-4CFC-C748-993C-1E48E75E691B}"/>
                </a:ext>
              </a:extLst>
            </p:cNvPr>
            <p:cNvSpPr txBox="1"/>
            <p:nvPr/>
          </p:nvSpPr>
          <p:spPr>
            <a:xfrm>
              <a:off x="4725094" y="1905000"/>
              <a:ext cx="78971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S-Scan</a:t>
              </a:r>
              <a:endParaRPr lang="en-US" sz="15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695180-5EB5-DAE9-B82A-F63A1702F774}"/>
                </a:ext>
              </a:extLst>
            </p:cNvPr>
            <p:cNvSpPr txBox="1"/>
            <p:nvPr/>
          </p:nvSpPr>
          <p:spPr>
            <a:xfrm>
              <a:off x="1371600" y="2032460"/>
              <a:ext cx="79718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A-Scan</a:t>
              </a:r>
              <a:endParaRPr lang="en-US" sz="15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526413-215B-6740-490C-8337AE8B6AD2}"/>
                </a:ext>
              </a:extLst>
            </p:cNvPr>
            <p:cNvSpPr txBox="1"/>
            <p:nvPr/>
          </p:nvSpPr>
          <p:spPr>
            <a:xfrm>
              <a:off x="4021280" y="4191000"/>
              <a:ext cx="80010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B-Scan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346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BE1F-2820-5ED8-11CE-2719454C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07040"/>
          </a:xfrm>
        </p:spPr>
        <p:txBody>
          <a:bodyPr/>
          <a:lstStyle/>
          <a:p>
            <a:r>
              <a:rPr lang="en-US" dirty="0" err="1"/>
              <a:t>RotoArray</a:t>
            </a:r>
            <a:endParaRPr lang="en-US" dirty="0"/>
          </a:p>
        </p:txBody>
      </p:sp>
      <p:pic>
        <p:nvPicPr>
          <p:cNvPr id="3074" name="Picture 2" descr="RotoArray comPAct with screen">
            <a:extLst>
              <a:ext uri="{FF2B5EF4-FFF2-40B4-BE49-F238E27FC236}">
                <a16:creationId xmlns:a16="http://schemas.microsoft.com/office/drawing/2014/main" id="{EC7848CB-1BFA-9CAD-A358-6387090B1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79" y="1143000"/>
            <a:ext cx="5707224" cy="38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4E45A-4AF3-73B5-49A5-DA2509699720}"/>
              </a:ext>
            </a:extLst>
          </p:cNvPr>
          <p:cNvSpPr txBox="1"/>
          <p:nvPr/>
        </p:nvSpPr>
        <p:spPr>
          <a:xfrm>
            <a:off x="167640" y="1143000"/>
            <a:ext cx="32257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Embedded UT transducer and Bladder for C-scan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32/64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b="1" dirty="0"/>
              <a:t>Common Applications</a:t>
            </a:r>
          </a:p>
          <a:p>
            <a:r>
              <a:rPr lang="en-US" sz="1800" dirty="0"/>
              <a:t>Volumetric Flaws – 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Flaw based hardness (FBH)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Surface based hardness (SDH)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Porosity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Thickness mapping and measurement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Delamination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02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D295-C919-9109-307F-A1888C26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"/>
            <a:ext cx="8229600" cy="1143000"/>
          </a:xfrm>
        </p:spPr>
        <p:txBody>
          <a:bodyPr/>
          <a:lstStyle/>
          <a:p>
            <a:r>
              <a:rPr lang="en-US" sz="3600" dirty="0" err="1"/>
              <a:t>RotoArray</a:t>
            </a:r>
            <a:r>
              <a:rPr lang="en-US" sz="3600" dirty="0"/>
              <a:t>(Compact CONT)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166982-63C0-BA70-18A9-3702F506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/>
          <a:stretch/>
        </p:blipFill>
        <p:spPr>
          <a:xfrm>
            <a:off x="1524001" y="838200"/>
            <a:ext cx="5936900" cy="59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7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FEC1-7FB9-B4F1-0E2C-41A367E03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12BF-8C6B-7D47-39BF-B8041D6E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RotoArray</a:t>
            </a:r>
            <a:r>
              <a:rPr lang="en-US" dirty="0"/>
              <a:t>(Compact CONT)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558173-2648-0C0E-F60B-74AD6D3E1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1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8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D36B-0561-EF02-07DE-C391E592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DDE5-0DE7-92A4-02A0-2087A234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RotoArray</a:t>
            </a:r>
            <a:r>
              <a:rPr lang="en-US" dirty="0"/>
              <a:t>(Compact CONT)</a:t>
            </a:r>
          </a:p>
        </p:txBody>
      </p:sp>
      <p:pic>
        <p:nvPicPr>
          <p:cNvPr id="4098" name="C643EF7F-4E08-4CAB-A710-DD32CD3DD920" descr="IMG_1423.jpg">
            <a:extLst>
              <a:ext uri="{FF2B5EF4-FFF2-40B4-BE49-F238E27FC236}">
                <a16:creationId xmlns:a16="http://schemas.microsoft.com/office/drawing/2014/main" id="{A93EC64E-9537-03EB-76E8-4FBBA00E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17638"/>
            <a:ext cx="5181600" cy="547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03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B7F98-2140-3FF2-0323-327D5DD2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screen&#10;&#10;AI-generated content may be incorrect.">
            <a:extLst>
              <a:ext uri="{FF2B5EF4-FFF2-40B4-BE49-F238E27FC236}">
                <a16:creationId xmlns:a16="http://schemas.microsoft.com/office/drawing/2014/main" id="{B555739D-640A-5060-0C8B-7B8F2B4BB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/>
          <a:stretch/>
        </p:blipFill>
        <p:spPr>
          <a:xfrm>
            <a:off x="22860" y="342900"/>
            <a:ext cx="8314457" cy="5840298"/>
          </a:xfrm>
        </p:spPr>
      </p:pic>
      <p:pic>
        <p:nvPicPr>
          <p:cNvPr id="6" name="Picture 5" descr="A person measuring a square with a ruler&#10;&#10;AI-generated content may be incorrect.">
            <a:extLst>
              <a:ext uri="{FF2B5EF4-FFF2-40B4-BE49-F238E27FC236}">
                <a16:creationId xmlns:a16="http://schemas.microsoft.com/office/drawing/2014/main" id="{A0D838DB-3B5F-F75D-D0BF-C3B28BE86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7843" r="23077" b="24706"/>
          <a:stretch/>
        </p:blipFill>
        <p:spPr>
          <a:xfrm rot="5400000">
            <a:off x="4697601" y="224919"/>
            <a:ext cx="3955038" cy="4267200"/>
          </a:xfrm>
          <a:prstGeom prst="rect">
            <a:avLst/>
          </a:prstGeom>
        </p:spPr>
      </p:pic>
      <p:pic>
        <p:nvPicPr>
          <p:cNvPr id="2" name="Content Placeholder 3" descr="A hand holding a yellow block&#10;&#10;AI-generated content may be incorrect.">
            <a:extLst>
              <a:ext uri="{FF2B5EF4-FFF2-40B4-BE49-F238E27FC236}">
                <a16:creationId xmlns:a16="http://schemas.microsoft.com/office/drawing/2014/main" id="{C7F20AC7-6FF4-C659-042D-29F509CDB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34090"/>
          <a:stretch/>
        </p:blipFill>
        <p:spPr bwMode="auto">
          <a:xfrm rot="5400000">
            <a:off x="5319376" y="2757824"/>
            <a:ext cx="2649078" cy="46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81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C049C-557C-2FAD-D5DB-91A9EBDB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2138-D809-3555-8650-E05F61B4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685800"/>
          </a:xfrm>
        </p:spPr>
        <p:txBody>
          <a:bodyPr/>
          <a:lstStyle/>
          <a:p>
            <a:r>
              <a:rPr lang="en-US" b="1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7F8CB-1299-6C72-F120-E733E0F1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181600"/>
          </a:xfrm>
        </p:spPr>
        <p:txBody>
          <a:bodyPr/>
          <a:lstStyle/>
          <a:p>
            <a:r>
              <a:rPr lang="en-US" sz="4000" dirty="0"/>
              <a:t>This a Transformative Era</a:t>
            </a:r>
          </a:p>
          <a:p>
            <a:r>
              <a:rPr lang="en-US" sz="4000" dirty="0"/>
              <a:t>Biggest changes since the Industrial Revolution, beyond </a:t>
            </a:r>
            <a:r>
              <a:rPr lang="en-US" sz="4000" b="1" i="1" dirty="0"/>
              <a:t>the Information Age</a:t>
            </a:r>
            <a:r>
              <a:rPr lang="en-US" sz="4000" dirty="0"/>
              <a:t> and </a:t>
            </a:r>
            <a:r>
              <a:rPr lang="en-US" sz="4000" b="1" i="1" dirty="0"/>
              <a:t>Cloud Computing</a:t>
            </a:r>
            <a:r>
              <a:rPr lang="en-US" sz="4000" dirty="0"/>
              <a:t>.</a:t>
            </a:r>
          </a:p>
          <a:p>
            <a:r>
              <a:rPr lang="en-US" sz="4000" dirty="0"/>
              <a:t>Future belongs to those that are </a:t>
            </a:r>
            <a:r>
              <a:rPr lang="en-US" sz="4000" b="1" i="1" dirty="0"/>
              <a:t>first</a:t>
            </a:r>
            <a:r>
              <a:rPr lang="en-US" sz="4000" dirty="0"/>
              <a:t> to </a:t>
            </a:r>
            <a:r>
              <a:rPr lang="en-US" sz="4000" b="1" i="1" dirty="0"/>
              <a:t>recognize, adapt </a:t>
            </a:r>
            <a:r>
              <a:rPr lang="en-US" sz="4000" dirty="0"/>
              <a:t>and </a:t>
            </a:r>
            <a:r>
              <a:rPr lang="en-US" sz="4000" b="1" i="1" dirty="0"/>
              <a:t>pivot</a:t>
            </a:r>
            <a:r>
              <a:rPr lang="en-US" sz="4000" dirty="0"/>
              <a:t>.</a:t>
            </a:r>
          </a:p>
          <a:p>
            <a:r>
              <a:rPr lang="en-US" sz="4000" dirty="0"/>
              <a:t>Woody Kuntz, 1996</a:t>
            </a:r>
          </a:p>
          <a:p>
            <a:endParaRPr lang="en-US" sz="2800" dirty="0"/>
          </a:p>
          <a:p>
            <a:endParaRPr lang="en-US" sz="3400" dirty="0"/>
          </a:p>
        </p:txBody>
      </p:sp>
      <p:pic>
        <p:nvPicPr>
          <p:cNvPr id="5" name="Picture 4" descr="A person in a traditional garment holding a sword&#10;&#10;AI-generated content may be incorrect.">
            <a:extLst>
              <a:ext uri="{FF2B5EF4-FFF2-40B4-BE49-F238E27FC236}">
                <a16:creationId xmlns:a16="http://schemas.microsoft.com/office/drawing/2014/main" id="{20AF97BB-5DDB-8503-FC82-FDF7D0D6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57400" y="2743200"/>
            <a:ext cx="4724400" cy="354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52CDC-5FD2-A940-178D-D286614EE37F}"/>
              </a:ext>
            </a:extLst>
          </p:cNvPr>
          <p:cNvSpPr txBox="1"/>
          <p:nvPr/>
        </p:nvSpPr>
        <p:spPr>
          <a:xfrm>
            <a:off x="5435600" y="6869374"/>
            <a:ext cx="1219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lensonjapan/867907437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347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7300"/>
            <a:ext cx="6172200" cy="857250"/>
          </a:xfrm>
        </p:spPr>
        <p:txBody>
          <a:bodyPr/>
          <a:lstStyle/>
          <a:p>
            <a:r>
              <a:rPr lang="en-US" sz="4950" b="1" dirty="0"/>
              <a:t>Questions &amp; Answers</a:t>
            </a:r>
          </a:p>
        </p:txBody>
      </p:sp>
      <p:pic>
        <p:nvPicPr>
          <p:cNvPr id="3" name="Picture 2" descr="Well whichever way the games go, I will be supporting FC GOA..let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73" y="2171701"/>
            <a:ext cx="3403655" cy="34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1078326"/>
            <a:ext cx="6031448" cy="4260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80" y="1037388"/>
            <a:ext cx="6144687" cy="4561766"/>
          </a:xfrm>
          <a:prstGeom prst="rect">
            <a:avLst/>
          </a:prstGeom>
        </p:spPr>
      </p:pic>
      <p:pic>
        <p:nvPicPr>
          <p:cNvPr id="3" name="Picture 2" descr="&lt;strong&gt;The End&lt;/strong&gt; | Herbi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2286000"/>
            <a:ext cx="4165599" cy="2343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8146" y="5587991"/>
            <a:ext cx="312149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Creative Commons Licenses </a:t>
            </a:r>
          </a:p>
        </p:txBody>
      </p:sp>
    </p:spTree>
    <p:extLst>
      <p:ext uri="{BB962C8B-B14F-4D97-AF65-F5344CB8AC3E}">
        <p14:creationId xmlns:p14="http://schemas.microsoft.com/office/powerpoint/2010/main" val="7739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CCF1-7F49-4F91-1366-D70DF357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332"/>
            <a:ext cx="8229600" cy="609600"/>
          </a:xfrm>
        </p:spPr>
        <p:txBody>
          <a:bodyPr/>
          <a:lstStyle/>
          <a:p>
            <a:r>
              <a:rPr lang="en-US" sz="3600" b="1" dirty="0"/>
              <a:t>Four Types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073B9-AFED-F055-BCFD-23C2EB8FA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686800" cy="555226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300" b="1" dirty="0"/>
              <a:t>Reactive Machines: </a:t>
            </a:r>
            <a:r>
              <a:rPr lang="en-US" sz="2300" dirty="0"/>
              <a:t>capable of reacting to situations based on predefined rules and inputs. No memory or ability to learn. </a:t>
            </a:r>
            <a:r>
              <a:rPr lang="en-US" sz="2300" b="1" dirty="0">
                <a:solidFill>
                  <a:schemeClr val="bg1"/>
                </a:solidFill>
              </a:rPr>
              <a:t>Chess Playing program can only respond to opponents moves.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b="1" dirty="0"/>
              <a:t>Limited Memory: </a:t>
            </a:r>
            <a:r>
              <a:rPr lang="en-US" sz="2300" dirty="0"/>
              <a:t>learn from past experiences and use that knowledge to make better decisions in the future. </a:t>
            </a:r>
            <a:r>
              <a:rPr lang="en-US" sz="2300" b="1" dirty="0">
                <a:solidFill>
                  <a:schemeClr val="bg1"/>
                </a:solidFill>
              </a:rPr>
              <a:t>Self driving cars.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b="1" dirty="0"/>
              <a:t>Theory of Mind: </a:t>
            </a:r>
            <a:r>
              <a:rPr lang="en-US" sz="2300" dirty="0"/>
              <a:t>advanced and aims to understand human emotions, beliefs, and intentions. It goes beyond simply reacting to inputs and tries to grasp the "why.” </a:t>
            </a:r>
            <a:r>
              <a:rPr lang="en-US" sz="2300" b="1" dirty="0">
                <a:solidFill>
                  <a:schemeClr val="bg1"/>
                </a:solidFill>
              </a:rPr>
              <a:t>Honking horn = likely impatient person.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b="1" dirty="0"/>
              <a:t>Self-Aware: </a:t>
            </a:r>
            <a:r>
              <a:rPr lang="en-US" sz="2300" dirty="0"/>
              <a:t>most advanced and hypothetical type of AI. Self-aware AI would possess consciousness, self-awareness, and the ability to understand its own internal states. </a:t>
            </a:r>
            <a:r>
              <a:rPr lang="en-US" sz="2300" b="1" dirty="0">
                <a:solidFill>
                  <a:schemeClr val="bg1"/>
                </a:solidFill>
              </a:rPr>
              <a:t>Theoretical and yet to be realized.</a:t>
            </a:r>
          </a:p>
        </p:txBody>
      </p:sp>
    </p:spTree>
    <p:extLst>
      <p:ext uri="{BB962C8B-B14F-4D97-AF65-F5344CB8AC3E}">
        <p14:creationId xmlns:p14="http://schemas.microsoft.com/office/powerpoint/2010/main" val="24056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>
            <a:extLst>
              <a:ext uri="{FF2B5EF4-FFF2-40B4-BE49-F238E27FC236}">
                <a16:creationId xmlns:a16="http://schemas.microsoft.com/office/drawing/2014/main" id="{CF40E0A2-BA2A-4A8F-9D8C-8CB3BC355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31707"/>
            <a:ext cx="8839200" cy="468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/>
              <a:t>Scaling Laws have been Deciphered</a:t>
            </a:r>
            <a:r>
              <a:rPr lang="en-US" sz="2800" dirty="0"/>
              <a:t>: data and math to achieve the next level AI is now known.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b="1" dirty="0"/>
              <a:t>Think Time: </a:t>
            </a:r>
            <a:r>
              <a:rPr lang="en-US" sz="2800" dirty="0"/>
              <a:t>allowed AI to run inferential computations to calculate scaling scenarios.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b="1" dirty="0"/>
              <a:t>Mastered Distillation: </a:t>
            </a:r>
            <a:r>
              <a:rPr lang="en-US" sz="2800" dirty="0"/>
              <a:t>one AI teaches the next generation AI; the student becomes exponentially smarter than the teacher “evolution in fast forward.”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Each generation of AI will grow in unfathomable orders of magnitude form the previous generation.</a:t>
            </a:r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A2F7F8E4-2791-410F-B9E6-C06CC8FE5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3400">
              <a:solidFill>
                <a:schemeClr val="bg1"/>
              </a:solidFill>
            </a:endParaRPr>
          </a:p>
        </p:txBody>
      </p:sp>
      <p:sp>
        <p:nvSpPr>
          <p:cNvPr id="23558" name="Rectangle 8">
            <a:extLst>
              <a:ext uri="{FF2B5EF4-FFF2-40B4-BE49-F238E27FC236}">
                <a16:creationId xmlns:a16="http://schemas.microsoft.com/office/drawing/2014/main" id="{A0C16EA8-19FF-4DFD-AFB6-667646C209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4056"/>
            <a:ext cx="8305800" cy="7620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b="1" dirty="0"/>
              <a:t>T</a:t>
            </a:r>
            <a:r>
              <a:rPr lang="en-US" altLang="en-US" sz="3500" b="1" dirty="0"/>
              <a:t>hree Stages of AI – Development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D475E-22F3-92B4-D5BA-BA4E018470E5}"/>
              </a:ext>
            </a:extLst>
          </p:cNvPr>
          <p:cNvSpPr txBox="1"/>
          <p:nvPr/>
        </p:nvSpPr>
        <p:spPr>
          <a:xfrm>
            <a:off x="838200" y="2286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GPT’s Exponential Growth – Orders of Magnitude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E4128-B337-89C6-8249-1876118899A5}"/>
              </a:ext>
            </a:extLst>
          </p:cNvPr>
          <p:cNvSpPr txBox="1"/>
          <p:nvPr/>
        </p:nvSpPr>
        <p:spPr>
          <a:xfrm>
            <a:off x="152400" y="914400"/>
            <a:ext cx="89154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GPT-1 (2018): 10</a:t>
            </a:r>
            <a:r>
              <a:rPr lang="en-US" sz="2600" b="1" baseline="30000" dirty="0"/>
              <a:t>2</a:t>
            </a:r>
            <a:r>
              <a:rPr lang="en-US" sz="2600" b="1" dirty="0"/>
              <a:t> - </a:t>
            </a:r>
            <a:r>
              <a:rPr lang="en-US" sz="2600" dirty="0"/>
              <a:t>117 million additional parameters.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GPT-2 (2019): 10</a:t>
            </a:r>
            <a:r>
              <a:rPr lang="en-US" sz="2600" b="1" baseline="30000" dirty="0"/>
              <a:t>9</a:t>
            </a:r>
            <a:r>
              <a:rPr lang="en-US" sz="2600" b="1" dirty="0"/>
              <a:t> - </a:t>
            </a:r>
            <a:r>
              <a:rPr lang="en-US" sz="2600" dirty="0"/>
              <a:t>1.5 billion additional parameters.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GPT-3 (2020): 10</a:t>
            </a:r>
            <a:r>
              <a:rPr lang="en-US" sz="2600" b="1" baseline="30000" dirty="0"/>
              <a:t>11</a:t>
            </a:r>
            <a:r>
              <a:rPr lang="en-US" sz="2600" b="1" dirty="0"/>
              <a:t> – </a:t>
            </a:r>
            <a:r>
              <a:rPr lang="en-US" sz="2600" dirty="0"/>
              <a:t>175 billion additional parameters.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GPT-4 (2023): 10</a:t>
            </a:r>
            <a:r>
              <a:rPr lang="en-US" sz="2600" b="1" baseline="30000" dirty="0"/>
              <a:t>12</a:t>
            </a:r>
            <a:r>
              <a:rPr lang="en-US" sz="2600" b="1" dirty="0"/>
              <a:t> – </a:t>
            </a:r>
            <a:r>
              <a:rPr lang="en-US" sz="2600" dirty="0"/>
              <a:t>1.76 trillion additional parameters (</a:t>
            </a:r>
            <a:r>
              <a:rPr lang="en-US" sz="2600" u="sng" dirty="0"/>
              <a:t>~</a:t>
            </a:r>
            <a:r>
              <a:rPr lang="en-US" sz="2600" dirty="0"/>
              <a:t>10x GPT-3).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*GPT-4.5 (2025): 10</a:t>
            </a:r>
            <a:r>
              <a:rPr lang="en-US" sz="2600" b="1" baseline="30000" dirty="0"/>
              <a:t>13</a:t>
            </a:r>
            <a:r>
              <a:rPr lang="en-US" sz="2600" b="1" dirty="0"/>
              <a:t> - </a:t>
            </a:r>
            <a:r>
              <a:rPr lang="en-US" sz="2600" dirty="0"/>
              <a:t>2.00 trillion+ additional parameters (mainly an architectural refinement &amp; optimization for GPT 5 capacity).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*GPT-5 (2025): 10</a:t>
            </a:r>
            <a:r>
              <a:rPr lang="en-US" sz="2600" b="1" baseline="30000" dirty="0"/>
              <a:t>14</a:t>
            </a:r>
            <a:r>
              <a:rPr lang="en-US" sz="2600" b="1" dirty="0"/>
              <a:t> - </a:t>
            </a:r>
            <a:r>
              <a:rPr lang="en-US" sz="2600" dirty="0"/>
              <a:t>projected 4-5 trillion additional parameters.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0667-4581-B41A-C970-B37641BE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C270A-14AF-E5A9-A1DE-3726436C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78" y="0"/>
            <a:ext cx="6822835" cy="606943"/>
          </a:xfrm>
        </p:spPr>
        <p:txBody>
          <a:bodyPr/>
          <a:lstStyle/>
          <a:p>
            <a:r>
              <a:rPr lang="en-US" sz="4000" b="1" dirty="0"/>
              <a:t>AI in the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A2847-8F92-B18F-C17C-4A1396008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685800"/>
            <a:ext cx="8763000" cy="578020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AI Products:</a:t>
            </a:r>
          </a:p>
          <a:p>
            <a:pPr marL="857250" lvl="2" indent="0">
              <a:lnSpc>
                <a:spcPct val="150000"/>
              </a:lnSpc>
              <a:buNone/>
            </a:pPr>
            <a:r>
              <a:rPr lang="en-US" sz="2200" dirty="0"/>
              <a:t>GPT 3, 4 4.5 &amp; 5: exceptionally broad bandwidth, understanding the </a:t>
            </a:r>
            <a:r>
              <a:rPr lang="en-US" sz="2200" i="1" dirty="0"/>
              <a:t>ask</a:t>
            </a:r>
            <a:r>
              <a:rPr lang="en-US" sz="2200" dirty="0"/>
              <a:t>, low error rate, problem solving.</a:t>
            </a:r>
          </a:p>
          <a:p>
            <a:pPr marL="857250" lvl="2" indent="0">
              <a:buNone/>
            </a:pPr>
            <a:endParaRPr lang="en-US" sz="11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dirty="0"/>
              <a:t>Gemini – good with Google ecosystem &amp; long context reasoning.</a:t>
            </a:r>
          </a:p>
          <a:p>
            <a:pPr marL="857250" lvl="2" indent="0">
              <a:spcBef>
                <a:spcPts val="0"/>
              </a:spcBef>
              <a:buNone/>
            </a:pPr>
            <a:endParaRPr lang="en-US" sz="22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dirty="0"/>
              <a:t>Grok - </a:t>
            </a:r>
            <a:r>
              <a:rPr lang="en-US" dirty="0"/>
              <a:t>humor, casual use, and real-time insights (by X).</a:t>
            </a:r>
            <a:r>
              <a:rPr lang="en-US" sz="2200" dirty="0"/>
              <a:t> </a:t>
            </a:r>
          </a:p>
          <a:p>
            <a:pPr marL="857250" lvl="2" indent="0">
              <a:buNone/>
            </a:pPr>
            <a:endParaRPr lang="en-US" sz="1400" dirty="0"/>
          </a:p>
          <a:p>
            <a:pPr marL="857250" lvl="2" indent="0">
              <a:buNone/>
            </a:pPr>
            <a:r>
              <a:rPr lang="en-US" sz="2200" dirty="0" err="1"/>
              <a:t>DeepSeek</a:t>
            </a:r>
            <a:r>
              <a:rPr lang="en-US" sz="2200" dirty="0"/>
              <a:t>: multimodal analysis, complex reasoning, strategic planning; Chinese owned, Open AI distilled, banned in 9 states.</a:t>
            </a:r>
          </a:p>
          <a:p>
            <a:pPr marL="857250" lvl="2" indent="0">
              <a:buNone/>
            </a:pPr>
            <a:endParaRPr lang="en-US" sz="11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dirty="0"/>
              <a:t>Claude: </a:t>
            </a:r>
            <a:r>
              <a:rPr lang="en-US" dirty="0"/>
              <a:t> safety, ethical considerations, and detailed, nuanced reasoning; </a:t>
            </a:r>
            <a:r>
              <a:rPr lang="en-US" sz="2200" dirty="0"/>
              <a:t>good for coding. </a:t>
            </a:r>
          </a:p>
          <a:p>
            <a:pPr marL="857250" lvl="2" indent="0">
              <a:spcBef>
                <a:spcPts val="0"/>
              </a:spcBef>
              <a:buNone/>
            </a:pPr>
            <a:endParaRPr lang="en-US" sz="18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dirty="0"/>
              <a:t>Chat on AI: powered by GPT, image generation, web search, document processing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A885A11-64B5-B040-BB0B-A0AD32AA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" y="3102249"/>
            <a:ext cx="450145" cy="4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8F044AF-0C73-BB3D-7A80-7854569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3" y="385606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3C536515-59CC-7C03-4AA1-9261ACF9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" y="1333188"/>
            <a:ext cx="4572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03B7C375-02B5-EC9C-7053-0D44281C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9" y="2308516"/>
            <a:ext cx="464821" cy="4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D9C659FF-7F55-FFED-A16E-1A5FF72D9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8" y="4728242"/>
            <a:ext cx="464821" cy="4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DCDCAB-9688-CE62-F4CC-44F2D767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8" y="5715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A285-2D17-1F2F-C36A-5BD06DE5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AI Case Study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E388-D37D-8188-E6B1-EF71EB2F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304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Creating an Email in MS Outlook using an Excel Spreadsheet to Extract Failure Analysis    Database Details</a:t>
            </a:r>
          </a:p>
        </p:txBody>
      </p:sp>
    </p:spTree>
    <p:extLst>
      <p:ext uri="{BB962C8B-B14F-4D97-AF65-F5344CB8AC3E}">
        <p14:creationId xmlns:p14="http://schemas.microsoft.com/office/powerpoint/2010/main" val="395286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777CB9-5982-B844-F4E2-70AE17244CE8}"/>
              </a:ext>
            </a:extLst>
          </p:cNvPr>
          <p:cNvSpPr/>
          <p:nvPr/>
        </p:nvSpPr>
        <p:spPr bwMode="auto">
          <a:xfrm>
            <a:off x="349549" y="914400"/>
            <a:ext cx="8503896" cy="5769605"/>
          </a:xfrm>
          <a:prstGeom prst="rect">
            <a:avLst/>
          </a:prstGeom>
          <a:solidFill>
            <a:srgbClr val="21212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4E6B8-BEA7-B9F1-BAD5-D29E9885B3AA}"/>
              </a:ext>
            </a:extLst>
          </p:cNvPr>
          <p:cNvSpPr txBox="1"/>
          <p:nvPr/>
        </p:nvSpPr>
        <p:spPr>
          <a:xfrm>
            <a:off x="228600" y="-3048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Excel Visual Basic for Applications (VBA) Task Automation  Screenshot</a:t>
            </a:r>
          </a:p>
        </p:txBody>
      </p:sp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A1476470-853E-4210-DEB9-CC797DD3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4" r="2504" b="91111"/>
          <a:stretch/>
        </p:blipFill>
        <p:spPr>
          <a:xfrm>
            <a:off x="548039" y="2861785"/>
            <a:ext cx="8077200" cy="1546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29D04F-6DB2-263D-6F63-A3A5EB090AB9}"/>
              </a:ext>
            </a:extLst>
          </p:cNvPr>
          <p:cNvSpPr/>
          <p:nvPr/>
        </p:nvSpPr>
        <p:spPr bwMode="auto">
          <a:xfrm>
            <a:off x="349549" y="914400"/>
            <a:ext cx="8503896" cy="5769604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0DE48-5A18-BB47-3E31-2301CD9897D0}"/>
              </a:ext>
            </a:extLst>
          </p:cNvPr>
          <p:cNvSpPr txBox="1"/>
          <p:nvPr/>
        </p:nvSpPr>
        <p:spPr>
          <a:xfrm>
            <a:off x="349549" y="923635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ChatGPT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9A84C-4A90-9ECF-73B1-29BED79A735C}"/>
              </a:ext>
            </a:extLst>
          </p:cNvPr>
          <p:cNvSpPr txBox="1"/>
          <p:nvPr/>
        </p:nvSpPr>
        <p:spPr>
          <a:xfrm>
            <a:off x="3731866" y="1720491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Thinking…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8D1F77-F3AC-1D76-4F2F-BBF5A4E9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0452" b="1697"/>
          <a:stretch/>
        </p:blipFill>
        <p:spPr>
          <a:xfrm>
            <a:off x="1336730" y="1679867"/>
            <a:ext cx="6664270" cy="3577933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3B824E-1E4E-A957-FEC6-E992F0EB3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0" y="866221"/>
            <a:ext cx="8645917" cy="58659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925A49-35F5-2F8E-A354-9A073E6FCFAC}"/>
              </a:ext>
            </a:extLst>
          </p:cNvPr>
          <p:cNvSpPr txBox="1"/>
          <p:nvPr/>
        </p:nvSpPr>
        <p:spPr>
          <a:xfrm>
            <a:off x="403375" y="2468956"/>
            <a:ext cx="8192586" cy="2308324"/>
          </a:xfrm>
          <a:prstGeom prst="rect">
            <a:avLst/>
          </a:prstGeom>
          <a:solidFill>
            <a:srgbClr val="2121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Excel macros once took hours of VBA study,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Followed by hours of trial and error.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Today, they are a few questions away.</a:t>
            </a:r>
          </a:p>
        </p:txBody>
      </p:sp>
    </p:spTree>
    <p:extLst>
      <p:ext uri="{BB962C8B-B14F-4D97-AF65-F5344CB8AC3E}">
        <p14:creationId xmlns:p14="http://schemas.microsoft.com/office/powerpoint/2010/main" val="42574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1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D04D4A676B64FBFEBDA1CA05402DE" ma:contentTypeVersion="4" ma:contentTypeDescription="Create a new document." ma:contentTypeScope="" ma:versionID="9b155aae8dc03419440ec38d00b6b982">
  <xsd:schema xmlns:xsd="http://www.w3.org/2001/XMLSchema" xmlns:xs="http://www.w3.org/2001/XMLSchema" xmlns:p="http://schemas.microsoft.com/office/2006/metadata/properties" xmlns:ns2="27f33db0-5874-4d72-acc8-ddb012e0d389" targetNamespace="http://schemas.microsoft.com/office/2006/metadata/properties" ma:root="true" ma:fieldsID="f9da863d674126ade80c21c08704c421" ns2:_="">
    <xsd:import namespace="27f33db0-5874-4d72-acc8-ddb012e0d3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33db0-5874-4d72-acc8-ddb012e0d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0AB3B5-9C33-4197-8488-7DF9D3631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f33db0-5874-4d72-acc8-ddb012e0d3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7843DE-401C-48E1-8298-04476506F5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56967A-20C3-4032-B8B4-7B39F0A5762C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17d2d3b5-feb7-443b-bf62-385bdd1ba84a}" enabled="1" method="Standard" siteId="{2a9bf6a6-6083-447c-ba3c-9c468c3d166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7087</TotalTime>
  <Words>1545</Words>
  <Application>Microsoft Office PowerPoint</Application>
  <PresentationFormat>On-screen Show (4:3)</PresentationFormat>
  <Paragraphs>284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Aptos</vt:lpstr>
      <vt:lpstr>Aptos Narrow</vt:lpstr>
      <vt:lpstr>Arial</vt:lpstr>
      <vt:lpstr>Calibri</vt:lpstr>
      <vt:lpstr>Cascadia Mono</vt:lpstr>
      <vt:lpstr>Symbol</vt:lpstr>
      <vt:lpstr>Times New Roman</vt:lpstr>
      <vt:lpstr>Default Design</vt:lpstr>
      <vt:lpstr>Advancements in Failure Analysis, Laboratory Testing and Artificial Intelligence</vt:lpstr>
      <vt:lpstr>Technology in the Lab  </vt:lpstr>
      <vt:lpstr>AI Vernacular </vt:lpstr>
      <vt:lpstr>Four Types of AI</vt:lpstr>
      <vt:lpstr>PowerPoint Presentation</vt:lpstr>
      <vt:lpstr>PowerPoint Presentation</vt:lpstr>
      <vt:lpstr>AI in the Lab</vt:lpstr>
      <vt:lpstr>AI Case Study I</vt:lpstr>
      <vt:lpstr>PowerPoint Presentation</vt:lpstr>
      <vt:lpstr>PowerPoint Presentation</vt:lpstr>
      <vt:lpstr>AI Case Study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Radiography in the Lab </vt:lpstr>
      <vt:lpstr>PowerPoint Presentation</vt:lpstr>
      <vt:lpstr>AI Case Study III</vt:lpstr>
      <vt:lpstr> Quarantine: Residential Gas Meter Insert Issue</vt:lpstr>
      <vt:lpstr>PowerPoint Presentation</vt:lpstr>
      <vt:lpstr>PowerPoint Presentation</vt:lpstr>
      <vt:lpstr>UT Instruments and Scanning </vt:lpstr>
      <vt:lpstr>PowerPoint Presentation</vt:lpstr>
      <vt:lpstr>USM 100 Shear &amp; Longitudinal Wave  Waygate Krautkramer (Formerly GE Inspection) </vt:lpstr>
      <vt:lpstr>PowerPoint Presentation</vt:lpstr>
      <vt:lpstr>Mentor UT Phased Array </vt:lpstr>
      <vt:lpstr>Phased Array Ultrasonic Testing (PAUT) Anatomy</vt:lpstr>
      <vt:lpstr>PAUT – Layout ABS-Scans</vt:lpstr>
      <vt:lpstr>RotoArray</vt:lpstr>
      <vt:lpstr>RotoArray(Compact CONT)</vt:lpstr>
      <vt:lpstr>RotoArray(Compact CONT)</vt:lpstr>
      <vt:lpstr>RotoArray(Compact CONT)</vt:lpstr>
      <vt:lpstr>PowerPoint Presentation</vt:lpstr>
      <vt:lpstr>Closing Thoughts</vt:lpstr>
      <vt:lpstr>Questions &amp; Answers</vt:lpstr>
      <vt:lpstr>+</vt:lpstr>
    </vt:vector>
  </TitlesOfParts>
  <Company>Southwest Gas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swd-install</dc:creator>
  <cp:lastModifiedBy>Robert Clarillos</cp:lastModifiedBy>
  <cp:revision>176</cp:revision>
  <cp:lastPrinted>2003-04-10T21:31:51Z</cp:lastPrinted>
  <dcterms:created xsi:type="dcterms:W3CDTF">2003-03-27T23:44:12Z</dcterms:created>
  <dcterms:modified xsi:type="dcterms:W3CDTF">2025-08-19T11:24:17Z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0x010100DACD04D4A676B64FBFEBDA1CA05402DE</vt:lpwstr>
  </property>
</Properties>
</file>