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9"/>
  </p:notesMasterIdLst>
  <p:sldIdLst>
    <p:sldId id="256" r:id="rId6"/>
    <p:sldId id="257" r:id="rId7"/>
    <p:sldId id="505" r:id="rId8"/>
    <p:sldId id="1000" r:id="rId9"/>
    <p:sldId id="1207" r:id="rId10"/>
    <p:sldId id="401" r:id="rId11"/>
    <p:sldId id="402" r:id="rId12"/>
    <p:sldId id="399" r:id="rId13"/>
    <p:sldId id="263" r:id="rId14"/>
    <p:sldId id="266" r:id="rId15"/>
    <p:sldId id="275" r:id="rId16"/>
    <p:sldId id="277" r:id="rId17"/>
    <p:sldId id="352" r:id="rId18"/>
    <p:sldId id="387" r:id="rId19"/>
    <p:sldId id="413" r:id="rId20"/>
    <p:sldId id="392" r:id="rId21"/>
    <p:sldId id="394" r:id="rId22"/>
    <p:sldId id="396" r:id="rId23"/>
    <p:sldId id="397" r:id="rId24"/>
    <p:sldId id="416" r:id="rId25"/>
    <p:sldId id="2147483156" r:id="rId26"/>
    <p:sldId id="432" r:id="rId27"/>
    <p:sldId id="2147483129" r:id="rId28"/>
    <p:sldId id="2147483127" r:id="rId29"/>
    <p:sldId id="2147483128" r:id="rId30"/>
    <p:sldId id="1710" r:id="rId31"/>
    <p:sldId id="2147469795" r:id="rId32"/>
    <p:sldId id="2147469794" r:id="rId33"/>
    <p:sldId id="1669" r:id="rId34"/>
    <p:sldId id="2147483130" r:id="rId35"/>
    <p:sldId id="2147483154" r:id="rId36"/>
    <p:sldId id="1708" r:id="rId37"/>
    <p:sldId id="2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4178D-7FB9-44B0-A313-4E924B097390}" v="33" dt="2025-08-11T20:07:16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ameren.sharepoint.com/sites/FGAnalytics-GasAnomalyDetection-GROUP/Shared%20Documents/General/Ground%20Truth/AMI%20Data%20Since%20June%206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OTHER CAUSES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 formatCode="General">
                  <c:v>7</c:v>
                </c:pt>
                <c:pt idx="6" formatCode="General">
                  <c:v>5</c:v>
                </c:pt>
                <c:pt idx="7" formatCode="General">
                  <c:v>2</c:v>
                </c:pt>
                <c:pt idx="8" formatCode="General">
                  <c:v>5</c:v>
                </c:pt>
                <c:pt idx="9" formatCode="General">
                  <c:v>4</c:v>
                </c:pt>
                <c:pt idx="10" formatCode="General">
                  <c:v>4</c:v>
                </c:pt>
                <c:pt idx="11" formatCode="General">
                  <c:v>2</c:v>
                </c:pt>
                <c:pt idx="12" formatCode="General">
                  <c:v>3</c:v>
                </c:pt>
                <c:pt idx="13" formatCode="General">
                  <c:v>7</c:v>
                </c:pt>
                <c:pt idx="14" formatCode="General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5D-4813-B741-E7C61719EF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CORROSION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 formatCode="General">
                  <c:v>0</c:v>
                </c:pt>
                <c:pt idx="6" formatCode="General">
                  <c:v>1</c:v>
                </c:pt>
                <c:pt idx="7" formatCode="General">
                  <c:v>0</c:v>
                </c:pt>
                <c:pt idx="8" formatCode="General">
                  <c:v>4</c:v>
                </c:pt>
                <c:pt idx="9" formatCode="General">
                  <c:v>1</c:v>
                </c:pt>
                <c:pt idx="10" formatCode="General">
                  <c:v>1</c:v>
                </c:pt>
                <c:pt idx="11" formatCode="General">
                  <c:v>4</c:v>
                </c:pt>
                <c:pt idx="12" formatCode="General">
                  <c:v>0</c:v>
                </c:pt>
                <c:pt idx="13" formatCode="General">
                  <c:v>1</c:v>
                </c:pt>
                <c:pt idx="14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5D-4813-B741-E7C61719EF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EQUIPMENT FAILURE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 formatCode="General">
                  <c:v>1</c:v>
                </c:pt>
                <c:pt idx="6" formatCode="General">
                  <c:v>3</c:v>
                </c:pt>
                <c:pt idx="7" formatCode="General">
                  <c:v>4</c:v>
                </c:pt>
                <c:pt idx="8" formatCode="General">
                  <c:v>1</c:v>
                </c:pt>
                <c:pt idx="9" formatCode="General">
                  <c:v>1</c:v>
                </c:pt>
                <c:pt idx="10" formatCode="General">
                  <c:v>3</c:v>
                </c:pt>
                <c:pt idx="11" formatCode="General">
                  <c:v>1</c:v>
                </c:pt>
                <c:pt idx="12" formatCode="General">
                  <c:v>2</c:v>
                </c:pt>
                <c:pt idx="13" formatCode="General">
                  <c:v>1</c:v>
                </c:pt>
                <c:pt idx="14" formatCode="General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5D-4813-B741-E7C61719EF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EXCAVATION DAMAGE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13</c:v>
                </c:pt>
                <c:pt idx="1">
                  <c:v>19</c:v>
                </c:pt>
                <c:pt idx="2">
                  <c:v>12</c:v>
                </c:pt>
                <c:pt idx="3">
                  <c:v>22</c:v>
                </c:pt>
                <c:pt idx="4">
                  <c:v>20</c:v>
                </c:pt>
                <c:pt idx="5" formatCode="General">
                  <c:v>23</c:v>
                </c:pt>
                <c:pt idx="6" formatCode="General">
                  <c:v>23</c:v>
                </c:pt>
                <c:pt idx="7" formatCode="General">
                  <c:v>17</c:v>
                </c:pt>
                <c:pt idx="8" formatCode="General">
                  <c:v>29</c:v>
                </c:pt>
                <c:pt idx="9" formatCode="General">
                  <c:v>32</c:v>
                </c:pt>
                <c:pt idx="10" formatCode="General">
                  <c:v>25</c:v>
                </c:pt>
                <c:pt idx="11" formatCode="General">
                  <c:v>29</c:v>
                </c:pt>
                <c:pt idx="12" formatCode="General">
                  <c:v>21</c:v>
                </c:pt>
                <c:pt idx="13" formatCode="General">
                  <c:v>22</c:v>
                </c:pt>
                <c:pt idx="14" formatCode="General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5D-4813-B741-E7C61719EFE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INCORRECT OPERATION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 formatCode="General">
                  <c:v>3</c:v>
                </c:pt>
                <c:pt idx="6" formatCode="General">
                  <c:v>7</c:v>
                </c:pt>
                <c:pt idx="7" formatCode="General">
                  <c:v>8</c:v>
                </c:pt>
                <c:pt idx="8" formatCode="General">
                  <c:v>8</c:v>
                </c:pt>
                <c:pt idx="9" formatCode="General">
                  <c:v>9</c:v>
                </c:pt>
                <c:pt idx="10" formatCode="General">
                  <c:v>9</c:v>
                </c:pt>
                <c:pt idx="11" formatCode="General">
                  <c:v>5</c:v>
                </c:pt>
                <c:pt idx="12" formatCode="General">
                  <c:v>3</c:v>
                </c:pt>
                <c:pt idx="13" formatCode="General">
                  <c:v>7</c:v>
                </c:pt>
                <c:pt idx="14" formatCode="General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5D-4813-B741-E7C61719EFE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MATERIAL FAILURE OF PIPE OR WELD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 formatCode="General">
                  <c:v>4</c:v>
                </c:pt>
                <c:pt idx="6" formatCode="General">
                  <c:v>8</c:v>
                </c:pt>
                <c:pt idx="7" formatCode="General">
                  <c:v>9</c:v>
                </c:pt>
                <c:pt idx="8" formatCode="General">
                  <c:v>10</c:v>
                </c:pt>
                <c:pt idx="9" formatCode="General">
                  <c:v>8</c:v>
                </c:pt>
                <c:pt idx="10" formatCode="General">
                  <c:v>6</c:v>
                </c:pt>
                <c:pt idx="11" formatCode="General">
                  <c:v>2</c:v>
                </c:pt>
                <c:pt idx="12" formatCode="General">
                  <c:v>6</c:v>
                </c:pt>
                <c:pt idx="13" formatCode="General">
                  <c:v>2</c:v>
                </c:pt>
                <c:pt idx="14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5D-4813-B741-E7C61719EFE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NATURAL FORCE DAMAGE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Sheet1!$H$2:$H$16</c:f>
              <c:numCache>
                <c:formatCode>#,##0</c:formatCode>
                <c:ptCount val="15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 formatCode="General">
                  <c:v>10</c:v>
                </c:pt>
                <c:pt idx="6" formatCode="General">
                  <c:v>5</c:v>
                </c:pt>
                <c:pt idx="7" formatCode="General">
                  <c:v>3</c:v>
                </c:pt>
                <c:pt idx="8" formatCode="General">
                  <c:v>5</c:v>
                </c:pt>
                <c:pt idx="9" formatCode="General">
                  <c:v>5</c:v>
                </c:pt>
                <c:pt idx="10" formatCode="General">
                  <c:v>5</c:v>
                </c:pt>
                <c:pt idx="11" formatCode="General">
                  <c:v>2</c:v>
                </c:pt>
                <c:pt idx="12" formatCode="General">
                  <c:v>4</c:v>
                </c:pt>
                <c:pt idx="13" formatCode="General">
                  <c:v>6</c:v>
                </c:pt>
                <c:pt idx="14" formatCode="General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5D-4813-B741-E7C61719EFE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 OUTSIDE FORCE DAMAGE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Sheet1!$I$2:$I$16</c:f>
              <c:numCache>
                <c:formatCode>#,##0</c:formatCode>
                <c:ptCount val="15"/>
                <c:pt idx="0">
                  <c:v>12</c:v>
                </c:pt>
                <c:pt idx="1">
                  <c:v>12</c:v>
                </c:pt>
                <c:pt idx="2">
                  <c:v>16</c:v>
                </c:pt>
                <c:pt idx="3">
                  <c:v>18</c:v>
                </c:pt>
                <c:pt idx="4">
                  <c:v>18</c:v>
                </c:pt>
                <c:pt idx="5" formatCode="General">
                  <c:v>18</c:v>
                </c:pt>
                <c:pt idx="6" formatCode="General">
                  <c:v>22</c:v>
                </c:pt>
                <c:pt idx="7" formatCode="General">
                  <c:v>20</c:v>
                </c:pt>
                <c:pt idx="8" formatCode="General">
                  <c:v>12</c:v>
                </c:pt>
                <c:pt idx="9" formatCode="General">
                  <c:v>28</c:v>
                </c:pt>
                <c:pt idx="10" formatCode="General">
                  <c:v>11</c:v>
                </c:pt>
                <c:pt idx="11" formatCode="General">
                  <c:v>15</c:v>
                </c:pt>
                <c:pt idx="12" formatCode="General">
                  <c:v>7</c:v>
                </c:pt>
                <c:pt idx="13" formatCode="General">
                  <c:v>14</c:v>
                </c:pt>
                <c:pt idx="14" formatCode="General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8F-490A-9B60-6B945E6E5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073480"/>
        <c:axId val="820067576"/>
      </c:lineChart>
      <c:catAx>
        <c:axId val="8200734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067576"/>
        <c:crosses val="autoZero"/>
        <c:auto val="1"/>
        <c:lblAlgn val="ctr"/>
        <c:lblOffset val="100"/>
        <c:noMultiLvlLbl val="0"/>
      </c:catAx>
      <c:valAx>
        <c:axId val="82006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073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216668568602838E-2"/>
          <c:y val="0.78618921352466753"/>
          <c:w val="0.98783336291476775"/>
          <c:h val="0.17978259192115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CC-49BB-B06B-FC815EC433D7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Corrosion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138248</c:v>
                </c:pt>
                <c:pt idx="1">
                  <c:v>130467</c:v>
                </c:pt>
                <c:pt idx="2">
                  <c:v>131238</c:v>
                </c:pt>
                <c:pt idx="3">
                  <c:v>120275</c:v>
                </c:pt>
                <c:pt idx="4">
                  <c:v>122012</c:v>
                </c:pt>
                <c:pt idx="5" formatCode="General">
                  <c:v>122467</c:v>
                </c:pt>
                <c:pt idx="6" formatCode="General">
                  <c:v>120132</c:v>
                </c:pt>
                <c:pt idx="7" formatCode="General">
                  <c:v>114616</c:v>
                </c:pt>
                <c:pt idx="8" formatCode="General">
                  <c:v>108590</c:v>
                </c:pt>
                <c:pt idx="9" formatCode="General">
                  <c:v>105392</c:v>
                </c:pt>
                <c:pt idx="10" formatCode="General">
                  <c:v>96743</c:v>
                </c:pt>
                <c:pt idx="11" formatCode="General">
                  <c:v>96024</c:v>
                </c:pt>
                <c:pt idx="12" formatCode="General">
                  <c:v>91398</c:v>
                </c:pt>
                <c:pt idx="13" formatCode="General">
                  <c:v>89611</c:v>
                </c:pt>
                <c:pt idx="14" formatCode="General">
                  <c:v>91389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CC-49BB-B06B-FC815EC433D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Natural Force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27286</c:v>
                </c:pt>
                <c:pt idx="1">
                  <c:v>28837</c:v>
                </c:pt>
                <c:pt idx="2">
                  <c:v>27537</c:v>
                </c:pt>
                <c:pt idx="3">
                  <c:v>29692</c:v>
                </c:pt>
                <c:pt idx="4">
                  <c:v>33579</c:v>
                </c:pt>
                <c:pt idx="5" formatCode="General">
                  <c:v>32919</c:v>
                </c:pt>
                <c:pt idx="6" formatCode="General">
                  <c:v>32080</c:v>
                </c:pt>
                <c:pt idx="7" formatCode="General">
                  <c:v>28938</c:v>
                </c:pt>
                <c:pt idx="8" formatCode="General">
                  <c:v>29592</c:v>
                </c:pt>
                <c:pt idx="9" formatCode="General">
                  <c:v>28727</c:v>
                </c:pt>
                <c:pt idx="10" formatCode="General">
                  <c:v>24420</c:v>
                </c:pt>
                <c:pt idx="11" formatCode="General">
                  <c:v>24434</c:v>
                </c:pt>
                <c:pt idx="12" formatCode="General">
                  <c:v>21254</c:v>
                </c:pt>
                <c:pt idx="13" formatCode="General">
                  <c:v>19987</c:v>
                </c:pt>
                <c:pt idx="14" formatCode="General">
                  <c:v>22630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CC-49BB-B06B-FC815EC433D7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Equipment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79188</c:v>
                </c:pt>
                <c:pt idx="1">
                  <c:v>91254</c:v>
                </c:pt>
                <c:pt idx="2">
                  <c:v>106490</c:v>
                </c:pt>
                <c:pt idx="3">
                  <c:v>118931</c:v>
                </c:pt>
                <c:pt idx="4">
                  <c:v>131460</c:v>
                </c:pt>
                <c:pt idx="5" formatCode="General">
                  <c:v>152385</c:v>
                </c:pt>
                <c:pt idx="6" formatCode="General">
                  <c:v>161353</c:v>
                </c:pt>
                <c:pt idx="7" formatCode="General">
                  <c:v>172280</c:v>
                </c:pt>
                <c:pt idx="8" formatCode="General">
                  <c:v>184040</c:v>
                </c:pt>
                <c:pt idx="9" formatCode="General">
                  <c:v>199939</c:v>
                </c:pt>
                <c:pt idx="10" formatCode="General">
                  <c:v>182987</c:v>
                </c:pt>
                <c:pt idx="11" formatCode="General">
                  <c:v>185322</c:v>
                </c:pt>
                <c:pt idx="12" formatCode="General">
                  <c:v>186772</c:v>
                </c:pt>
                <c:pt idx="13" formatCode="General">
                  <c:v>197817</c:v>
                </c:pt>
                <c:pt idx="14" formatCode="General">
                  <c:v>210581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CC-49BB-B06B-FC815EC433D7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Material or Weld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55017</c:v>
                </c:pt>
                <c:pt idx="1">
                  <c:v>47386</c:v>
                </c:pt>
                <c:pt idx="2">
                  <c:v>42870</c:v>
                </c:pt>
                <c:pt idx="3">
                  <c:v>44293</c:v>
                </c:pt>
                <c:pt idx="4">
                  <c:v>46589</c:v>
                </c:pt>
                <c:pt idx="5" formatCode="General">
                  <c:v>53342</c:v>
                </c:pt>
                <c:pt idx="6" formatCode="General">
                  <c:v>52483</c:v>
                </c:pt>
                <c:pt idx="7" formatCode="General">
                  <c:v>53077</c:v>
                </c:pt>
                <c:pt idx="8" formatCode="General">
                  <c:v>55507</c:v>
                </c:pt>
                <c:pt idx="9" formatCode="General">
                  <c:v>54162</c:v>
                </c:pt>
                <c:pt idx="10" formatCode="General">
                  <c:v>49070</c:v>
                </c:pt>
                <c:pt idx="11" formatCode="General">
                  <c:v>48978</c:v>
                </c:pt>
                <c:pt idx="12" formatCode="General">
                  <c:v>46801</c:v>
                </c:pt>
                <c:pt idx="13" formatCode="General">
                  <c:v>50302</c:v>
                </c:pt>
                <c:pt idx="14" formatCode="General">
                  <c:v>54467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CC-49BB-B06B-FC815EC433D7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Excavation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73787</c:v>
                </c:pt>
                <c:pt idx="1">
                  <c:v>71906</c:v>
                </c:pt>
                <c:pt idx="2">
                  <c:v>73387</c:v>
                </c:pt>
                <c:pt idx="3">
                  <c:v>70307</c:v>
                </c:pt>
                <c:pt idx="4">
                  <c:v>73792</c:v>
                </c:pt>
                <c:pt idx="5" formatCode="General">
                  <c:v>78335</c:v>
                </c:pt>
                <c:pt idx="6" formatCode="General">
                  <c:v>86374</c:v>
                </c:pt>
                <c:pt idx="7" formatCode="General">
                  <c:v>81744</c:v>
                </c:pt>
                <c:pt idx="8" formatCode="General">
                  <c:v>81487</c:v>
                </c:pt>
                <c:pt idx="9" formatCode="General">
                  <c:v>83032</c:v>
                </c:pt>
                <c:pt idx="10" formatCode="General">
                  <c:v>81863</c:v>
                </c:pt>
                <c:pt idx="11" formatCode="General">
                  <c:v>82800</c:v>
                </c:pt>
                <c:pt idx="12" formatCode="General">
                  <c:v>89107</c:v>
                </c:pt>
                <c:pt idx="13" formatCode="General">
                  <c:v>85417</c:v>
                </c:pt>
                <c:pt idx="14" formatCode="General">
                  <c:v>83672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CC-49BB-B06B-FC815EC433D7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Operations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10035</c:v>
                </c:pt>
                <c:pt idx="1">
                  <c:v>10346</c:v>
                </c:pt>
                <c:pt idx="2">
                  <c:v>8365</c:v>
                </c:pt>
                <c:pt idx="3">
                  <c:v>9161</c:v>
                </c:pt>
                <c:pt idx="4">
                  <c:v>11699</c:v>
                </c:pt>
                <c:pt idx="5" formatCode="General">
                  <c:v>14615</c:v>
                </c:pt>
                <c:pt idx="6" formatCode="General">
                  <c:v>17152</c:v>
                </c:pt>
                <c:pt idx="7" formatCode="General">
                  <c:v>17739</c:v>
                </c:pt>
                <c:pt idx="8" formatCode="General">
                  <c:v>19597</c:v>
                </c:pt>
                <c:pt idx="9" formatCode="General">
                  <c:v>19622</c:v>
                </c:pt>
                <c:pt idx="10" formatCode="General">
                  <c:v>18881</c:v>
                </c:pt>
                <c:pt idx="11" formatCode="General">
                  <c:v>17266</c:v>
                </c:pt>
                <c:pt idx="12" formatCode="General">
                  <c:v>17122</c:v>
                </c:pt>
                <c:pt idx="13" formatCode="General">
                  <c:v>16463</c:v>
                </c:pt>
                <c:pt idx="14" formatCode="General">
                  <c:v>18429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7CC-49BB-B06B-FC815EC433D7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Other Outside Force Damage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Sheet1!$H$2:$H$16</c:f>
              <c:numCache>
                <c:formatCode>#,##0</c:formatCode>
                <c:ptCount val="15"/>
                <c:pt idx="0">
                  <c:v>9678</c:v>
                </c:pt>
                <c:pt idx="1">
                  <c:v>17140</c:v>
                </c:pt>
                <c:pt idx="2">
                  <c:v>12534</c:v>
                </c:pt>
                <c:pt idx="3">
                  <c:v>13852</c:v>
                </c:pt>
                <c:pt idx="4">
                  <c:v>13889</c:v>
                </c:pt>
                <c:pt idx="5" formatCode="General">
                  <c:v>14150</c:v>
                </c:pt>
                <c:pt idx="6" formatCode="General">
                  <c:v>15527</c:v>
                </c:pt>
                <c:pt idx="7" formatCode="General">
                  <c:v>16254</c:v>
                </c:pt>
                <c:pt idx="8" formatCode="General">
                  <c:v>16230</c:v>
                </c:pt>
                <c:pt idx="9" formatCode="General">
                  <c:v>16846</c:v>
                </c:pt>
                <c:pt idx="10" formatCode="General">
                  <c:v>16487</c:v>
                </c:pt>
                <c:pt idx="11" formatCode="General">
                  <c:v>17324</c:v>
                </c:pt>
                <c:pt idx="12" formatCode="General">
                  <c:v>16964</c:v>
                </c:pt>
                <c:pt idx="13" formatCode="General">
                  <c:v>17552</c:v>
                </c:pt>
                <c:pt idx="14" formatCode="General">
                  <c:v>17507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7CC-49BB-B06B-FC815EC433D7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Other Cause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Sheet1!$I$2:$I$16</c:f>
              <c:numCache>
                <c:formatCode>#,##0</c:formatCode>
                <c:ptCount val="15"/>
                <c:pt idx="0">
                  <c:v>90305</c:v>
                </c:pt>
                <c:pt idx="1">
                  <c:v>82187</c:v>
                </c:pt>
                <c:pt idx="2">
                  <c:v>87627</c:v>
                </c:pt>
                <c:pt idx="3">
                  <c:v>74417</c:v>
                </c:pt>
                <c:pt idx="4">
                  <c:v>72476</c:v>
                </c:pt>
                <c:pt idx="5" formatCode="General">
                  <c:v>68261</c:v>
                </c:pt>
                <c:pt idx="6" formatCode="General">
                  <c:v>48663</c:v>
                </c:pt>
                <c:pt idx="7" formatCode="General">
                  <c:v>40354</c:v>
                </c:pt>
                <c:pt idx="8" formatCode="General">
                  <c:v>37634</c:v>
                </c:pt>
                <c:pt idx="9" formatCode="General">
                  <c:v>39090</c:v>
                </c:pt>
                <c:pt idx="10" formatCode="General">
                  <c:v>38621</c:v>
                </c:pt>
                <c:pt idx="11" formatCode="General">
                  <c:v>38040</c:v>
                </c:pt>
                <c:pt idx="12" formatCode="General">
                  <c:v>33978</c:v>
                </c:pt>
                <c:pt idx="13" formatCode="General">
                  <c:v>28327</c:v>
                </c:pt>
                <c:pt idx="14" formatCode="General">
                  <c:v>30390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53-40AB-9DC8-F22C31CE4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6540184"/>
        <c:axId val="706536576"/>
      </c:lineChart>
      <c:catAx>
        <c:axId val="7065401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536576"/>
        <c:crosses val="autoZero"/>
        <c:auto val="1"/>
        <c:lblAlgn val="ctr"/>
        <c:lblOffset val="100"/>
        <c:noMultiLvlLbl val="0"/>
      </c:catAx>
      <c:valAx>
        <c:axId val="7065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54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78618921352466753"/>
          <c:w val="0.79681367318345042"/>
          <c:h val="0.1926666220054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Corrosion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42180</c:v>
                </c:pt>
                <c:pt idx="1">
                  <c:v>41989</c:v>
                </c:pt>
                <c:pt idx="2">
                  <c:v>41260</c:v>
                </c:pt>
                <c:pt idx="3">
                  <c:v>38304</c:v>
                </c:pt>
                <c:pt idx="4">
                  <c:v>40383</c:v>
                </c:pt>
                <c:pt idx="5" formatCode="General">
                  <c:v>39002</c:v>
                </c:pt>
                <c:pt idx="6" formatCode="General">
                  <c:v>37303</c:v>
                </c:pt>
                <c:pt idx="7" formatCode="General">
                  <c:v>37476</c:v>
                </c:pt>
                <c:pt idx="8" formatCode="General">
                  <c:v>38254</c:v>
                </c:pt>
                <c:pt idx="9" formatCode="General">
                  <c:v>35922</c:v>
                </c:pt>
                <c:pt idx="10" formatCode="General">
                  <c:v>31395</c:v>
                </c:pt>
                <c:pt idx="11" formatCode="General">
                  <c:v>32169</c:v>
                </c:pt>
                <c:pt idx="12" formatCode="General">
                  <c:v>29721</c:v>
                </c:pt>
                <c:pt idx="13" formatCode="General">
                  <c:v>30385</c:v>
                </c:pt>
                <c:pt idx="14" formatCode="General">
                  <c:v>32006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05-4408-BFD1-D05ACA27ED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Force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10854</c:v>
                </c:pt>
                <c:pt idx="1">
                  <c:v>11187</c:v>
                </c:pt>
                <c:pt idx="2">
                  <c:v>10251</c:v>
                </c:pt>
                <c:pt idx="3">
                  <c:v>11324</c:v>
                </c:pt>
                <c:pt idx="4">
                  <c:v>13322</c:v>
                </c:pt>
                <c:pt idx="5" formatCode="General">
                  <c:v>14117</c:v>
                </c:pt>
                <c:pt idx="6" formatCode="General">
                  <c:v>12406</c:v>
                </c:pt>
                <c:pt idx="7" formatCode="General">
                  <c:v>10847</c:v>
                </c:pt>
                <c:pt idx="8" formatCode="General">
                  <c:v>12823</c:v>
                </c:pt>
                <c:pt idx="9" formatCode="General">
                  <c:v>11619</c:v>
                </c:pt>
                <c:pt idx="10" formatCode="General">
                  <c:v>9097</c:v>
                </c:pt>
                <c:pt idx="11" formatCode="General">
                  <c:v>9461</c:v>
                </c:pt>
                <c:pt idx="12" formatCode="General">
                  <c:v>8669</c:v>
                </c:pt>
                <c:pt idx="13" formatCode="General">
                  <c:v>8197</c:v>
                </c:pt>
                <c:pt idx="14" formatCode="General">
                  <c:v>9421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5-4408-BFD1-D05ACA27ED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Equipment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19501</c:v>
                </c:pt>
                <c:pt idx="1">
                  <c:v>25478</c:v>
                </c:pt>
                <c:pt idx="2">
                  <c:v>26224</c:v>
                </c:pt>
                <c:pt idx="3">
                  <c:v>31730</c:v>
                </c:pt>
                <c:pt idx="4">
                  <c:v>38330</c:v>
                </c:pt>
                <c:pt idx="5" formatCode="General">
                  <c:v>40295</c:v>
                </c:pt>
                <c:pt idx="6" formatCode="General">
                  <c:v>38136</c:v>
                </c:pt>
                <c:pt idx="7" formatCode="General">
                  <c:v>36253</c:v>
                </c:pt>
                <c:pt idx="8" formatCode="General">
                  <c:v>42906</c:v>
                </c:pt>
                <c:pt idx="9" formatCode="General">
                  <c:v>44100</c:v>
                </c:pt>
                <c:pt idx="10" formatCode="General">
                  <c:v>38530</c:v>
                </c:pt>
                <c:pt idx="11" formatCode="General">
                  <c:v>38868</c:v>
                </c:pt>
                <c:pt idx="12" formatCode="General">
                  <c:v>40991</c:v>
                </c:pt>
                <c:pt idx="13" formatCode="General">
                  <c:v>42683</c:v>
                </c:pt>
                <c:pt idx="14" formatCode="General">
                  <c:v>46825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5-4408-BFD1-D05ACA27ED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Material or Weld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14977</c:v>
                </c:pt>
                <c:pt idx="1">
                  <c:v>13970</c:v>
                </c:pt>
                <c:pt idx="2">
                  <c:v>11820</c:v>
                </c:pt>
                <c:pt idx="3">
                  <c:v>12721</c:v>
                </c:pt>
                <c:pt idx="4">
                  <c:v>13093</c:v>
                </c:pt>
                <c:pt idx="5" formatCode="General">
                  <c:v>15338</c:v>
                </c:pt>
                <c:pt idx="6" formatCode="General">
                  <c:v>13909</c:v>
                </c:pt>
                <c:pt idx="7" formatCode="General">
                  <c:v>15402</c:v>
                </c:pt>
                <c:pt idx="8" formatCode="General">
                  <c:v>17458</c:v>
                </c:pt>
                <c:pt idx="9" formatCode="General">
                  <c:v>16232</c:v>
                </c:pt>
                <c:pt idx="10" formatCode="General">
                  <c:v>14111</c:v>
                </c:pt>
                <c:pt idx="11" formatCode="General">
                  <c:v>13760</c:v>
                </c:pt>
                <c:pt idx="12" formatCode="General">
                  <c:v>13473</c:v>
                </c:pt>
                <c:pt idx="13" formatCode="General">
                  <c:v>16192</c:v>
                </c:pt>
                <c:pt idx="14" formatCode="General">
                  <c:v>19614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05-4408-BFD1-D05ACA27ED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Excavation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63701</c:v>
                </c:pt>
                <c:pt idx="1">
                  <c:v>63473</c:v>
                </c:pt>
                <c:pt idx="2">
                  <c:v>66275</c:v>
                </c:pt>
                <c:pt idx="3">
                  <c:v>63727</c:v>
                </c:pt>
                <c:pt idx="4">
                  <c:v>66936</c:v>
                </c:pt>
                <c:pt idx="5" formatCode="General">
                  <c:v>71810</c:v>
                </c:pt>
                <c:pt idx="6" formatCode="General">
                  <c:v>79200</c:v>
                </c:pt>
                <c:pt idx="7" formatCode="General">
                  <c:v>75117</c:v>
                </c:pt>
                <c:pt idx="8" formatCode="General">
                  <c:v>75008</c:v>
                </c:pt>
                <c:pt idx="9" formatCode="General">
                  <c:v>76701</c:v>
                </c:pt>
                <c:pt idx="10" formatCode="General">
                  <c:v>75410</c:v>
                </c:pt>
                <c:pt idx="11" formatCode="General">
                  <c:v>76606</c:v>
                </c:pt>
                <c:pt idx="12" formatCode="General">
                  <c:v>82415</c:v>
                </c:pt>
                <c:pt idx="13" formatCode="General">
                  <c:v>79058</c:v>
                </c:pt>
                <c:pt idx="14" formatCode="General">
                  <c:v>77061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05-4408-BFD1-D05ACA27ED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Operations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2740</c:v>
                </c:pt>
                <c:pt idx="1">
                  <c:v>2962</c:v>
                </c:pt>
                <c:pt idx="2">
                  <c:v>2491</c:v>
                </c:pt>
                <c:pt idx="3">
                  <c:v>3223</c:v>
                </c:pt>
                <c:pt idx="4">
                  <c:v>3835</c:v>
                </c:pt>
                <c:pt idx="5" formatCode="General">
                  <c:v>4362</c:v>
                </c:pt>
                <c:pt idx="6" formatCode="General">
                  <c:v>5930</c:v>
                </c:pt>
                <c:pt idx="7" formatCode="General">
                  <c:v>6142</c:v>
                </c:pt>
                <c:pt idx="8" formatCode="General">
                  <c:v>6933</c:v>
                </c:pt>
                <c:pt idx="9" formatCode="General">
                  <c:v>6649</c:v>
                </c:pt>
                <c:pt idx="10" formatCode="General">
                  <c:v>6088</c:v>
                </c:pt>
                <c:pt idx="11" formatCode="General">
                  <c:v>5679</c:v>
                </c:pt>
                <c:pt idx="12" formatCode="General">
                  <c:v>5420</c:v>
                </c:pt>
                <c:pt idx="13" formatCode="General">
                  <c:v>5411</c:v>
                </c:pt>
                <c:pt idx="14" formatCode="General">
                  <c:v>6356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05-4408-BFD1-D05ACA27EDC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 Outside Force Damage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Sheet1!$H$2:$H$16</c:f>
              <c:numCache>
                <c:formatCode>#,##0</c:formatCode>
                <c:ptCount val="15"/>
                <c:pt idx="0">
                  <c:v>5927</c:v>
                </c:pt>
                <c:pt idx="1">
                  <c:v>7431</c:v>
                </c:pt>
                <c:pt idx="2">
                  <c:v>8198</c:v>
                </c:pt>
                <c:pt idx="3">
                  <c:v>9270</c:v>
                </c:pt>
                <c:pt idx="4">
                  <c:v>9398</c:v>
                </c:pt>
                <c:pt idx="5" formatCode="General">
                  <c:v>9810</c:v>
                </c:pt>
                <c:pt idx="6" formatCode="General">
                  <c:v>10551</c:v>
                </c:pt>
                <c:pt idx="7" formatCode="General">
                  <c:v>11533</c:v>
                </c:pt>
                <c:pt idx="8" formatCode="General">
                  <c:v>11332</c:v>
                </c:pt>
                <c:pt idx="9" formatCode="General">
                  <c:v>11459</c:v>
                </c:pt>
                <c:pt idx="10" formatCode="General">
                  <c:v>11381</c:v>
                </c:pt>
                <c:pt idx="11" formatCode="General">
                  <c:v>11612</c:v>
                </c:pt>
                <c:pt idx="12" formatCode="General">
                  <c:v>11891</c:v>
                </c:pt>
                <c:pt idx="13" formatCode="General">
                  <c:v>11819</c:v>
                </c:pt>
                <c:pt idx="14" formatCode="General">
                  <c:v>12032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605-4408-BFD1-D05ACA27EDC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 Cause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Sheet1!$I$2:$I$16</c:f>
              <c:numCache>
                <c:formatCode>#,##0</c:formatCode>
                <c:ptCount val="15"/>
                <c:pt idx="0">
                  <c:v>26342</c:v>
                </c:pt>
                <c:pt idx="1">
                  <c:v>25146</c:v>
                </c:pt>
                <c:pt idx="2">
                  <c:v>20695</c:v>
                </c:pt>
                <c:pt idx="3">
                  <c:v>20491</c:v>
                </c:pt>
                <c:pt idx="4">
                  <c:v>20566</c:v>
                </c:pt>
                <c:pt idx="5" formatCode="General">
                  <c:v>18952</c:v>
                </c:pt>
                <c:pt idx="6" formatCode="General">
                  <c:v>12403</c:v>
                </c:pt>
                <c:pt idx="7" formatCode="General">
                  <c:v>12050</c:v>
                </c:pt>
                <c:pt idx="8" formatCode="General">
                  <c:v>15138</c:v>
                </c:pt>
                <c:pt idx="9" formatCode="General">
                  <c:v>12758</c:v>
                </c:pt>
                <c:pt idx="10" formatCode="General">
                  <c:v>10635</c:v>
                </c:pt>
                <c:pt idx="11" formatCode="General">
                  <c:v>10724</c:v>
                </c:pt>
                <c:pt idx="12" formatCode="General">
                  <c:v>10681</c:v>
                </c:pt>
                <c:pt idx="13" formatCode="General">
                  <c:v>8787</c:v>
                </c:pt>
                <c:pt idx="14" formatCode="General">
                  <c:v>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605-4408-BFD1-D05ACA27E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653856"/>
        <c:axId val="665658776"/>
      </c:lineChart>
      <c:catAx>
        <c:axId val="6656538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658776"/>
        <c:crosses val="autoZero"/>
        <c:auto val="1"/>
        <c:lblAlgn val="ctr"/>
        <c:lblOffset val="100"/>
        <c:noMultiLvlLbl val="0"/>
      </c:catAx>
      <c:valAx>
        <c:axId val="66565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65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668583818138185"/>
          <c:w val="1"/>
          <c:h val="0.16830008760180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Steel Main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5400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</c:numCache>
            </c:numRef>
          </c:cat>
          <c:val>
            <c:numRef>
              <c:f>Sheet1!$B$2:$B$16</c:f>
              <c:numCache>
                <c:formatCode>0%</c:formatCode>
                <c:ptCount val="15"/>
                <c:pt idx="0">
                  <c:v>0.45</c:v>
                </c:pt>
                <c:pt idx="1">
                  <c:v>0.44</c:v>
                </c:pt>
                <c:pt idx="2">
                  <c:v>0.44</c:v>
                </c:pt>
                <c:pt idx="3">
                  <c:v>0.44</c:v>
                </c:pt>
                <c:pt idx="4">
                  <c:v>0.43</c:v>
                </c:pt>
                <c:pt idx="5">
                  <c:v>0.42</c:v>
                </c:pt>
                <c:pt idx="6">
                  <c:v>0.41</c:v>
                </c:pt>
                <c:pt idx="7">
                  <c:v>0.4</c:v>
                </c:pt>
                <c:pt idx="8">
                  <c:v>0.4</c:v>
                </c:pt>
                <c:pt idx="9">
                  <c:v>0.39</c:v>
                </c:pt>
                <c:pt idx="10">
                  <c:v>0.39</c:v>
                </c:pt>
                <c:pt idx="11">
                  <c:v>0.38</c:v>
                </c:pt>
                <c:pt idx="12">
                  <c:v>0.37</c:v>
                </c:pt>
                <c:pt idx="13">
                  <c:v>0.37</c:v>
                </c:pt>
                <c:pt idx="14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3A-492A-9598-B6E7422032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Plastic Main</c:v>
                </c:pt>
              </c:strCache>
            </c:strRef>
          </c:tx>
          <c:spPr>
            <a:ln w="444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</c:numCache>
            </c:numRef>
          </c:cat>
          <c:val>
            <c:numRef>
              <c:f>Sheet1!$C$2:$C$16</c:f>
              <c:numCache>
                <c:formatCode>0%</c:formatCode>
                <c:ptCount val="15"/>
                <c:pt idx="0">
                  <c:v>0.51</c:v>
                </c:pt>
                <c:pt idx="1">
                  <c:v>0.52</c:v>
                </c:pt>
                <c:pt idx="2">
                  <c:v>0.53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</c:v>
                </c:pt>
                <c:pt idx="12">
                  <c:v>0.61</c:v>
                </c:pt>
                <c:pt idx="13">
                  <c:v>0.62</c:v>
                </c:pt>
                <c:pt idx="14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3A-492A-9598-B6E7422032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Steel Services</c:v>
                </c:pt>
              </c:strCache>
            </c:strRef>
          </c:tx>
          <c:spPr>
            <a:ln w="444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</c:numCache>
            </c:numRef>
          </c:cat>
          <c:val>
            <c:numRef>
              <c:f>Sheet1!$D$2:$D$16</c:f>
              <c:numCache>
                <c:formatCode>0%</c:formatCode>
                <c:ptCount val="15"/>
                <c:pt idx="0">
                  <c:v>0.28999999999999998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0.27</c:v>
                </c:pt>
                <c:pt idx="4">
                  <c:v>0.26</c:v>
                </c:pt>
                <c:pt idx="5">
                  <c:v>0.25</c:v>
                </c:pt>
                <c:pt idx="6">
                  <c:v>0.24</c:v>
                </c:pt>
                <c:pt idx="7">
                  <c:v>0.24</c:v>
                </c:pt>
                <c:pt idx="8">
                  <c:v>0.22</c:v>
                </c:pt>
                <c:pt idx="9">
                  <c:v>0.21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0.19</c:v>
                </c:pt>
                <c:pt idx="14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FC-4A90-B11E-853AB70F78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Percent Plastic Services</c:v>
                </c:pt>
              </c:strCache>
            </c:strRef>
          </c:tx>
          <c:spPr>
            <a:ln w="444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 formatCode="General">
                  <c:v>2022</c:v>
                </c:pt>
                <c:pt idx="13" formatCode="General">
                  <c:v>2023</c:v>
                </c:pt>
                <c:pt idx="14" formatCode="General">
                  <c:v>2024</c:v>
                </c:pt>
              </c:numCache>
            </c:numRef>
          </c:cat>
          <c:val>
            <c:numRef>
              <c:f>Sheet1!$E$2:$E$16</c:f>
              <c:numCache>
                <c:formatCode>0%</c:formatCode>
                <c:ptCount val="15"/>
                <c:pt idx="0">
                  <c:v>0.67</c:v>
                </c:pt>
                <c:pt idx="1">
                  <c:v>0.68</c:v>
                </c:pt>
                <c:pt idx="2">
                  <c:v>0.69</c:v>
                </c:pt>
                <c:pt idx="3">
                  <c:v>0.7</c:v>
                </c:pt>
                <c:pt idx="4">
                  <c:v>0.71</c:v>
                </c:pt>
                <c:pt idx="5">
                  <c:v>0.71</c:v>
                </c:pt>
                <c:pt idx="6">
                  <c:v>0.72</c:v>
                </c:pt>
                <c:pt idx="7">
                  <c:v>0.73</c:v>
                </c:pt>
                <c:pt idx="8">
                  <c:v>0.74</c:v>
                </c:pt>
                <c:pt idx="9">
                  <c:v>0.74</c:v>
                </c:pt>
                <c:pt idx="10">
                  <c:v>0.75</c:v>
                </c:pt>
                <c:pt idx="11">
                  <c:v>0.76</c:v>
                </c:pt>
                <c:pt idx="12">
                  <c:v>0.77</c:v>
                </c:pt>
                <c:pt idx="13">
                  <c:v>0.78</c:v>
                </c:pt>
                <c:pt idx="14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FC-4A90-B11E-853AB70F7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938472"/>
        <c:axId val="692935192"/>
      </c:lineChart>
      <c:catAx>
        <c:axId val="6929384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35192"/>
        <c:crosses val="autoZero"/>
        <c:auto val="1"/>
        <c:lblAlgn val="ctr"/>
        <c:lblOffset val="100"/>
        <c:noMultiLvlLbl val="0"/>
      </c:catAx>
      <c:valAx>
        <c:axId val="692935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3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'Gas Water Customer Nothing'!$K$111</c:f>
              <c:strCache>
                <c:ptCount val="1"/>
                <c:pt idx="0">
                  <c:v>Gas Leak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'Gas Water Customer Nothing'!$I$112:$I$117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'Gas Water Customer Nothing'!$K$112:$K$117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13</c:v>
                </c:pt>
                <c:pt idx="3">
                  <c:v>16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8-431C-A7DB-9091E6481B8F}"/>
            </c:ext>
          </c:extLst>
        </c:ser>
        <c:ser>
          <c:idx val="2"/>
          <c:order val="2"/>
          <c:tx>
            <c:strRef>
              <c:f>'Gas Water Customer Nothing'!$L$111</c:f>
              <c:strCache>
                <c:ptCount val="1"/>
                <c:pt idx="0">
                  <c:v>Water Leak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'Gas Water Customer Nothing'!$I$112:$I$117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'Gas Water Customer Nothing'!$L$112:$L$117</c:f>
              <c:numCache>
                <c:formatCode>General</c:formatCode>
                <c:ptCount val="6"/>
                <c:pt idx="0">
                  <c:v>20</c:v>
                </c:pt>
                <c:pt idx="1">
                  <c:v>13</c:v>
                </c:pt>
                <c:pt idx="2">
                  <c:v>19</c:v>
                </c:pt>
                <c:pt idx="3">
                  <c:v>26</c:v>
                </c:pt>
                <c:pt idx="4">
                  <c:v>27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8-431C-A7DB-9091E6481B8F}"/>
            </c:ext>
          </c:extLst>
        </c:ser>
        <c:ser>
          <c:idx val="3"/>
          <c:order val="3"/>
          <c:tx>
            <c:strRef>
              <c:f>'Gas Water Customer Nothing'!$M$111</c:f>
              <c:strCache>
                <c:ptCount val="1"/>
                <c:pt idx="0">
                  <c:v> Customer Issue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'Gas Water Customer Nothing'!$I$112:$I$117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'Gas Water Customer Nothing'!$M$112:$M$117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17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68-431C-A7DB-9091E6481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2523504"/>
        <c:axId val="722523984"/>
      </c:barChart>
      <c:lineChart>
        <c:grouping val="standard"/>
        <c:varyColors val="0"/>
        <c:ser>
          <c:idx val="0"/>
          <c:order val="0"/>
          <c:tx>
            <c:strRef>
              <c:f>'Gas Water Customer Nothing'!$J$111</c:f>
              <c:strCache>
                <c:ptCount val="1"/>
                <c:pt idx="0">
                  <c:v>No Issue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'Gas Water Customer Nothing'!$I$112:$I$117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'Gas Water Customer Nothing'!$J$112:$J$117</c:f>
              <c:numCache>
                <c:formatCode>General</c:formatCode>
                <c:ptCount val="6"/>
                <c:pt idx="0">
                  <c:v>33</c:v>
                </c:pt>
                <c:pt idx="1">
                  <c:v>29</c:v>
                </c:pt>
                <c:pt idx="2">
                  <c:v>17</c:v>
                </c:pt>
                <c:pt idx="3">
                  <c:v>31</c:v>
                </c:pt>
                <c:pt idx="4">
                  <c:v>24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68-431C-A7DB-9091E6481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523504"/>
        <c:axId val="722523984"/>
      </c:lineChart>
      <c:catAx>
        <c:axId val="72252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523984"/>
        <c:crosses val="autoZero"/>
        <c:auto val="1"/>
        <c:lblAlgn val="ctr"/>
        <c:lblOffset val="100"/>
        <c:noMultiLvlLbl val="0"/>
      </c:catAx>
      <c:valAx>
        <c:axId val="7225239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52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9F23E-CE4B-41B1-9912-9A72120565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245459-FF55-4F26-A02E-F1A6767811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1306 Field </a:t>
          </a:r>
          <a:r>
            <a:rPr lang="en-US">
              <a:latin typeface="Arial"/>
            </a:rPr>
            <a:t>Investigations</a:t>
          </a:r>
          <a:r>
            <a:rPr lang="en-US"/>
            <a:t> </a:t>
          </a:r>
        </a:p>
      </dgm:t>
    </dgm:pt>
    <dgm:pt modelId="{EB1B66C4-DE1B-43D8-94CB-AFC5473C62FA}" type="parTrans" cxnId="{BAF1B0C3-2114-4FCE-BA8D-64870866B59C}">
      <dgm:prSet/>
      <dgm:spPr/>
      <dgm:t>
        <a:bodyPr/>
        <a:lstStyle/>
        <a:p>
          <a:endParaRPr lang="en-US"/>
        </a:p>
      </dgm:t>
    </dgm:pt>
    <dgm:pt modelId="{F4DFB2DE-5640-4A9E-98AE-93E6BC0182A9}" type="sibTrans" cxnId="{BAF1B0C3-2114-4FCE-BA8D-64870866B59C}">
      <dgm:prSet/>
      <dgm:spPr/>
      <dgm:t>
        <a:bodyPr/>
        <a:lstStyle/>
        <a:p>
          <a:endParaRPr lang="en-US"/>
        </a:p>
      </dgm:t>
    </dgm:pt>
    <dgm:pt modelId="{1E0C0BA2-2BC5-43B3-8D6A-EB9B4539D76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389 Leaks Mitigated</a:t>
          </a:r>
          <a:r>
            <a:rPr lang="en-US">
              <a:latin typeface="Arial"/>
            </a:rPr>
            <a:t> (99/389</a:t>
          </a:r>
          <a:r>
            <a:rPr lang="en-US"/>
            <a:t> </a:t>
          </a:r>
          <a:r>
            <a:rPr lang="en-US">
              <a:latin typeface="Arial"/>
            </a:rPr>
            <a:t>responses </a:t>
          </a:r>
          <a:r>
            <a:rPr lang="en-US"/>
            <a:t>required </a:t>
          </a:r>
          <a:r>
            <a:rPr lang="en-US">
              <a:latin typeface="Arial"/>
            </a:rPr>
            <a:t>implementation of Emergency Response Plan)</a:t>
          </a:r>
          <a:endParaRPr lang="en-US"/>
        </a:p>
      </dgm:t>
    </dgm:pt>
    <dgm:pt modelId="{B1D986C2-A43C-4D84-A876-7DF9C63A8AF6}" type="parTrans" cxnId="{69160424-1F6E-465C-807A-6DD01C773EA2}">
      <dgm:prSet/>
      <dgm:spPr/>
      <dgm:t>
        <a:bodyPr/>
        <a:lstStyle/>
        <a:p>
          <a:endParaRPr lang="en-US"/>
        </a:p>
      </dgm:t>
    </dgm:pt>
    <dgm:pt modelId="{AC167B18-33E9-4711-9ABC-9AA53F3AB93E}" type="sibTrans" cxnId="{69160424-1F6E-465C-807A-6DD01C773EA2}">
      <dgm:prSet/>
      <dgm:spPr/>
      <dgm:t>
        <a:bodyPr/>
        <a:lstStyle/>
        <a:p>
          <a:endParaRPr lang="en-US"/>
        </a:p>
      </dgm:t>
    </dgm:pt>
    <dgm:pt modelId="{E4BB77F1-B76B-4049-8524-900F69803A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239 Hot Water Leaks Mitigated</a:t>
          </a:r>
        </a:p>
      </dgm:t>
    </dgm:pt>
    <dgm:pt modelId="{6FAB528D-DF9F-42CF-9ABF-19D66FA9ADD6}" type="sibTrans" cxnId="{DC83D03A-B94B-4F42-B148-57A55E7CC6BB}">
      <dgm:prSet/>
      <dgm:spPr/>
      <dgm:t>
        <a:bodyPr/>
        <a:lstStyle/>
        <a:p>
          <a:endParaRPr lang="en-US"/>
        </a:p>
      </dgm:t>
    </dgm:pt>
    <dgm:pt modelId="{0EBB5740-8420-4776-B288-C00737D16881}" type="parTrans" cxnId="{DC83D03A-B94B-4F42-B148-57A55E7CC6BB}">
      <dgm:prSet/>
      <dgm:spPr/>
      <dgm:t>
        <a:bodyPr/>
        <a:lstStyle/>
        <a:p>
          <a:endParaRPr lang="en-US"/>
        </a:p>
      </dgm:t>
    </dgm:pt>
    <dgm:pt modelId="{557694E5-1FE4-4582-B1FE-B68708965B1E}" type="pres">
      <dgm:prSet presAssocID="{9BE9F23E-CE4B-41B1-9912-9A7212056567}" presName="root" presStyleCnt="0">
        <dgm:presLayoutVars>
          <dgm:dir/>
          <dgm:resizeHandles val="exact"/>
        </dgm:presLayoutVars>
      </dgm:prSet>
      <dgm:spPr/>
    </dgm:pt>
    <dgm:pt modelId="{F0580EB4-4B9D-40CA-8BEF-AC88A2225CEE}" type="pres">
      <dgm:prSet presAssocID="{EF245459-FF55-4F26-A02E-F1A676781183}" presName="compNode" presStyleCnt="0"/>
      <dgm:spPr/>
    </dgm:pt>
    <dgm:pt modelId="{3589280C-44EA-44F1-B8DD-F480596A5197}" type="pres">
      <dgm:prSet presAssocID="{EF245459-FF55-4F26-A02E-F1A676781183}" presName="bgRect" presStyleLbl="bgShp" presStyleIdx="0" presStyleCnt="3" custLinFactNeighborX="3058" custLinFactNeighborY="-9652"/>
      <dgm:spPr/>
    </dgm:pt>
    <dgm:pt modelId="{E8A133AF-AC87-44A8-882C-0EFF66F28647}" type="pres">
      <dgm:prSet presAssocID="{EF245459-FF55-4F26-A02E-F1A6767811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D127880-8ADC-411F-BC9F-D92AE83B0F8E}" type="pres">
      <dgm:prSet presAssocID="{EF245459-FF55-4F26-A02E-F1A676781183}" presName="spaceRect" presStyleCnt="0"/>
      <dgm:spPr/>
    </dgm:pt>
    <dgm:pt modelId="{8F12EAB4-1546-4BFF-860D-A0CAEF71B0DE}" type="pres">
      <dgm:prSet presAssocID="{EF245459-FF55-4F26-A02E-F1A676781183}" presName="parTx" presStyleLbl="revTx" presStyleIdx="0" presStyleCnt="3">
        <dgm:presLayoutVars>
          <dgm:chMax val="0"/>
          <dgm:chPref val="0"/>
        </dgm:presLayoutVars>
      </dgm:prSet>
      <dgm:spPr/>
    </dgm:pt>
    <dgm:pt modelId="{2D13FD8B-6E41-4E96-8ABF-87D4ADEBAD90}" type="pres">
      <dgm:prSet presAssocID="{F4DFB2DE-5640-4A9E-98AE-93E6BC0182A9}" presName="sibTrans" presStyleCnt="0"/>
      <dgm:spPr/>
    </dgm:pt>
    <dgm:pt modelId="{EE42827D-28B3-4CD0-8606-135778B5C854}" type="pres">
      <dgm:prSet presAssocID="{1E0C0BA2-2BC5-43B3-8D6A-EB9B4539D765}" presName="compNode" presStyleCnt="0"/>
      <dgm:spPr/>
    </dgm:pt>
    <dgm:pt modelId="{93586725-13CF-4557-A356-6DDDAD986DB6}" type="pres">
      <dgm:prSet presAssocID="{1E0C0BA2-2BC5-43B3-8D6A-EB9B4539D765}" presName="bgRect" presStyleLbl="bgShp" presStyleIdx="1" presStyleCnt="3"/>
      <dgm:spPr/>
    </dgm:pt>
    <dgm:pt modelId="{3F1E6754-27E3-4903-8F73-931E1BF1E2BB}" type="pres">
      <dgm:prSet presAssocID="{1E0C0BA2-2BC5-43B3-8D6A-EB9B4539D7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hesive Bandage outline"/>
        </a:ext>
      </dgm:extLst>
    </dgm:pt>
    <dgm:pt modelId="{81C82FD8-7684-48E2-883F-243C4B319211}" type="pres">
      <dgm:prSet presAssocID="{1E0C0BA2-2BC5-43B3-8D6A-EB9B4539D765}" presName="spaceRect" presStyleCnt="0"/>
      <dgm:spPr/>
    </dgm:pt>
    <dgm:pt modelId="{1CF27580-B91C-4D25-B5B5-ED3798E324C1}" type="pres">
      <dgm:prSet presAssocID="{1E0C0BA2-2BC5-43B3-8D6A-EB9B4539D765}" presName="parTx" presStyleLbl="revTx" presStyleIdx="1" presStyleCnt="3">
        <dgm:presLayoutVars>
          <dgm:chMax val="0"/>
          <dgm:chPref val="0"/>
        </dgm:presLayoutVars>
      </dgm:prSet>
      <dgm:spPr/>
    </dgm:pt>
    <dgm:pt modelId="{A831204A-B078-4CB4-A94F-7B39B7CEF5EE}" type="pres">
      <dgm:prSet presAssocID="{AC167B18-33E9-4711-9ABC-9AA53F3AB93E}" presName="sibTrans" presStyleCnt="0"/>
      <dgm:spPr/>
    </dgm:pt>
    <dgm:pt modelId="{C7568AC6-ECE2-466F-97AC-D8286C0D2152}" type="pres">
      <dgm:prSet presAssocID="{E4BB77F1-B76B-4049-8524-900F69803A14}" presName="compNode" presStyleCnt="0"/>
      <dgm:spPr/>
    </dgm:pt>
    <dgm:pt modelId="{A1FE2E6C-641D-477C-BFDF-A9EBCC005C7D}" type="pres">
      <dgm:prSet presAssocID="{E4BB77F1-B76B-4049-8524-900F69803A14}" presName="bgRect" presStyleLbl="bgShp" presStyleIdx="2" presStyleCnt="3"/>
      <dgm:spPr/>
    </dgm:pt>
    <dgm:pt modelId="{EE445630-98BD-4DA6-BE05-DE055B415237}" type="pres">
      <dgm:prSet presAssocID="{E4BB77F1-B76B-4049-8524-900F69803A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outline"/>
        </a:ext>
      </dgm:extLst>
    </dgm:pt>
    <dgm:pt modelId="{01BFFF66-288C-497C-96A7-87DA2709F6F9}" type="pres">
      <dgm:prSet presAssocID="{E4BB77F1-B76B-4049-8524-900F69803A14}" presName="spaceRect" presStyleCnt="0"/>
      <dgm:spPr/>
    </dgm:pt>
    <dgm:pt modelId="{313366B5-097B-4BD6-8C98-EFA87BF037A7}" type="pres">
      <dgm:prSet presAssocID="{E4BB77F1-B76B-4049-8524-900F69803A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745B1E-5BCA-40AE-92B7-4AC4DFC624D3}" type="presOf" srcId="{EF245459-FF55-4F26-A02E-F1A676781183}" destId="{8F12EAB4-1546-4BFF-860D-A0CAEF71B0DE}" srcOrd="0" destOrd="0" presId="urn:microsoft.com/office/officeart/2018/2/layout/IconVerticalSolidList"/>
    <dgm:cxn modelId="{69160424-1F6E-465C-807A-6DD01C773EA2}" srcId="{9BE9F23E-CE4B-41B1-9912-9A7212056567}" destId="{1E0C0BA2-2BC5-43B3-8D6A-EB9B4539D765}" srcOrd="1" destOrd="0" parTransId="{B1D986C2-A43C-4D84-A876-7DF9C63A8AF6}" sibTransId="{AC167B18-33E9-4711-9ABC-9AA53F3AB93E}"/>
    <dgm:cxn modelId="{DC83D03A-B94B-4F42-B148-57A55E7CC6BB}" srcId="{9BE9F23E-CE4B-41B1-9912-9A7212056567}" destId="{E4BB77F1-B76B-4049-8524-900F69803A14}" srcOrd="2" destOrd="0" parTransId="{0EBB5740-8420-4776-B288-C00737D16881}" sibTransId="{6FAB528D-DF9F-42CF-9ABF-19D66FA9ADD6}"/>
    <dgm:cxn modelId="{A3C3A46A-0BA5-4CD6-A357-E3DB0EA18D79}" type="presOf" srcId="{E4BB77F1-B76B-4049-8524-900F69803A14}" destId="{313366B5-097B-4BD6-8C98-EFA87BF037A7}" srcOrd="0" destOrd="0" presId="urn:microsoft.com/office/officeart/2018/2/layout/IconVerticalSolidList"/>
    <dgm:cxn modelId="{040A2A73-937F-4E6C-B0C9-30BB27E240BD}" type="presOf" srcId="{9BE9F23E-CE4B-41B1-9912-9A7212056567}" destId="{557694E5-1FE4-4582-B1FE-B68708965B1E}" srcOrd="0" destOrd="0" presId="urn:microsoft.com/office/officeart/2018/2/layout/IconVerticalSolidList"/>
    <dgm:cxn modelId="{88885F99-3DE9-4784-BF34-2843DF5C6CE1}" type="presOf" srcId="{1E0C0BA2-2BC5-43B3-8D6A-EB9B4539D765}" destId="{1CF27580-B91C-4D25-B5B5-ED3798E324C1}" srcOrd="0" destOrd="0" presId="urn:microsoft.com/office/officeart/2018/2/layout/IconVerticalSolidList"/>
    <dgm:cxn modelId="{BAF1B0C3-2114-4FCE-BA8D-64870866B59C}" srcId="{9BE9F23E-CE4B-41B1-9912-9A7212056567}" destId="{EF245459-FF55-4F26-A02E-F1A676781183}" srcOrd="0" destOrd="0" parTransId="{EB1B66C4-DE1B-43D8-94CB-AFC5473C62FA}" sibTransId="{F4DFB2DE-5640-4A9E-98AE-93E6BC0182A9}"/>
    <dgm:cxn modelId="{6176B99F-B097-466C-8540-46A363177D37}" type="presParOf" srcId="{557694E5-1FE4-4582-B1FE-B68708965B1E}" destId="{F0580EB4-4B9D-40CA-8BEF-AC88A2225CEE}" srcOrd="0" destOrd="0" presId="urn:microsoft.com/office/officeart/2018/2/layout/IconVerticalSolidList"/>
    <dgm:cxn modelId="{25C9B075-5595-4A3A-BA58-8D83F15BBA59}" type="presParOf" srcId="{F0580EB4-4B9D-40CA-8BEF-AC88A2225CEE}" destId="{3589280C-44EA-44F1-B8DD-F480596A5197}" srcOrd="0" destOrd="0" presId="urn:microsoft.com/office/officeart/2018/2/layout/IconVerticalSolidList"/>
    <dgm:cxn modelId="{2A54BF82-3875-4BE0-9A18-0BAE7626ED30}" type="presParOf" srcId="{F0580EB4-4B9D-40CA-8BEF-AC88A2225CEE}" destId="{E8A133AF-AC87-44A8-882C-0EFF66F28647}" srcOrd="1" destOrd="0" presId="urn:microsoft.com/office/officeart/2018/2/layout/IconVerticalSolidList"/>
    <dgm:cxn modelId="{614D9F5D-459F-4531-A6D3-331EC73F7BA6}" type="presParOf" srcId="{F0580EB4-4B9D-40CA-8BEF-AC88A2225CEE}" destId="{2D127880-8ADC-411F-BC9F-D92AE83B0F8E}" srcOrd="2" destOrd="0" presId="urn:microsoft.com/office/officeart/2018/2/layout/IconVerticalSolidList"/>
    <dgm:cxn modelId="{B152E9F9-0D56-496A-B98F-F092704E4E46}" type="presParOf" srcId="{F0580EB4-4B9D-40CA-8BEF-AC88A2225CEE}" destId="{8F12EAB4-1546-4BFF-860D-A0CAEF71B0DE}" srcOrd="3" destOrd="0" presId="urn:microsoft.com/office/officeart/2018/2/layout/IconVerticalSolidList"/>
    <dgm:cxn modelId="{331F5CCF-6F05-4BA5-B07F-E7796BA9D3B8}" type="presParOf" srcId="{557694E5-1FE4-4582-B1FE-B68708965B1E}" destId="{2D13FD8B-6E41-4E96-8ABF-87D4ADEBAD90}" srcOrd="1" destOrd="0" presId="urn:microsoft.com/office/officeart/2018/2/layout/IconVerticalSolidList"/>
    <dgm:cxn modelId="{2C343704-35B8-4BB8-8B7B-F95F5ECE9D35}" type="presParOf" srcId="{557694E5-1FE4-4582-B1FE-B68708965B1E}" destId="{EE42827D-28B3-4CD0-8606-135778B5C854}" srcOrd="2" destOrd="0" presId="urn:microsoft.com/office/officeart/2018/2/layout/IconVerticalSolidList"/>
    <dgm:cxn modelId="{69604986-D81D-4700-9DA8-B1E49F6B39A7}" type="presParOf" srcId="{EE42827D-28B3-4CD0-8606-135778B5C854}" destId="{93586725-13CF-4557-A356-6DDDAD986DB6}" srcOrd="0" destOrd="0" presId="urn:microsoft.com/office/officeart/2018/2/layout/IconVerticalSolidList"/>
    <dgm:cxn modelId="{F2F1CDD7-E49A-4A4A-BD5D-F0634A21A226}" type="presParOf" srcId="{EE42827D-28B3-4CD0-8606-135778B5C854}" destId="{3F1E6754-27E3-4903-8F73-931E1BF1E2BB}" srcOrd="1" destOrd="0" presId="urn:microsoft.com/office/officeart/2018/2/layout/IconVerticalSolidList"/>
    <dgm:cxn modelId="{50B372A5-C222-41D6-ABBC-30A54A9C9789}" type="presParOf" srcId="{EE42827D-28B3-4CD0-8606-135778B5C854}" destId="{81C82FD8-7684-48E2-883F-243C4B319211}" srcOrd="2" destOrd="0" presId="urn:microsoft.com/office/officeart/2018/2/layout/IconVerticalSolidList"/>
    <dgm:cxn modelId="{66C5B0C2-F3CA-4F89-92A3-94A0E13FAF13}" type="presParOf" srcId="{EE42827D-28B3-4CD0-8606-135778B5C854}" destId="{1CF27580-B91C-4D25-B5B5-ED3798E324C1}" srcOrd="3" destOrd="0" presId="urn:microsoft.com/office/officeart/2018/2/layout/IconVerticalSolidList"/>
    <dgm:cxn modelId="{F4931474-D493-4918-BBEA-ABDA2D4FBEF5}" type="presParOf" srcId="{557694E5-1FE4-4582-B1FE-B68708965B1E}" destId="{A831204A-B078-4CB4-A94F-7B39B7CEF5EE}" srcOrd="3" destOrd="0" presId="urn:microsoft.com/office/officeart/2018/2/layout/IconVerticalSolidList"/>
    <dgm:cxn modelId="{622DF77A-17B6-4BB7-9E9A-C6CAC2379143}" type="presParOf" srcId="{557694E5-1FE4-4582-B1FE-B68708965B1E}" destId="{C7568AC6-ECE2-466F-97AC-D8286C0D2152}" srcOrd="4" destOrd="0" presId="urn:microsoft.com/office/officeart/2018/2/layout/IconVerticalSolidList"/>
    <dgm:cxn modelId="{B9EE234B-6F0C-42C6-B645-CC6C2ABF67A6}" type="presParOf" srcId="{C7568AC6-ECE2-466F-97AC-D8286C0D2152}" destId="{A1FE2E6C-641D-477C-BFDF-A9EBCC005C7D}" srcOrd="0" destOrd="0" presId="urn:microsoft.com/office/officeart/2018/2/layout/IconVerticalSolidList"/>
    <dgm:cxn modelId="{56918B71-B216-451D-A75B-1AB62BEBE56F}" type="presParOf" srcId="{C7568AC6-ECE2-466F-97AC-D8286C0D2152}" destId="{EE445630-98BD-4DA6-BE05-DE055B415237}" srcOrd="1" destOrd="0" presId="urn:microsoft.com/office/officeart/2018/2/layout/IconVerticalSolidList"/>
    <dgm:cxn modelId="{3E3030DE-C110-4DFB-9374-2B56B919957F}" type="presParOf" srcId="{C7568AC6-ECE2-466F-97AC-D8286C0D2152}" destId="{01BFFF66-288C-497C-96A7-87DA2709F6F9}" srcOrd="2" destOrd="0" presId="urn:microsoft.com/office/officeart/2018/2/layout/IconVerticalSolidList"/>
    <dgm:cxn modelId="{65CB62B2-3268-486D-8BF6-D76EF0E4D7E4}" type="presParOf" srcId="{C7568AC6-ECE2-466F-97AC-D8286C0D2152}" destId="{313366B5-097B-4BD6-8C98-EFA87BF037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9F23E-CE4B-41B1-9912-9A72120565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245459-FF55-4F26-A02E-F1A6767811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324 Field </a:t>
          </a:r>
          <a:r>
            <a:rPr lang="en-US">
              <a:latin typeface="Arial"/>
            </a:rPr>
            <a:t>Investigations</a:t>
          </a:r>
          <a:r>
            <a:rPr lang="en-US"/>
            <a:t> </a:t>
          </a:r>
        </a:p>
      </dgm:t>
    </dgm:pt>
    <dgm:pt modelId="{EB1B66C4-DE1B-43D8-94CB-AFC5473C62FA}" type="parTrans" cxnId="{BAF1B0C3-2114-4FCE-BA8D-64870866B59C}">
      <dgm:prSet/>
      <dgm:spPr/>
      <dgm:t>
        <a:bodyPr/>
        <a:lstStyle/>
        <a:p>
          <a:endParaRPr lang="en-US"/>
        </a:p>
      </dgm:t>
    </dgm:pt>
    <dgm:pt modelId="{F4DFB2DE-5640-4A9E-98AE-93E6BC0182A9}" type="sibTrans" cxnId="{BAF1B0C3-2114-4FCE-BA8D-64870866B59C}">
      <dgm:prSet/>
      <dgm:spPr/>
      <dgm:t>
        <a:bodyPr/>
        <a:lstStyle/>
        <a:p>
          <a:endParaRPr lang="en-US"/>
        </a:p>
      </dgm:t>
    </dgm:pt>
    <dgm:pt modelId="{1E0C0BA2-2BC5-43B3-8D6A-EB9B4539D76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74 Leaks Mitigated</a:t>
          </a:r>
          <a:r>
            <a:rPr lang="en-US">
              <a:latin typeface="Arial"/>
            </a:rPr>
            <a:t> (15/74 responses required implementation of Emergency Response Plan)</a:t>
          </a:r>
          <a:endParaRPr lang="en-US"/>
        </a:p>
      </dgm:t>
    </dgm:pt>
    <dgm:pt modelId="{B1D986C2-A43C-4D84-A876-7DF9C63A8AF6}" type="parTrans" cxnId="{69160424-1F6E-465C-807A-6DD01C773EA2}">
      <dgm:prSet/>
      <dgm:spPr/>
      <dgm:t>
        <a:bodyPr/>
        <a:lstStyle/>
        <a:p>
          <a:endParaRPr lang="en-US"/>
        </a:p>
      </dgm:t>
    </dgm:pt>
    <dgm:pt modelId="{AC167B18-33E9-4711-9ABC-9AA53F3AB93E}" type="sibTrans" cxnId="{69160424-1F6E-465C-807A-6DD01C773EA2}">
      <dgm:prSet/>
      <dgm:spPr/>
      <dgm:t>
        <a:bodyPr/>
        <a:lstStyle/>
        <a:p>
          <a:endParaRPr lang="en-US"/>
        </a:p>
      </dgm:t>
    </dgm:pt>
    <dgm:pt modelId="{E4BB77F1-B76B-4049-8524-900F69803A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57 Hot Water Leaks Mitigated</a:t>
          </a:r>
        </a:p>
      </dgm:t>
    </dgm:pt>
    <dgm:pt modelId="{6FAB528D-DF9F-42CF-9ABF-19D66FA9ADD6}" type="sibTrans" cxnId="{DC83D03A-B94B-4F42-B148-57A55E7CC6BB}">
      <dgm:prSet/>
      <dgm:spPr/>
      <dgm:t>
        <a:bodyPr/>
        <a:lstStyle/>
        <a:p>
          <a:endParaRPr lang="en-US"/>
        </a:p>
      </dgm:t>
    </dgm:pt>
    <dgm:pt modelId="{0EBB5740-8420-4776-B288-C00737D16881}" type="parTrans" cxnId="{DC83D03A-B94B-4F42-B148-57A55E7CC6BB}">
      <dgm:prSet/>
      <dgm:spPr/>
      <dgm:t>
        <a:bodyPr/>
        <a:lstStyle/>
        <a:p>
          <a:endParaRPr lang="en-US"/>
        </a:p>
      </dgm:t>
    </dgm:pt>
    <dgm:pt modelId="{B44A139C-0EAF-41CA-9B76-D70E20BFE3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49 Positive Customer Interactions</a:t>
          </a:r>
        </a:p>
      </dgm:t>
    </dgm:pt>
    <dgm:pt modelId="{0A29EE5D-7D8B-4523-9906-2C9D45C77B65}" type="parTrans" cxnId="{5CA0428C-9AD4-455A-A528-A25C8FA2C3FD}">
      <dgm:prSet/>
      <dgm:spPr/>
      <dgm:t>
        <a:bodyPr/>
        <a:lstStyle/>
        <a:p>
          <a:endParaRPr lang="en-US"/>
        </a:p>
      </dgm:t>
    </dgm:pt>
    <dgm:pt modelId="{BA676D7A-C820-4DD5-B685-8742571B7D4F}" type="sibTrans" cxnId="{5CA0428C-9AD4-455A-A528-A25C8FA2C3FD}">
      <dgm:prSet/>
      <dgm:spPr/>
      <dgm:t>
        <a:bodyPr/>
        <a:lstStyle/>
        <a:p>
          <a:endParaRPr lang="en-US"/>
        </a:p>
      </dgm:t>
    </dgm:pt>
    <dgm:pt modelId="{557694E5-1FE4-4582-B1FE-B68708965B1E}" type="pres">
      <dgm:prSet presAssocID="{9BE9F23E-CE4B-41B1-9912-9A7212056567}" presName="root" presStyleCnt="0">
        <dgm:presLayoutVars>
          <dgm:dir/>
          <dgm:resizeHandles val="exact"/>
        </dgm:presLayoutVars>
      </dgm:prSet>
      <dgm:spPr/>
    </dgm:pt>
    <dgm:pt modelId="{F0580EB4-4B9D-40CA-8BEF-AC88A2225CEE}" type="pres">
      <dgm:prSet presAssocID="{EF245459-FF55-4F26-A02E-F1A676781183}" presName="compNode" presStyleCnt="0"/>
      <dgm:spPr/>
    </dgm:pt>
    <dgm:pt modelId="{3589280C-44EA-44F1-B8DD-F480596A5197}" type="pres">
      <dgm:prSet presAssocID="{EF245459-FF55-4F26-A02E-F1A676781183}" presName="bgRect" presStyleLbl="bgShp" presStyleIdx="0" presStyleCnt="4"/>
      <dgm:spPr/>
    </dgm:pt>
    <dgm:pt modelId="{E8A133AF-AC87-44A8-882C-0EFF66F28647}" type="pres">
      <dgm:prSet presAssocID="{EF245459-FF55-4F26-A02E-F1A6767811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D127880-8ADC-411F-BC9F-D92AE83B0F8E}" type="pres">
      <dgm:prSet presAssocID="{EF245459-FF55-4F26-A02E-F1A676781183}" presName="spaceRect" presStyleCnt="0"/>
      <dgm:spPr/>
    </dgm:pt>
    <dgm:pt modelId="{8F12EAB4-1546-4BFF-860D-A0CAEF71B0DE}" type="pres">
      <dgm:prSet presAssocID="{EF245459-FF55-4F26-A02E-F1A676781183}" presName="parTx" presStyleLbl="revTx" presStyleIdx="0" presStyleCnt="4">
        <dgm:presLayoutVars>
          <dgm:chMax val="0"/>
          <dgm:chPref val="0"/>
        </dgm:presLayoutVars>
      </dgm:prSet>
      <dgm:spPr/>
    </dgm:pt>
    <dgm:pt modelId="{2D13FD8B-6E41-4E96-8ABF-87D4ADEBAD90}" type="pres">
      <dgm:prSet presAssocID="{F4DFB2DE-5640-4A9E-98AE-93E6BC0182A9}" presName="sibTrans" presStyleCnt="0"/>
      <dgm:spPr/>
    </dgm:pt>
    <dgm:pt modelId="{EE42827D-28B3-4CD0-8606-135778B5C854}" type="pres">
      <dgm:prSet presAssocID="{1E0C0BA2-2BC5-43B3-8D6A-EB9B4539D765}" presName="compNode" presStyleCnt="0"/>
      <dgm:spPr/>
    </dgm:pt>
    <dgm:pt modelId="{93586725-13CF-4557-A356-6DDDAD986DB6}" type="pres">
      <dgm:prSet presAssocID="{1E0C0BA2-2BC5-43B3-8D6A-EB9B4539D765}" presName="bgRect" presStyleLbl="bgShp" presStyleIdx="1" presStyleCnt="4"/>
      <dgm:spPr/>
    </dgm:pt>
    <dgm:pt modelId="{3F1E6754-27E3-4903-8F73-931E1BF1E2BB}" type="pres">
      <dgm:prSet presAssocID="{1E0C0BA2-2BC5-43B3-8D6A-EB9B4539D7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hesive Bandage outline"/>
        </a:ext>
      </dgm:extLst>
    </dgm:pt>
    <dgm:pt modelId="{81C82FD8-7684-48E2-883F-243C4B319211}" type="pres">
      <dgm:prSet presAssocID="{1E0C0BA2-2BC5-43B3-8D6A-EB9B4539D765}" presName="spaceRect" presStyleCnt="0"/>
      <dgm:spPr/>
    </dgm:pt>
    <dgm:pt modelId="{1CF27580-B91C-4D25-B5B5-ED3798E324C1}" type="pres">
      <dgm:prSet presAssocID="{1E0C0BA2-2BC5-43B3-8D6A-EB9B4539D765}" presName="parTx" presStyleLbl="revTx" presStyleIdx="1" presStyleCnt="4">
        <dgm:presLayoutVars>
          <dgm:chMax val="0"/>
          <dgm:chPref val="0"/>
        </dgm:presLayoutVars>
      </dgm:prSet>
      <dgm:spPr/>
    </dgm:pt>
    <dgm:pt modelId="{A831204A-B078-4CB4-A94F-7B39B7CEF5EE}" type="pres">
      <dgm:prSet presAssocID="{AC167B18-33E9-4711-9ABC-9AA53F3AB93E}" presName="sibTrans" presStyleCnt="0"/>
      <dgm:spPr/>
    </dgm:pt>
    <dgm:pt modelId="{C7568AC6-ECE2-466F-97AC-D8286C0D2152}" type="pres">
      <dgm:prSet presAssocID="{E4BB77F1-B76B-4049-8524-900F69803A14}" presName="compNode" presStyleCnt="0"/>
      <dgm:spPr/>
    </dgm:pt>
    <dgm:pt modelId="{A1FE2E6C-641D-477C-BFDF-A9EBCC005C7D}" type="pres">
      <dgm:prSet presAssocID="{E4BB77F1-B76B-4049-8524-900F69803A14}" presName="bgRect" presStyleLbl="bgShp" presStyleIdx="2" presStyleCnt="4"/>
      <dgm:spPr/>
    </dgm:pt>
    <dgm:pt modelId="{EE445630-98BD-4DA6-BE05-DE055B415237}" type="pres">
      <dgm:prSet presAssocID="{E4BB77F1-B76B-4049-8524-900F69803A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outline"/>
        </a:ext>
      </dgm:extLst>
    </dgm:pt>
    <dgm:pt modelId="{01BFFF66-288C-497C-96A7-87DA2709F6F9}" type="pres">
      <dgm:prSet presAssocID="{E4BB77F1-B76B-4049-8524-900F69803A14}" presName="spaceRect" presStyleCnt="0"/>
      <dgm:spPr/>
    </dgm:pt>
    <dgm:pt modelId="{313366B5-097B-4BD6-8C98-EFA87BF037A7}" type="pres">
      <dgm:prSet presAssocID="{E4BB77F1-B76B-4049-8524-900F69803A14}" presName="parTx" presStyleLbl="revTx" presStyleIdx="2" presStyleCnt="4">
        <dgm:presLayoutVars>
          <dgm:chMax val="0"/>
          <dgm:chPref val="0"/>
        </dgm:presLayoutVars>
      </dgm:prSet>
      <dgm:spPr/>
    </dgm:pt>
    <dgm:pt modelId="{3158E547-D1AE-45FA-81C3-C2C5D59ECF48}" type="pres">
      <dgm:prSet presAssocID="{6FAB528D-DF9F-42CF-9ABF-19D66FA9ADD6}" presName="sibTrans" presStyleCnt="0"/>
      <dgm:spPr/>
    </dgm:pt>
    <dgm:pt modelId="{42541509-18B8-4036-B799-AA860C440570}" type="pres">
      <dgm:prSet presAssocID="{B44A139C-0EAF-41CA-9B76-D70E20BFE34D}" presName="compNode" presStyleCnt="0"/>
      <dgm:spPr/>
    </dgm:pt>
    <dgm:pt modelId="{2C01F9FE-77B2-4A21-B7D4-C001EE1824A7}" type="pres">
      <dgm:prSet presAssocID="{B44A139C-0EAF-41CA-9B76-D70E20BFE34D}" presName="bgRect" presStyleLbl="bgShp" presStyleIdx="3" presStyleCnt="4"/>
      <dgm:spPr/>
    </dgm:pt>
    <dgm:pt modelId="{6E78F88B-8022-4421-BDED-8290F66702E2}" type="pres">
      <dgm:prSet presAssocID="{B44A139C-0EAF-41CA-9B76-D70E20BFE3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outline outline"/>
        </a:ext>
      </dgm:extLst>
    </dgm:pt>
    <dgm:pt modelId="{DD125C10-766E-4250-802A-CDE686A078F9}" type="pres">
      <dgm:prSet presAssocID="{B44A139C-0EAF-41CA-9B76-D70E20BFE34D}" presName="spaceRect" presStyleCnt="0"/>
      <dgm:spPr/>
    </dgm:pt>
    <dgm:pt modelId="{BC98B620-528A-434D-8B44-89C0AD44B41F}" type="pres">
      <dgm:prSet presAssocID="{B44A139C-0EAF-41CA-9B76-D70E20BFE34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B745B1E-5BCA-40AE-92B7-4AC4DFC624D3}" type="presOf" srcId="{EF245459-FF55-4F26-A02E-F1A676781183}" destId="{8F12EAB4-1546-4BFF-860D-A0CAEF71B0DE}" srcOrd="0" destOrd="0" presId="urn:microsoft.com/office/officeart/2018/2/layout/IconVerticalSolidList"/>
    <dgm:cxn modelId="{69160424-1F6E-465C-807A-6DD01C773EA2}" srcId="{9BE9F23E-CE4B-41B1-9912-9A7212056567}" destId="{1E0C0BA2-2BC5-43B3-8D6A-EB9B4539D765}" srcOrd="1" destOrd="0" parTransId="{B1D986C2-A43C-4D84-A876-7DF9C63A8AF6}" sibTransId="{AC167B18-33E9-4711-9ABC-9AA53F3AB93E}"/>
    <dgm:cxn modelId="{DC83D03A-B94B-4F42-B148-57A55E7CC6BB}" srcId="{9BE9F23E-CE4B-41B1-9912-9A7212056567}" destId="{E4BB77F1-B76B-4049-8524-900F69803A14}" srcOrd="2" destOrd="0" parTransId="{0EBB5740-8420-4776-B288-C00737D16881}" sibTransId="{6FAB528D-DF9F-42CF-9ABF-19D66FA9ADD6}"/>
    <dgm:cxn modelId="{931F6869-DFDD-458E-BE3F-C76FFE832F9C}" type="presOf" srcId="{B44A139C-0EAF-41CA-9B76-D70E20BFE34D}" destId="{BC98B620-528A-434D-8B44-89C0AD44B41F}" srcOrd="0" destOrd="0" presId="urn:microsoft.com/office/officeart/2018/2/layout/IconVerticalSolidList"/>
    <dgm:cxn modelId="{A3C3A46A-0BA5-4CD6-A357-E3DB0EA18D79}" type="presOf" srcId="{E4BB77F1-B76B-4049-8524-900F69803A14}" destId="{313366B5-097B-4BD6-8C98-EFA87BF037A7}" srcOrd="0" destOrd="0" presId="urn:microsoft.com/office/officeart/2018/2/layout/IconVerticalSolidList"/>
    <dgm:cxn modelId="{040A2A73-937F-4E6C-B0C9-30BB27E240BD}" type="presOf" srcId="{9BE9F23E-CE4B-41B1-9912-9A7212056567}" destId="{557694E5-1FE4-4582-B1FE-B68708965B1E}" srcOrd="0" destOrd="0" presId="urn:microsoft.com/office/officeart/2018/2/layout/IconVerticalSolidList"/>
    <dgm:cxn modelId="{5CA0428C-9AD4-455A-A528-A25C8FA2C3FD}" srcId="{9BE9F23E-CE4B-41B1-9912-9A7212056567}" destId="{B44A139C-0EAF-41CA-9B76-D70E20BFE34D}" srcOrd="3" destOrd="0" parTransId="{0A29EE5D-7D8B-4523-9906-2C9D45C77B65}" sibTransId="{BA676D7A-C820-4DD5-B685-8742571B7D4F}"/>
    <dgm:cxn modelId="{88885F99-3DE9-4784-BF34-2843DF5C6CE1}" type="presOf" srcId="{1E0C0BA2-2BC5-43B3-8D6A-EB9B4539D765}" destId="{1CF27580-B91C-4D25-B5B5-ED3798E324C1}" srcOrd="0" destOrd="0" presId="urn:microsoft.com/office/officeart/2018/2/layout/IconVerticalSolidList"/>
    <dgm:cxn modelId="{BAF1B0C3-2114-4FCE-BA8D-64870866B59C}" srcId="{9BE9F23E-CE4B-41B1-9912-9A7212056567}" destId="{EF245459-FF55-4F26-A02E-F1A676781183}" srcOrd="0" destOrd="0" parTransId="{EB1B66C4-DE1B-43D8-94CB-AFC5473C62FA}" sibTransId="{F4DFB2DE-5640-4A9E-98AE-93E6BC0182A9}"/>
    <dgm:cxn modelId="{6176B99F-B097-466C-8540-46A363177D37}" type="presParOf" srcId="{557694E5-1FE4-4582-B1FE-B68708965B1E}" destId="{F0580EB4-4B9D-40CA-8BEF-AC88A2225CEE}" srcOrd="0" destOrd="0" presId="urn:microsoft.com/office/officeart/2018/2/layout/IconVerticalSolidList"/>
    <dgm:cxn modelId="{25C9B075-5595-4A3A-BA58-8D83F15BBA59}" type="presParOf" srcId="{F0580EB4-4B9D-40CA-8BEF-AC88A2225CEE}" destId="{3589280C-44EA-44F1-B8DD-F480596A5197}" srcOrd="0" destOrd="0" presId="urn:microsoft.com/office/officeart/2018/2/layout/IconVerticalSolidList"/>
    <dgm:cxn modelId="{2A54BF82-3875-4BE0-9A18-0BAE7626ED30}" type="presParOf" srcId="{F0580EB4-4B9D-40CA-8BEF-AC88A2225CEE}" destId="{E8A133AF-AC87-44A8-882C-0EFF66F28647}" srcOrd="1" destOrd="0" presId="urn:microsoft.com/office/officeart/2018/2/layout/IconVerticalSolidList"/>
    <dgm:cxn modelId="{614D9F5D-459F-4531-A6D3-331EC73F7BA6}" type="presParOf" srcId="{F0580EB4-4B9D-40CA-8BEF-AC88A2225CEE}" destId="{2D127880-8ADC-411F-BC9F-D92AE83B0F8E}" srcOrd="2" destOrd="0" presId="urn:microsoft.com/office/officeart/2018/2/layout/IconVerticalSolidList"/>
    <dgm:cxn modelId="{B152E9F9-0D56-496A-B98F-F092704E4E46}" type="presParOf" srcId="{F0580EB4-4B9D-40CA-8BEF-AC88A2225CEE}" destId="{8F12EAB4-1546-4BFF-860D-A0CAEF71B0DE}" srcOrd="3" destOrd="0" presId="urn:microsoft.com/office/officeart/2018/2/layout/IconVerticalSolidList"/>
    <dgm:cxn modelId="{331F5CCF-6F05-4BA5-B07F-E7796BA9D3B8}" type="presParOf" srcId="{557694E5-1FE4-4582-B1FE-B68708965B1E}" destId="{2D13FD8B-6E41-4E96-8ABF-87D4ADEBAD90}" srcOrd="1" destOrd="0" presId="urn:microsoft.com/office/officeart/2018/2/layout/IconVerticalSolidList"/>
    <dgm:cxn modelId="{2C343704-35B8-4BB8-8B7B-F95F5ECE9D35}" type="presParOf" srcId="{557694E5-1FE4-4582-B1FE-B68708965B1E}" destId="{EE42827D-28B3-4CD0-8606-135778B5C854}" srcOrd="2" destOrd="0" presId="urn:microsoft.com/office/officeart/2018/2/layout/IconVerticalSolidList"/>
    <dgm:cxn modelId="{69604986-D81D-4700-9DA8-B1E49F6B39A7}" type="presParOf" srcId="{EE42827D-28B3-4CD0-8606-135778B5C854}" destId="{93586725-13CF-4557-A356-6DDDAD986DB6}" srcOrd="0" destOrd="0" presId="urn:microsoft.com/office/officeart/2018/2/layout/IconVerticalSolidList"/>
    <dgm:cxn modelId="{F2F1CDD7-E49A-4A4A-BD5D-F0634A21A226}" type="presParOf" srcId="{EE42827D-28B3-4CD0-8606-135778B5C854}" destId="{3F1E6754-27E3-4903-8F73-931E1BF1E2BB}" srcOrd="1" destOrd="0" presId="urn:microsoft.com/office/officeart/2018/2/layout/IconVerticalSolidList"/>
    <dgm:cxn modelId="{50B372A5-C222-41D6-ABBC-30A54A9C9789}" type="presParOf" srcId="{EE42827D-28B3-4CD0-8606-135778B5C854}" destId="{81C82FD8-7684-48E2-883F-243C4B319211}" srcOrd="2" destOrd="0" presId="urn:microsoft.com/office/officeart/2018/2/layout/IconVerticalSolidList"/>
    <dgm:cxn modelId="{66C5B0C2-F3CA-4F89-92A3-94A0E13FAF13}" type="presParOf" srcId="{EE42827D-28B3-4CD0-8606-135778B5C854}" destId="{1CF27580-B91C-4D25-B5B5-ED3798E324C1}" srcOrd="3" destOrd="0" presId="urn:microsoft.com/office/officeart/2018/2/layout/IconVerticalSolidList"/>
    <dgm:cxn modelId="{F4931474-D493-4918-BBEA-ABDA2D4FBEF5}" type="presParOf" srcId="{557694E5-1FE4-4582-B1FE-B68708965B1E}" destId="{A831204A-B078-4CB4-A94F-7B39B7CEF5EE}" srcOrd="3" destOrd="0" presId="urn:microsoft.com/office/officeart/2018/2/layout/IconVerticalSolidList"/>
    <dgm:cxn modelId="{622DF77A-17B6-4BB7-9E9A-C6CAC2379143}" type="presParOf" srcId="{557694E5-1FE4-4582-B1FE-B68708965B1E}" destId="{C7568AC6-ECE2-466F-97AC-D8286C0D2152}" srcOrd="4" destOrd="0" presId="urn:microsoft.com/office/officeart/2018/2/layout/IconVerticalSolidList"/>
    <dgm:cxn modelId="{B9EE234B-6F0C-42C6-B645-CC6C2ABF67A6}" type="presParOf" srcId="{C7568AC6-ECE2-466F-97AC-D8286C0D2152}" destId="{A1FE2E6C-641D-477C-BFDF-A9EBCC005C7D}" srcOrd="0" destOrd="0" presId="urn:microsoft.com/office/officeart/2018/2/layout/IconVerticalSolidList"/>
    <dgm:cxn modelId="{56918B71-B216-451D-A75B-1AB62BEBE56F}" type="presParOf" srcId="{C7568AC6-ECE2-466F-97AC-D8286C0D2152}" destId="{EE445630-98BD-4DA6-BE05-DE055B415237}" srcOrd="1" destOrd="0" presId="urn:microsoft.com/office/officeart/2018/2/layout/IconVerticalSolidList"/>
    <dgm:cxn modelId="{3E3030DE-C110-4DFB-9374-2B56B919957F}" type="presParOf" srcId="{C7568AC6-ECE2-466F-97AC-D8286C0D2152}" destId="{01BFFF66-288C-497C-96A7-87DA2709F6F9}" srcOrd="2" destOrd="0" presId="urn:microsoft.com/office/officeart/2018/2/layout/IconVerticalSolidList"/>
    <dgm:cxn modelId="{65CB62B2-3268-486D-8BF6-D76EF0E4D7E4}" type="presParOf" srcId="{C7568AC6-ECE2-466F-97AC-D8286C0D2152}" destId="{313366B5-097B-4BD6-8C98-EFA87BF037A7}" srcOrd="3" destOrd="0" presId="urn:microsoft.com/office/officeart/2018/2/layout/IconVerticalSolidList"/>
    <dgm:cxn modelId="{D31B32D8-1FB3-4A82-AF39-DB7138EC269A}" type="presParOf" srcId="{557694E5-1FE4-4582-B1FE-B68708965B1E}" destId="{3158E547-D1AE-45FA-81C3-C2C5D59ECF48}" srcOrd="5" destOrd="0" presId="urn:microsoft.com/office/officeart/2018/2/layout/IconVerticalSolidList"/>
    <dgm:cxn modelId="{49555326-589D-42CE-8E0A-1A652CD43430}" type="presParOf" srcId="{557694E5-1FE4-4582-B1FE-B68708965B1E}" destId="{42541509-18B8-4036-B799-AA860C440570}" srcOrd="6" destOrd="0" presId="urn:microsoft.com/office/officeart/2018/2/layout/IconVerticalSolidList"/>
    <dgm:cxn modelId="{E1146764-00D8-4E67-A03F-C7A97BC3EB97}" type="presParOf" srcId="{42541509-18B8-4036-B799-AA860C440570}" destId="{2C01F9FE-77B2-4A21-B7D4-C001EE1824A7}" srcOrd="0" destOrd="0" presId="urn:microsoft.com/office/officeart/2018/2/layout/IconVerticalSolidList"/>
    <dgm:cxn modelId="{B0783856-08E7-48DF-8CF7-DBEDD1D699EB}" type="presParOf" srcId="{42541509-18B8-4036-B799-AA860C440570}" destId="{6E78F88B-8022-4421-BDED-8290F66702E2}" srcOrd="1" destOrd="0" presId="urn:microsoft.com/office/officeart/2018/2/layout/IconVerticalSolidList"/>
    <dgm:cxn modelId="{07EE639C-728F-4645-8C90-20CD054E02B5}" type="presParOf" srcId="{42541509-18B8-4036-B799-AA860C440570}" destId="{DD125C10-766E-4250-802A-CDE686A078F9}" srcOrd="2" destOrd="0" presId="urn:microsoft.com/office/officeart/2018/2/layout/IconVerticalSolidList"/>
    <dgm:cxn modelId="{66C490FD-8119-493A-8EAC-51566C4395F4}" type="presParOf" srcId="{42541509-18B8-4036-B799-AA860C440570}" destId="{BC98B620-528A-434D-8B44-89C0AD44B4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280C-44EA-44F1-B8DD-F480596A5197}">
      <dsp:nvSpPr>
        <dsp:cNvPr id="0" name=""/>
        <dsp:cNvSpPr/>
      </dsp:nvSpPr>
      <dsp:spPr>
        <a:xfrm>
          <a:off x="0" y="0"/>
          <a:ext cx="7257633" cy="9197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133AF-AC87-44A8-882C-0EFF66F28647}">
      <dsp:nvSpPr>
        <dsp:cNvPr id="0" name=""/>
        <dsp:cNvSpPr/>
      </dsp:nvSpPr>
      <dsp:spPr>
        <a:xfrm>
          <a:off x="278231" y="207342"/>
          <a:ext cx="505875" cy="505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2EAB4-1546-4BFF-860D-A0CAEF71B0DE}">
      <dsp:nvSpPr>
        <dsp:cNvPr id="0" name=""/>
        <dsp:cNvSpPr/>
      </dsp:nvSpPr>
      <dsp:spPr>
        <a:xfrm>
          <a:off x="1062338" y="393"/>
          <a:ext cx="6195294" cy="91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3" tIns="97343" rIns="97343" bIns="973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1306 Field </a:t>
          </a:r>
          <a:r>
            <a:rPr lang="en-US" sz="2200" kern="1200">
              <a:latin typeface="Arial"/>
            </a:rPr>
            <a:t>Investigations</a:t>
          </a:r>
          <a:r>
            <a:rPr lang="en-US" sz="2200" kern="1200"/>
            <a:t> </a:t>
          </a:r>
        </a:p>
      </dsp:txBody>
      <dsp:txXfrm>
        <a:off x="1062338" y="393"/>
        <a:ext cx="6195294" cy="919773"/>
      </dsp:txXfrm>
    </dsp:sp>
    <dsp:sp modelId="{93586725-13CF-4557-A356-6DDDAD986DB6}">
      <dsp:nvSpPr>
        <dsp:cNvPr id="0" name=""/>
        <dsp:cNvSpPr/>
      </dsp:nvSpPr>
      <dsp:spPr>
        <a:xfrm>
          <a:off x="0" y="1150110"/>
          <a:ext cx="7257633" cy="9197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E6754-27E3-4903-8F73-931E1BF1E2BB}">
      <dsp:nvSpPr>
        <dsp:cNvPr id="0" name=""/>
        <dsp:cNvSpPr/>
      </dsp:nvSpPr>
      <dsp:spPr>
        <a:xfrm>
          <a:off x="278231" y="1357059"/>
          <a:ext cx="505875" cy="505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27580-B91C-4D25-B5B5-ED3798E324C1}">
      <dsp:nvSpPr>
        <dsp:cNvPr id="0" name=""/>
        <dsp:cNvSpPr/>
      </dsp:nvSpPr>
      <dsp:spPr>
        <a:xfrm>
          <a:off x="1062338" y="1150110"/>
          <a:ext cx="6195294" cy="91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3" tIns="97343" rIns="97343" bIns="97343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389 Leaks Mitigated</a:t>
          </a:r>
          <a:r>
            <a:rPr lang="en-US" sz="2200" kern="1200">
              <a:latin typeface="Arial"/>
            </a:rPr>
            <a:t> (99/389</a:t>
          </a:r>
          <a:r>
            <a:rPr lang="en-US" sz="2200" kern="1200"/>
            <a:t> </a:t>
          </a:r>
          <a:r>
            <a:rPr lang="en-US" sz="2200" kern="1200">
              <a:latin typeface="Arial"/>
            </a:rPr>
            <a:t>responses </a:t>
          </a:r>
          <a:r>
            <a:rPr lang="en-US" sz="2200" kern="1200"/>
            <a:t>required </a:t>
          </a:r>
          <a:r>
            <a:rPr lang="en-US" sz="2200" kern="1200">
              <a:latin typeface="Arial"/>
            </a:rPr>
            <a:t>implementation of Emergency Response Plan)</a:t>
          </a:r>
          <a:endParaRPr lang="en-US" sz="2200" kern="1200"/>
        </a:p>
      </dsp:txBody>
      <dsp:txXfrm>
        <a:off x="1062338" y="1150110"/>
        <a:ext cx="6195294" cy="919773"/>
      </dsp:txXfrm>
    </dsp:sp>
    <dsp:sp modelId="{A1FE2E6C-641D-477C-BFDF-A9EBCC005C7D}">
      <dsp:nvSpPr>
        <dsp:cNvPr id="0" name=""/>
        <dsp:cNvSpPr/>
      </dsp:nvSpPr>
      <dsp:spPr>
        <a:xfrm>
          <a:off x="0" y="2299827"/>
          <a:ext cx="7257633" cy="9197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45630-98BD-4DA6-BE05-DE055B415237}">
      <dsp:nvSpPr>
        <dsp:cNvPr id="0" name=""/>
        <dsp:cNvSpPr/>
      </dsp:nvSpPr>
      <dsp:spPr>
        <a:xfrm>
          <a:off x="278231" y="2506777"/>
          <a:ext cx="505875" cy="505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366B5-097B-4BD6-8C98-EFA87BF037A7}">
      <dsp:nvSpPr>
        <dsp:cNvPr id="0" name=""/>
        <dsp:cNvSpPr/>
      </dsp:nvSpPr>
      <dsp:spPr>
        <a:xfrm>
          <a:off x="1062338" y="2299827"/>
          <a:ext cx="6195294" cy="91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3" tIns="97343" rIns="97343" bIns="973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239 Hot Water Leaks Mitigated</a:t>
          </a:r>
        </a:p>
      </dsp:txBody>
      <dsp:txXfrm>
        <a:off x="1062338" y="2299827"/>
        <a:ext cx="6195294" cy="919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280C-44EA-44F1-B8DD-F480596A5197}">
      <dsp:nvSpPr>
        <dsp:cNvPr id="0" name=""/>
        <dsp:cNvSpPr/>
      </dsp:nvSpPr>
      <dsp:spPr>
        <a:xfrm>
          <a:off x="0" y="1656"/>
          <a:ext cx="7846012" cy="839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133AF-AC87-44A8-882C-0EFF66F28647}">
      <dsp:nvSpPr>
        <dsp:cNvPr id="0" name=""/>
        <dsp:cNvSpPr/>
      </dsp:nvSpPr>
      <dsp:spPr>
        <a:xfrm>
          <a:off x="253993" y="190577"/>
          <a:ext cx="461806" cy="4618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2EAB4-1546-4BFF-860D-A0CAEF71B0DE}">
      <dsp:nvSpPr>
        <dsp:cNvPr id="0" name=""/>
        <dsp:cNvSpPr/>
      </dsp:nvSpPr>
      <dsp:spPr>
        <a:xfrm>
          <a:off x="969792" y="1656"/>
          <a:ext cx="6876219" cy="83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63" tIns="88863" rIns="88863" bIns="8886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324 Field </a:t>
          </a:r>
          <a:r>
            <a:rPr lang="en-US" sz="2100" kern="1200">
              <a:latin typeface="Arial"/>
            </a:rPr>
            <a:t>Investigations</a:t>
          </a:r>
          <a:r>
            <a:rPr lang="en-US" sz="2100" kern="1200"/>
            <a:t> </a:t>
          </a:r>
        </a:p>
      </dsp:txBody>
      <dsp:txXfrm>
        <a:off x="969792" y="1656"/>
        <a:ext cx="6876219" cy="839647"/>
      </dsp:txXfrm>
    </dsp:sp>
    <dsp:sp modelId="{93586725-13CF-4557-A356-6DDDAD986DB6}">
      <dsp:nvSpPr>
        <dsp:cNvPr id="0" name=""/>
        <dsp:cNvSpPr/>
      </dsp:nvSpPr>
      <dsp:spPr>
        <a:xfrm>
          <a:off x="0" y="1051216"/>
          <a:ext cx="7846012" cy="839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E6754-27E3-4903-8F73-931E1BF1E2BB}">
      <dsp:nvSpPr>
        <dsp:cNvPr id="0" name=""/>
        <dsp:cNvSpPr/>
      </dsp:nvSpPr>
      <dsp:spPr>
        <a:xfrm>
          <a:off x="253993" y="1240136"/>
          <a:ext cx="461806" cy="461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27580-B91C-4D25-B5B5-ED3798E324C1}">
      <dsp:nvSpPr>
        <dsp:cNvPr id="0" name=""/>
        <dsp:cNvSpPr/>
      </dsp:nvSpPr>
      <dsp:spPr>
        <a:xfrm>
          <a:off x="969792" y="1051216"/>
          <a:ext cx="6876219" cy="83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63" tIns="88863" rIns="88863" bIns="88863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74 Leaks Mitigated</a:t>
          </a:r>
          <a:r>
            <a:rPr lang="en-US" sz="2100" kern="1200">
              <a:latin typeface="Arial"/>
            </a:rPr>
            <a:t> (15/74 responses required implementation of Emergency Response Plan)</a:t>
          </a:r>
          <a:endParaRPr lang="en-US" sz="2100" kern="1200"/>
        </a:p>
      </dsp:txBody>
      <dsp:txXfrm>
        <a:off x="969792" y="1051216"/>
        <a:ext cx="6876219" cy="839647"/>
      </dsp:txXfrm>
    </dsp:sp>
    <dsp:sp modelId="{A1FE2E6C-641D-477C-BFDF-A9EBCC005C7D}">
      <dsp:nvSpPr>
        <dsp:cNvPr id="0" name=""/>
        <dsp:cNvSpPr/>
      </dsp:nvSpPr>
      <dsp:spPr>
        <a:xfrm>
          <a:off x="0" y="2100775"/>
          <a:ext cx="7846012" cy="839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45630-98BD-4DA6-BE05-DE055B415237}">
      <dsp:nvSpPr>
        <dsp:cNvPr id="0" name=""/>
        <dsp:cNvSpPr/>
      </dsp:nvSpPr>
      <dsp:spPr>
        <a:xfrm>
          <a:off x="253993" y="2289696"/>
          <a:ext cx="461806" cy="4618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366B5-097B-4BD6-8C98-EFA87BF037A7}">
      <dsp:nvSpPr>
        <dsp:cNvPr id="0" name=""/>
        <dsp:cNvSpPr/>
      </dsp:nvSpPr>
      <dsp:spPr>
        <a:xfrm>
          <a:off x="969792" y="2100775"/>
          <a:ext cx="6876219" cy="83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63" tIns="88863" rIns="88863" bIns="8886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57 Hot Water Leaks Mitigated</a:t>
          </a:r>
        </a:p>
      </dsp:txBody>
      <dsp:txXfrm>
        <a:off x="969792" y="2100775"/>
        <a:ext cx="6876219" cy="839647"/>
      </dsp:txXfrm>
    </dsp:sp>
    <dsp:sp modelId="{2C01F9FE-77B2-4A21-B7D4-C001EE1824A7}">
      <dsp:nvSpPr>
        <dsp:cNvPr id="0" name=""/>
        <dsp:cNvSpPr/>
      </dsp:nvSpPr>
      <dsp:spPr>
        <a:xfrm>
          <a:off x="0" y="3150334"/>
          <a:ext cx="7846012" cy="839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8F88B-8022-4421-BDED-8290F66702E2}">
      <dsp:nvSpPr>
        <dsp:cNvPr id="0" name=""/>
        <dsp:cNvSpPr/>
      </dsp:nvSpPr>
      <dsp:spPr>
        <a:xfrm>
          <a:off x="253993" y="3339255"/>
          <a:ext cx="461806" cy="4618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8B620-528A-434D-8B44-89C0AD44B41F}">
      <dsp:nvSpPr>
        <dsp:cNvPr id="0" name=""/>
        <dsp:cNvSpPr/>
      </dsp:nvSpPr>
      <dsp:spPr>
        <a:xfrm>
          <a:off x="969792" y="3150334"/>
          <a:ext cx="6876219" cy="83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63" tIns="88863" rIns="88863" bIns="8886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49 Positive Customer Interactions</a:t>
          </a:r>
        </a:p>
      </dsp:txBody>
      <dsp:txXfrm>
        <a:off x="969792" y="3150334"/>
        <a:ext cx="6876219" cy="83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0.84074</cdr:x>
      <cdr:y>0.08986</cdr:y>
    </cdr:from>
    <cdr:to>
      <cdr:x>0.97557</cdr:x>
      <cdr:y>0.16596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2E93CE6-7C2E-4173-9CC0-BA0698A658EB}"/>
            </a:ext>
          </a:extLst>
        </cdr:cNvPr>
        <cdr:cNvSpPr txBox="1"/>
      </cdr:nvSpPr>
      <cdr:spPr>
        <a:xfrm xmlns:a="http://schemas.openxmlformats.org/drawingml/2006/main">
          <a:off x="8840913" y="436080"/>
          <a:ext cx="141783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Excavation</a:t>
          </a:r>
        </a:p>
      </cdr:txBody>
    </cdr:sp>
  </cdr:relSizeAnchor>
  <cdr:relSizeAnchor xmlns:cdr="http://schemas.openxmlformats.org/drawingml/2006/chartDrawing">
    <cdr:from>
      <cdr:x>0.50801</cdr:x>
      <cdr:y>0.4239</cdr:y>
    </cdr:from>
    <cdr:to>
      <cdr:x>0.52867</cdr:x>
      <cdr:y>0.50395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347EFE06-33D0-49D5-BFD6-EF793F248E0E}"/>
            </a:ext>
          </a:extLst>
        </cdr:cNvPr>
        <cdr:cNvSpPr txBox="1"/>
      </cdr:nvSpPr>
      <cdr:spPr>
        <a:xfrm xmlns:a="http://schemas.openxmlformats.org/drawingml/2006/main">
          <a:off x="4542330" y="1955717"/>
          <a:ext cx="1847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0.70981</cdr:x>
      <cdr:y>0.29506</cdr:y>
    </cdr:from>
    <cdr:to>
      <cdr:x>1</cdr:x>
      <cdr:y>0.37116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6A5391B9-85E8-4353-B13C-5D1DF806AD15}"/>
            </a:ext>
          </a:extLst>
        </cdr:cNvPr>
        <cdr:cNvSpPr txBox="1"/>
      </cdr:nvSpPr>
      <cdr:spPr>
        <a:xfrm xmlns:a="http://schemas.openxmlformats.org/drawingml/2006/main">
          <a:off x="7463433" y="1431904"/>
          <a:ext cx="305131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Other Outside Force Damage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0.58156</cdr:x>
      <cdr:y>0.40151</cdr:y>
    </cdr:from>
    <cdr:to>
      <cdr:x>0.72174</cdr:x>
      <cdr:y>0.48139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2E93CE6-7C2E-4173-9CC0-BA0698A658EB}"/>
            </a:ext>
          </a:extLst>
        </cdr:cNvPr>
        <cdr:cNvSpPr txBox="1"/>
      </cdr:nvSpPr>
      <cdr:spPr>
        <a:xfrm xmlns:a="http://schemas.openxmlformats.org/drawingml/2006/main">
          <a:off x="5264815" y="1780024"/>
          <a:ext cx="1269040" cy="3541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Excavation</a:t>
          </a:r>
        </a:p>
      </cdr:txBody>
    </cdr:sp>
  </cdr:relSizeAnchor>
  <cdr:relSizeAnchor xmlns:cdr="http://schemas.openxmlformats.org/drawingml/2006/chartDrawing">
    <cdr:from>
      <cdr:x>0.81726</cdr:x>
      <cdr:y>0.08176</cdr:y>
    </cdr:from>
    <cdr:to>
      <cdr:x>0.95073</cdr:x>
      <cdr:y>0.16507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C0464D57-73B6-4422-B216-59FA596EBE7F}"/>
            </a:ext>
          </a:extLst>
        </cdr:cNvPr>
        <cdr:cNvSpPr txBox="1"/>
      </cdr:nvSpPr>
      <cdr:spPr>
        <a:xfrm xmlns:a="http://schemas.openxmlformats.org/drawingml/2006/main">
          <a:off x="7398605" y="362484"/>
          <a:ext cx="120827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Equipment</a:t>
          </a:r>
        </a:p>
      </cdr:txBody>
    </cdr:sp>
  </cdr:relSizeAnchor>
  <cdr:relSizeAnchor xmlns:cdr="http://schemas.openxmlformats.org/drawingml/2006/chartDrawing">
    <cdr:from>
      <cdr:x>0.7091</cdr:x>
      <cdr:y>0.3182</cdr:y>
    </cdr:from>
    <cdr:to>
      <cdr:x>0.83001</cdr:x>
      <cdr:y>0.40151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5D616103-3583-4EC4-A155-A822A0E790B6}"/>
            </a:ext>
          </a:extLst>
        </cdr:cNvPr>
        <cdr:cNvSpPr txBox="1"/>
      </cdr:nvSpPr>
      <cdr:spPr>
        <a:xfrm xmlns:a="http://schemas.openxmlformats.org/drawingml/2006/main">
          <a:off x="6419404" y="1410692"/>
          <a:ext cx="109465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Corrosion</a:t>
          </a:r>
        </a:p>
      </cdr:txBody>
    </cdr:sp>
  </cdr:relSizeAnchor>
  <cdr:relSizeAnchor xmlns:cdr="http://schemas.openxmlformats.org/drawingml/2006/chartDrawing">
    <cdr:from>
      <cdr:x>0.30128</cdr:x>
      <cdr:y>0.41669</cdr:y>
    </cdr:from>
    <cdr:to>
      <cdr:x>0.44987</cdr:x>
      <cdr:y>0.5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6A96F0F3-8A0E-43E8-A07A-63786C0E407A}"/>
            </a:ext>
          </a:extLst>
        </cdr:cNvPr>
        <cdr:cNvSpPr txBox="1"/>
      </cdr:nvSpPr>
      <cdr:spPr>
        <a:xfrm xmlns:a="http://schemas.openxmlformats.org/drawingml/2006/main">
          <a:off x="2727425" y="1847354"/>
          <a:ext cx="134524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Other Cause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0.82945</cdr:x>
      <cdr:y>0.04498</cdr:y>
    </cdr:from>
    <cdr:to>
      <cdr:x>0.98642</cdr:x>
      <cdr:y>0.1253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2E93CE6-7C2E-4173-9CC0-BA0698A658EB}"/>
            </a:ext>
          </a:extLst>
        </cdr:cNvPr>
        <cdr:cNvSpPr txBox="1"/>
      </cdr:nvSpPr>
      <cdr:spPr>
        <a:xfrm xmlns:a="http://schemas.openxmlformats.org/drawingml/2006/main">
          <a:off x="7491989" y="206837"/>
          <a:ext cx="141783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Excavation</a:t>
          </a:r>
        </a:p>
      </cdr:txBody>
    </cdr:sp>
  </cdr:relSizeAnchor>
  <cdr:relSizeAnchor xmlns:cdr="http://schemas.openxmlformats.org/drawingml/2006/chartDrawing">
    <cdr:from>
      <cdr:x>0.80552</cdr:x>
      <cdr:y>0.31051</cdr:y>
    </cdr:from>
    <cdr:to>
      <cdr:x>0.93929</cdr:x>
      <cdr:y>0.39083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C0464D57-73B6-4422-B216-59FA596EBE7F}"/>
            </a:ext>
          </a:extLst>
        </cdr:cNvPr>
        <cdr:cNvSpPr txBox="1"/>
      </cdr:nvSpPr>
      <cdr:spPr>
        <a:xfrm xmlns:a="http://schemas.openxmlformats.org/drawingml/2006/main">
          <a:off x="7275825" y="1427809"/>
          <a:ext cx="120827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Equipment</a:t>
          </a:r>
        </a:p>
      </cdr:txBody>
    </cdr:sp>
  </cdr:relSizeAnchor>
  <cdr:relSizeAnchor xmlns:cdr="http://schemas.openxmlformats.org/drawingml/2006/chartDrawing">
    <cdr:from>
      <cdr:x>0.86152</cdr:x>
      <cdr:y>0.48136</cdr:y>
    </cdr:from>
    <cdr:to>
      <cdr:x>0.98272</cdr:x>
      <cdr:y>0.56168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5D616103-3583-4EC4-A155-A822A0E790B6}"/>
            </a:ext>
          </a:extLst>
        </cdr:cNvPr>
        <cdr:cNvSpPr txBox="1"/>
      </cdr:nvSpPr>
      <cdr:spPr>
        <a:xfrm xmlns:a="http://schemas.openxmlformats.org/drawingml/2006/main">
          <a:off x="7781711" y="2213466"/>
          <a:ext cx="109465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Corrosion</a:t>
          </a:r>
        </a:p>
      </cdr:txBody>
    </cdr:sp>
  </cdr:relSizeAnchor>
  <cdr:relSizeAnchor xmlns:cdr="http://schemas.openxmlformats.org/drawingml/2006/chartDrawing">
    <cdr:from>
      <cdr:x>0.41554</cdr:x>
      <cdr:y>0.5</cdr:y>
    </cdr:from>
    <cdr:to>
      <cdr:x>0.56447</cdr:x>
      <cdr:y>0.58032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6A96F0F3-8A0E-43E8-A07A-63786C0E407A}"/>
            </a:ext>
          </a:extLst>
        </cdr:cNvPr>
        <cdr:cNvSpPr txBox="1"/>
      </cdr:nvSpPr>
      <cdr:spPr>
        <a:xfrm xmlns:a="http://schemas.openxmlformats.org/drawingml/2006/main">
          <a:off x="3753338" y="2299156"/>
          <a:ext cx="134524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Other Cause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0.08416</cdr:x>
      <cdr:y>0.35957</cdr:y>
    </cdr:from>
    <cdr:to>
      <cdr:x>0.17477</cdr:x>
      <cdr:y>0.47887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4791CC-673A-4E61-88E5-9617366BB0B9}"/>
            </a:ext>
          </a:extLst>
        </cdr:cNvPr>
        <cdr:cNvSpPr txBox="1"/>
      </cdr:nvSpPr>
      <cdr:spPr>
        <a:xfrm xmlns:a="http://schemas.openxmlformats.org/drawingml/2006/main">
          <a:off x="760059" y="1550186"/>
          <a:ext cx="818265" cy="51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51% </a:t>
          </a:r>
        </a:p>
      </cdr:txBody>
    </cdr:sp>
  </cdr:relSizeAnchor>
  <cdr:relSizeAnchor xmlns:cdr="http://schemas.openxmlformats.org/drawingml/2006/chartDrawing">
    <cdr:from>
      <cdr:x>0.89792</cdr:x>
      <cdr:y>0.24387</cdr:y>
    </cdr:from>
    <cdr:to>
      <cdr:x>0.98781</cdr:x>
      <cdr:y>0.35957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CFD3AF5-0FEE-4FD1-95F8-F5F264A7C196}"/>
            </a:ext>
          </a:extLst>
        </cdr:cNvPr>
        <cdr:cNvSpPr txBox="1"/>
      </cdr:nvSpPr>
      <cdr:spPr>
        <a:xfrm xmlns:a="http://schemas.openxmlformats.org/drawingml/2006/main">
          <a:off x="8108773" y="1051383"/>
          <a:ext cx="811763" cy="498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60%</a:t>
          </a:r>
        </a:p>
      </cdr:txBody>
    </cdr:sp>
  </cdr:relSizeAnchor>
  <cdr:relSizeAnchor xmlns:cdr="http://schemas.openxmlformats.org/drawingml/2006/chartDrawing">
    <cdr:from>
      <cdr:x>0.03874</cdr:x>
      <cdr:y>0.50899</cdr:y>
    </cdr:from>
    <cdr:to>
      <cdr:x>0.12863</cdr:x>
      <cdr:y>0.62469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CA7534E-9878-4EA1-AAEF-FE416D20C0B0}"/>
            </a:ext>
          </a:extLst>
        </cdr:cNvPr>
        <cdr:cNvSpPr txBox="1"/>
      </cdr:nvSpPr>
      <cdr:spPr>
        <a:xfrm xmlns:a="http://schemas.openxmlformats.org/drawingml/2006/main">
          <a:off x="349822" y="2194332"/>
          <a:ext cx="811763" cy="498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45%</a:t>
          </a:r>
        </a:p>
      </cdr:txBody>
    </cdr:sp>
  </cdr:relSizeAnchor>
  <cdr:relSizeAnchor xmlns:cdr="http://schemas.openxmlformats.org/drawingml/2006/chartDrawing">
    <cdr:from>
      <cdr:x>0.88615</cdr:x>
      <cdr:y>0.47475</cdr:y>
    </cdr:from>
    <cdr:to>
      <cdr:x>0.97603</cdr:x>
      <cdr:y>0.59045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FDD9958-06DE-41EC-B9F4-D15405C25A89}"/>
            </a:ext>
          </a:extLst>
        </cdr:cNvPr>
        <cdr:cNvSpPr txBox="1"/>
      </cdr:nvSpPr>
      <cdr:spPr>
        <a:xfrm xmlns:a="http://schemas.openxmlformats.org/drawingml/2006/main">
          <a:off x="8002534" y="2046721"/>
          <a:ext cx="811673" cy="498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37%</a:t>
          </a:r>
        </a:p>
      </cdr:txBody>
    </cdr:sp>
  </cdr:relSizeAnchor>
  <cdr:relSizeAnchor xmlns:cdr="http://schemas.openxmlformats.org/drawingml/2006/chartDrawing">
    <cdr:from>
      <cdr:x>0.0853</cdr:x>
      <cdr:y>0.17998</cdr:y>
    </cdr:from>
    <cdr:to>
      <cdr:x>0.46059</cdr:x>
      <cdr:y>0.22976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8F72A1F-D914-4127-9DF6-407D62D8B48A}"/>
            </a:ext>
          </a:extLst>
        </cdr:cNvPr>
        <cdr:cNvSpPr txBox="1"/>
      </cdr:nvSpPr>
      <cdr:spPr>
        <a:xfrm xmlns:a="http://schemas.openxmlformats.org/drawingml/2006/main">
          <a:off x="896988" y="783155"/>
          <a:ext cx="3946421" cy="216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67%</a:t>
          </a:r>
          <a:r>
            <a:rPr lang="en-US" sz="3200" dirty="0"/>
            <a:t> </a:t>
          </a:r>
        </a:p>
      </cdr:txBody>
    </cdr:sp>
  </cdr:relSizeAnchor>
  <cdr:relSizeAnchor xmlns:cdr="http://schemas.openxmlformats.org/drawingml/2006/chartDrawing">
    <cdr:from>
      <cdr:x>0.07157</cdr:x>
      <cdr:y>0.66559</cdr:y>
    </cdr:from>
    <cdr:to>
      <cdr:x>0.16146</cdr:x>
      <cdr:y>0.78129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3CE0538-F9AD-4914-97F2-2115DF45730E}"/>
            </a:ext>
          </a:extLst>
        </cdr:cNvPr>
        <cdr:cNvSpPr txBox="1"/>
      </cdr:nvSpPr>
      <cdr:spPr>
        <a:xfrm xmlns:a="http://schemas.openxmlformats.org/drawingml/2006/main">
          <a:off x="752599" y="2896210"/>
          <a:ext cx="945247" cy="50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29%</a:t>
          </a:r>
        </a:p>
      </cdr:txBody>
    </cdr:sp>
  </cdr:relSizeAnchor>
  <cdr:relSizeAnchor xmlns:cdr="http://schemas.openxmlformats.org/drawingml/2006/chartDrawing">
    <cdr:from>
      <cdr:x>0.88349</cdr:x>
      <cdr:y>0.75531</cdr:y>
    </cdr:from>
    <cdr:to>
      <cdr:x>0.97338</cdr:x>
      <cdr:y>0.87101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63CE0538-F9AD-4914-97F2-2115DF45730E}"/>
            </a:ext>
          </a:extLst>
        </cdr:cNvPr>
        <cdr:cNvSpPr txBox="1"/>
      </cdr:nvSpPr>
      <cdr:spPr>
        <a:xfrm xmlns:a="http://schemas.openxmlformats.org/drawingml/2006/main">
          <a:off x="9290424" y="3286627"/>
          <a:ext cx="945247" cy="50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20%</a:t>
          </a:r>
        </a:p>
      </cdr:txBody>
    </cdr:sp>
  </cdr:relSizeAnchor>
  <cdr:relSizeAnchor xmlns:cdr="http://schemas.openxmlformats.org/drawingml/2006/chartDrawing">
    <cdr:from>
      <cdr:x>0.87963</cdr:x>
      <cdr:y>0.11151</cdr:y>
    </cdr:from>
    <cdr:to>
      <cdr:x>0.96952</cdr:x>
      <cdr:y>0.22721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BB73B6F-E4E2-423B-8428-0BE5E6000B52}"/>
            </a:ext>
          </a:extLst>
        </cdr:cNvPr>
        <cdr:cNvSpPr txBox="1"/>
      </cdr:nvSpPr>
      <cdr:spPr>
        <a:xfrm xmlns:a="http://schemas.openxmlformats.org/drawingml/2006/main">
          <a:off x="9249877" y="485205"/>
          <a:ext cx="945247" cy="50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77%</a:t>
          </a:r>
        </a:p>
      </cdr:txBody>
    </cdr:sp>
  </cdr:relSizeAnchor>
  <cdr:relSizeAnchor xmlns:cdr="http://schemas.openxmlformats.org/drawingml/2006/chartDrawing">
    <cdr:from>
      <cdr:x>0.42933</cdr:x>
      <cdr:y>0.17545</cdr:y>
    </cdr:from>
    <cdr:to>
      <cdr:x>0.65991</cdr:x>
      <cdr:y>0.27934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41E1657F-A29D-4DA9-ADFF-1BA1D0C23CE9}"/>
            </a:ext>
          </a:extLst>
        </cdr:cNvPr>
        <cdr:cNvSpPr txBox="1"/>
      </cdr:nvSpPr>
      <cdr:spPr>
        <a:xfrm xmlns:a="http://schemas.openxmlformats.org/drawingml/2006/main">
          <a:off x="4514636" y="763461"/>
          <a:ext cx="2424701" cy="45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Plastic Services</a:t>
          </a:r>
        </a:p>
      </cdr:txBody>
    </cdr:sp>
  </cdr:relSizeAnchor>
  <cdr:relSizeAnchor xmlns:cdr="http://schemas.openxmlformats.org/drawingml/2006/chartDrawing">
    <cdr:from>
      <cdr:x>0.45142</cdr:x>
      <cdr:y>0.60714</cdr:y>
    </cdr:from>
    <cdr:to>
      <cdr:x>0.65627</cdr:x>
      <cdr:y>0.70172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4CFB8B24-D66B-400E-A4DA-A5BDFED933C4}"/>
            </a:ext>
          </a:extLst>
        </cdr:cNvPr>
        <cdr:cNvSpPr txBox="1"/>
      </cdr:nvSpPr>
      <cdr:spPr>
        <a:xfrm xmlns:a="http://schemas.openxmlformats.org/drawingml/2006/main">
          <a:off x="4076566" y="2617500"/>
          <a:ext cx="1849925" cy="407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Steel Services</a:t>
          </a:r>
        </a:p>
      </cdr:txBody>
    </cdr:sp>
  </cdr:relSizeAnchor>
  <cdr:relSizeAnchor xmlns:cdr="http://schemas.openxmlformats.org/drawingml/2006/chartDrawing">
    <cdr:from>
      <cdr:x>0.42772</cdr:x>
      <cdr:y>0.30763</cdr:y>
    </cdr:from>
    <cdr:to>
      <cdr:x>0.6583</cdr:x>
      <cdr:y>0.41152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2EC06BDB-FB11-4C72-AD4E-93F070BC2448}"/>
            </a:ext>
          </a:extLst>
        </cdr:cNvPr>
        <cdr:cNvSpPr txBox="1"/>
      </cdr:nvSpPr>
      <cdr:spPr>
        <a:xfrm xmlns:a="http://schemas.openxmlformats.org/drawingml/2006/main">
          <a:off x="3862609" y="1326242"/>
          <a:ext cx="2082283" cy="447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Plastic Main</a:t>
          </a:r>
        </a:p>
      </cdr:txBody>
    </cdr:sp>
  </cdr:relSizeAnchor>
  <cdr:relSizeAnchor xmlns:cdr="http://schemas.openxmlformats.org/drawingml/2006/chartDrawing">
    <cdr:from>
      <cdr:x>0.65112</cdr:x>
      <cdr:y>0.45736</cdr:y>
    </cdr:from>
    <cdr:to>
      <cdr:x>0.78177</cdr:x>
      <cdr:y>0.54264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B5C4D17E-60E5-4845-9596-ABDEBA6BA795}"/>
            </a:ext>
          </a:extLst>
        </cdr:cNvPr>
        <cdr:cNvSpPr txBox="1"/>
      </cdr:nvSpPr>
      <cdr:spPr>
        <a:xfrm xmlns:a="http://schemas.openxmlformats.org/drawingml/2006/main">
          <a:off x="5880023" y="1971779"/>
          <a:ext cx="1179851" cy="367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Steel Main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1EE55-8332-42D1-89C7-85FB42B547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1C4D-F696-490F-B89D-0B46C3DA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trends as much or as little as you like.  For distribution systems the top threat is “excavation damage”, followed closely by “other outside force damage” which is usually a car or truck hitting something.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9F7EF-7BDD-4995-AFC7-E8757ED6F4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6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2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9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0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6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5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28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6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8C24-8E9C-4550-B60D-CFC0CE3D28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85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9732E-8A16-4DE1-8658-99C487C44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63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D6892-D24C-4D69-9341-9CDEA0DCCE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2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increased emphasis on these risk categories (excavation practices and following procedures) would make the biggest impact on reducing the risk of GD incidents.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Excavation practices – No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ticket, excavator failed to hand locate prior to digging, knew where facility was but hit it anyways.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 not followed - Procedure was accurate and appropriate, but not followed. (deviating from WPS and causing burn though, TPD caused from inaccurate staking)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error other – car jumping curb and hitting meter set.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Undefined – operator can't defend against (lighting).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practices - Construction craftmanship error on new a pipeline and commissioning issues. (cold fuse)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Undetermined – under investigation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Integrity threat identification - When a threat exists, and the operator is not looking for it or is unaware of the threat and a failure occurs. (Internal corrosion, small diameter vibration fatigue)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– Improper design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9F7EF-7BDD-4995-AFC7-E8757ED6F4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04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D6892-D24C-4D69-9341-9CDEA0DCCE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1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9732E-8A16-4DE1-8658-99C487C44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79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A34C7-5D7C-C007-F8FB-5C775D84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F82DA-F8E1-485D-E79D-5DA42D7F0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D60C6-9F39-A538-856F-C6DA315EA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1ACB2-77D4-3199-8786-52AD9ED21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9732E-8A16-4DE1-8658-99C487C44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074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F3B5-3A46-F0D0-A320-39D4A60FD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B9D8A-5C22-2082-3331-25E287FF3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354DA-87B8-DBDF-7976-5BF93CE32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93929-F48B-F53A-776D-60BBEA0E1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9732E-8A16-4DE1-8658-99C487C44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13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9732E-8A16-4DE1-8658-99C487C44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56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go to the PHMSA Pipeline Data Mart to acquire the results to analyze</a:t>
            </a:r>
          </a:p>
          <a:p>
            <a:endParaRPr lang="en-US" dirty="0"/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Significant Incidents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are those including any of the following conditions, but </a:t>
            </a:r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Fire First incidents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are excluded: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1. Fatality or injury requiring in-patient hospitalization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2. $50,000 or more in total costs, measured in 1984 dollars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3. Highly volatile liquid (HVL) releases of 5 barrels or more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4. Non-HVL liquid releases of 50 barrels or more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5. Liquid releases resulting in an unintentional fire or explosion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023E0-D354-493C-8B8B-8D34C3F547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go to the PHMSA Pipeline Data Mart to acquire the results to analyze</a:t>
            </a:r>
          </a:p>
          <a:p>
            <a:r>
              <a:rPr lang="en-US" dirty="0"/>
              <a:t>Equipment leaks is increasing. May be due to older equipment either not being maintained or replaced when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023E0-D354-493C-8B8B-8D34C3F547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2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go to the PHMSA Pipeline Data Mart to acquire the results to analyze</a:t>
            </a:r>
          </a:p>
          <a:p>
            <a:r>
              <a:rPr lang="en-US" dirty="0"/>
              <a:t>Excavation damages being the top cause for hazardous leaks is not unusual, considering probably 95% of excavation damages requires immediate response and repair.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023E0-D354-493C-8B8B-8D34C3F547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2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go to the PHMSA Pipeline Data Mart to acquire the results to analyze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023E0-D354-493C-8B8B-8D34C3F547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D0DD1B6E-7C55-47D2-96FD-4713D5E45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3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Georgia" panose="02040502050405020303" pitchFamily="18" charset="0"/>
              </a:rPr>
              <a:t>The presenter should provide detailed information in presenter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9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A661-918C-7D64-BAA4-9D037FC18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A1A8F-2B80-ED85-4355-9471E5753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D3870-D9E7-78BF-EBA3-6E9F54E1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6F965-2FB2-2651-BF46-973A868A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295B8-7659-A5DE-4C6E-9B01F3FC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42CF-76F1-B7A7-C5A7-D6FA05B7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95DE0-0134-A39B-CE39-25356E4DA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924F3-EF81-27CC-78EB-D908EF03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690B6-D625-9A62-7BB8-277F5DB0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89E3-D7E0-D20E-DB9F-E092EE44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2CA2C-2747-DD6E-BB19-2018A3193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8D8CF-6340-4652-3FFD-1DD58A236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3D320-9896-23B4-0414-A499B1DD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4BAC-BFFD-D766-DECE-B6EA08FD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EEB14-4464-AB55-F9C6-D8C53C0A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6399" y="720421"/>
            <a:ext cx="10104808" cy="348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b="1" kern="1200" dirty="0" smtClean="0">
                <a:solidFill>
                  <a:srgbClr val="1B6CB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06401" y="256034"/>
            <a:ext cx="9999447" cy="543983"/>
          </a:xfrm>
          <a:prstGeom prst="rect">
            <a:avLst/>
          </a:prstGeom>
        </p:spPr>
        <p:txBody>
          <a:bodyPr anchor="ctr"/>
          <a:lstStyle>
            <a:lvl1pPr algn="l">
              <a:defRPr sz="2667" b="1">
                <a:solidFill>
                  <a:srgbClr val="55555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6400" y="1377697"/>
            <a:ext cx="11310112" cy="1865715"/>
          </a:xfrm>
          <a:prstGeom prst="rect">
            <a:avLst/>
          </a:prstGeom>
        </p:spPr>
        <p:txBody>
          <a:bodyPr vert="horz"/>
          <a:lstStyle>
            <a:lvl1pPr marL="228589" marR="0" indent="-228589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2133">
                <a:solidFill>
                  <a:srgbClr val="555555"/>
                </a:solidFill>
              </a:defRPr>
            </a:lvl1pPr>
            <a:lvl2pPr>
              <a:defRPr sz="1867">
                <a:solidFill>
                  <a:srgbClr val="555555"/>
                </a:solidFill>
              </a:defRPr>
            </a:lvl2pPr>
            <a:lvl3pPr>
              <a:defRPr sz="1867">
                <a:solidFill>
                  <a:srgbClr val="555555"/>
                </a:solidFill>
              </a:defRPr>
            </a:lvl3pPr>
            <a:lvl4pPr>
              <a:defRPr sz="1867">
                <a:solidFill>
                  <a:srgbClr val="555555"/>
                </a:solidFill>
              </a:defRPr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26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8"/>
          </p:nvPr>
        </p:nvSpPr>
        <p:spPr>
          <a:xfrm>
            <a:off x="406400" y="1377697"/>
            <a:ext cx="11379200" cy="473248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06400" y="256034"/>
            <a:ext cx="5689600" cy="543983"/>
          </a:xfrm>
          <a:prstGeom prst="rect">
            <a:avLst/>
          </a:prstGeom>
        </p:spPr>
        <p:txBody>
          <a:bodyPr anchor="ctr"/>
          <a:lstStyle>
            <a:lvl1pPr algn="l">
              <a:defRPr sz="2667" b="1">
                <a:solidFill>
                  <a:srgbClr val="55555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06401" y="716280"/>
            <a:ext cx="5718216" cy="4318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67" b="1">
                <a:solidFill>
                  <a:srgbClr val="1B6CB5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9A5-BA6F-4BB5-A40A-0EC1B5725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1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9A5-BA6F-4BB5-A40A-0EC1B5725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3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62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8F68-CFD6-EDF6-AF84-F7DA9521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94C74-7302-5221-F1DB-AA076068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0C81-5AEE-7738-5A93-2BE4671A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2DDEC-088A-6BA9-46A3-5377A0F2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A682-F87F-AAD0-BAF1-497D8EA1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D409-4AE4-0D0D-5D9E-EB98AF2A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72C38-14BA-82B3-6D2E-EF42A860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D23F-FF17-B70F-5FD8-D64345B0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D5F0-0ABC-0A91-FFD3-F9B76216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E63A0-4369-72BA-71C0-36E30467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CA17-2480-7DD9-E836-7AF7E9DC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2179-EC35-9C23-3303-CA911FFDB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172AB-BD41-6CBF-BF66-D44EAB2F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14093-6A63-DC54-38B5-7C6CBA14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6F4EA-63AD-56EE-6DF2-65A1AC79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5789A-D07D-8D14-5829-BADB91B6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6BAC-9332-C99D-F8E7-094F25B1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01622-5FF6-E528-8E39-5D070951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215C3-B0CC-ACEA-B14E-0D2649D76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0400A-7CE8-B636-C3F7-B6B854267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42011-3A9C-523E-D6B8-7721DFA98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4244E-9C15-EC6C-8D13-610B471C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D50DF-76E9-91E9-61D1-444EC4F7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0B338-CFC0-0ED2-A1CD-229DDDD2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4601-8ED9-AC01-D016-0C488840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1C72-C082-89DF-C28C-1008179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221E-04C7-1599-8AF6-D0D6CCCE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327E0-976E-52AB-FFF0-79A81F1F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D4FCF-91E7-A5F8-5E09-0C6773F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302A0-E6AC-6909-C74E-C095CBA9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DE5B8-E00A-2201-4273-AB8589CF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DF40-B5BC-416C-C1F2-1B3611FA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2B91-F27D-F18F-EA39-2CF586CA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9EC92-8D78-1FFB-8F88-BEA2DFC63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9962E-D1D6-CE88-5FCC-8BA88C9A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17C10-2C17-A087-4D69-28F1D05E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8F587-4668-43DB-5A3E-B78D956D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6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6754-5E54-9992-A860-6AA11391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A3966-91F8-2DE1-F281-C7B0FD2B8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54FD0-C23E-79D1-8845-32364F0DE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9B5FE-8ABE-91EF-EB46-368AC5E7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4B7A8-D933-B765-D297-DD1E63BE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6ECDB-55D7-595D-03A6-16AE7887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9CCF0-011E-7299-9E21-0E9E4155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D6FBF-5AAC-D383-B55F-A577D6B95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5BAD8-F2FE-0300-D729-F6538239E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E07BA-1228-4939-8512-00D16077183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5FE00-061E-0928-4A0D-785992498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4A60-8B4E-977A-0F09-2CA85FC47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E3AC3-FF62-490F-BBEB-B48AE24C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cid:image002.png@01D9BADA.20C9C030" TargetMode="External"/><Relationship Id="rId5" Type="http://schemas.openxmlformats.org/officeDocument/2006/relationships/image" Target="../media/image16.png"/><Relationship Id="rId4" Type="http://schemas.openxmlformats.org/officeDocument/2006/relationships/image" Target="cid:image001.png@01D9BADA.20C9C03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FDD64-46AF-B11C-B86C-CB3A9E03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Data Analysis Western Region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B02E2-54A8-A8A9-B528-312ABC71A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 sz="1700"/>
              <a:t>Matt Smith</a:t>
            </a:r>
          </a:p>
          <a:p>
            <a:pPr algn="l"/>
            <a:r>
              <a:rPr lang="en-US" sz="1700"/>
              <a:t>August 19, 2025</a:t>
            </a:r>
          </a:p>
          <a:p>
            <a:pPr algn="l"/>
            <a:r>
              <a:rPr lang="en-US" sz="1700"/>
              <a:t>Western Region Gas Conference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0F77E-2DE5-A9C8-5929-B9DCEABB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Call Information Percentages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7E50AB-0CC4-D0E6-2689-FA2EDEC62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821059"/>
              </p:ext>
            </p:extLst>
          </p:nvPr>
        </p:nvGraphicFramePr>
        <p:xfrm>
          <a:off x="797105" y="1675227"/>
          <a:ext cx="10597794" cy="4394204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3247717">
                  <a:extLst>
                    <a:ext uri="{9D8B030D-6E8A-4147-A177-3AD203B41FA5}">
                      <a16:colId xmlns:a16="http://schemas.microsoft.com/office/drawing/2014/main" val="2628311312"/>
                    </a:ext>
                  </a:extLst>
                </a:gridCol>
                <a:gridCol w="1313171">
                  <a:extLst>
                    <a:ext uri="{9D8B030D-6E8A-4147-A177-3AD203B41FA5}">
                      <a16:colId xmlns:a16="http://schemas.microsoft.com/office/drawing/2014/main" val="1668844275"/>
                    </a:ext>
                  </a:extLst>
                </a:gridCol>
                <a:gridCol w="1527232">
                  <a:extLst>
                    <a:ext uri="{9D8B030D-6E8A-4147-A177-3AD203B41FA5}">
                      <a16:colId xmlns:a16="http://schemas.microsoft.com/office/drawing/2014/main" val="2513481995"/>
                    </a:ext>
                  </a:extLst>
                </a:gridCol>
                <a:gridCol w="1527232">
                  <a:extLst>
                    <a:ext uri="{9D8B030D-6E8A-4147-A177-3AD203B41FA5}">
                      <a16:colId xmlns:a16="http://schemas.microsoft.com/office/drawing/2014/main" val="183187049"/>
                    </a:ext>
                  </a:extLst>
                </a:gridCol>
                <a:gridCol w="1313171">
                  <a:extLst>
                    <a:ext uri="{9D8B030D-6E8A-4147-A177-3AD203B41FA5}">
                      <a16:colId xmlns:a16="http://schemas.microsoft.com/office/drawing/2014/main" val="407932976"/>
                    </a:ext>
                  </a:extLst>
                </a:gridCol>
                <a:gridCol w="1669271">
                  <a:extLst>
                    <a:ext uri="{9D8B030D-6E8A-4147-A177-3AD203B41FA5}">
                      <a16:colId xmlns:a16="http://schemas.microsoft.com/office/drawing/2014/main" val="312695507"/>
                    </a:ext>
                  </a:extLst>
                </a:gridCol>
              </a:tblGrid>
              <a:tr h="622256">
                <a:tc>
                  <a:txBody>
                    <a:bodyPr/>
                    <a:lstStyle/>
                    <a:p>
                      <a:endParaRPr lang="en-US" sz="15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72849" marR="172849" marT="172849" marB="172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all" spc="60">
                          <a:solidFill>
                            <a:schemeClr val="tx1"/>
                          </a:solidFill>
                        </a:rPr>
                        <a:t>AZ</a:t>
                      </a:r>
                    </a:p>
                  </a:txBody>
                  <a:tcPr marL="172849" marR="172849" marT="172849" marB="172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all" spc="6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</a:txBody>
                  <a:tcPr marL="172849" marR="172849" marT="172849" marB="172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all" spc="6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</a:txBody>
                  <a:tcPr marL="172849" marR="172849" marT="172849" marB="172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all" spc="60">
                          <a:solidFill>
                            <a:schemeClr val="tx1"/>
                          </a:solidFill>
                        </a:rPr>
                        <a:t>NV</a:t>
                      </a:r>
                    </a:p>
                  </a:txBody>
                  <a:tcPr marL="172849" marR="172849" marT="172849" marB="172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all" spc="6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 marL="172849" marR="172849" marT="172849" marB="1728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110668"/>
                  </a:ext>
                </a:extLst>
              </a:tr>
              <a:tr h="833516"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Number of Excavation Tickets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902,082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2,463,301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1,612,781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238,560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34,701,733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18978"/>
                  </a:ext>
                </a:extLst>
              </a:tr>
              <a:tr h="833516"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Excavation Damages per 1,000 locates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1.66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2.39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1.45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2.48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98511"/>
                  </a:ext>
                </a:extLst>
              </a:tr>
              <a:tr h="526229"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One Call Not Sufficient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05792"/>
                  </a:ext>
                </a:extLst>
              </a:tr>
              <a:tr h="526229"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Locate Not Sufficient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9688"/>
                  </a:ext>
                </a:extLst>
              </a:tr>
              <a:tr h="526229"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Excavation Not Sufficient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80994"/>
                  </a:ext>
                </a:extLst>
              </a:tr>
              <a:tr h="526229"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Other Not Sufficient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15232" marR="115232" marT="57616" marB="115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9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28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1000" y="3429001"/>
            <a:ext cx="373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Data from PDM 06/02/2025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3809" y="1905000"/>
            <a:ext cx="5704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Distribution IA Data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1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38100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026506"/>
            <a:ext cx="9641146" cy="368163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  <a:defRPr sz="1000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Distribution Inspection result data from the PDM </a:t>
            </a:r>
          </a:p>
          <a:p>
            <a:pPr>
              <a:defRPr sz="1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all closed IIs</a:t>
            </a:r>
          </a:p>
          <a:p>
            <a:pPr>
              <a:defRPr sz="1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module or Inspection Year Started were missing these records were delete</a:t>
            </a:r>
          </a:p>
          <a:p>
            <a:pPr>
              <a:defRPr sz="1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have been more and more closed IIs going back to 2012 and </a:t>
            </a:r>
          </a:p>
          <a:p>
            <a:pPr marL="0" indent="0">
              <a:buNone/>
              <a:defRPr sz="1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even some from 2025</a:t>
            </a:r>
          </a:p>
          <a:p>
            <a:pPr>
              <a:defRPr sz="1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is by questions not by inspections</a:t>
            </a:r>
          </a:p>
          <a:p>
            <a:pPr>
              <a:defRPr sz="1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inspection name there are 6852 closed inspections 2012-June 2025</a:t>
            </a:r>
          </a:p>
          <a:p>
            <a:pPr lvl="1">
              <a:defRPr sz="1000"/>
            </a:pPr>
            <a:endParaRPr lang="en-US" sz="2200" dirty="0"/>
          </a:p>
          <a:p>
            <a:pPr marL="0" indent="0">
              <a:buNone/>
              <a:defRPr sz="1000"/>
            </a:pPr>
            <a:endParaRPr lang="en-US" sz="26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986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Distribution Inspection Data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89101" y="4510252"/>
          <a:ext cx="8762998" cy="130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05">
                  <a:extLst>
                    <a:ext uri="{9D8B030D-6E8A-4147-A177-3AD203B41FA5}">
                      <a16:colId xmlns:a16="http://schemas.microsoft.com/office/drawing/2014/main" val="2476386820"/>
                    </a:ext>
                  </a:extLst>
                </a:gridCol>
                <a:gridCol w="548623">
                  <a:extLst>
                    <a:ext uri="{9D8B030D-6E8A-4147-A177-3AD203B41FA5}">
                      <a16:colId xmlns:a16="http://schemas.microsoft.com/office/drawing/2014/main" val="2333806516"/>
                    </a:ext>
                  </a:extLst>
                </a:gridCol>
                <a:gridCol w="594001">
                  <a:extLst>
                    <a:ext uri="{9D8B030D-6E8A-4147-A177-3AD203B41FA5}">
                      <a16:colId xmlns:a16="http://schemas.microsoft.com/office/drawing/2014/main" val="2106027005"/>
                    </a:ext>
                  </a:extLst>
                </a:gridCol>
                <a:gridCol w="566221">
                  <a:extLst>
                    <a:ext uri="{9D8B030D-6E8A-4147-A177-3AD203B41FA5}">
                      <a16:colId xmlns:a16="http://schemas.microsoft.com/office/drawing/2014/main" val="2296232080"/>
                    </a:ext>
                  </a:extLst>
                </a:gridCol>
                <a:gridCol w="566221">
                  <a:extLst>
                    <a:ext uri="{9D8B030D-6E8A-4147-A177-3AD203B41FA5}">
                      <a16:colId xmlns:a16="http://schemas.microsoft.com/office/drawing/2014/main" val="431175984"/>
                    </a:ext>
                  </a:extLst>
                </a:gridCol>
                <a:gridCol w="559996">
                  <a:extLst>
                    <a:ext uri="{9D8B030D-6E8A-4147-A177-3AD203B41FA5}">
                      <a16:colId xmlns:a16="http://schemas.microsoft.com/office/drawing/2014/main" val="3138402075"/>
                    </a:ext>
                  </a:extLst>
                </a:gridCol>
                <a:gridCol w="554287">
                  <a:extLst>
                    <a:ext uri="{9D8B030D-6E8A-4147-A177-3AD203B41FA5}">
                      <a16:colId xmlns:a16="http://schemas.microsoft.com/office/drawing/2014/main" val="2268812758"/>
                    </a:ext>
                  </a:extLst>
                </a:gridCol>
                <a:gridCol w="554287">
                  <a:extLst>
                    <a:ext uri="{9D8B030D-6E8A-4147-A177-3AD203B41FA5}">
                      <a16:colId xmlns:a16="http://schemas.microsoft.com/office/drawing/2014/main" val="3248709579"/>
                    </a:ext>
                  </a:extLst>
                </a:gridCol>
                <a:gridCol w="554287">
                  <a:extLst>
                    <a:ext uri="{9D8B030D-6E8A-4147-A177-3AD203B41FA5}">
                      <a16:colId xmlns:a16="http://schemas.microsoft.com/office/drawing/2014/main" val="899083209"/>
                    </a:ext>
                  </a:extLst>
                </a:gridCol>
                <a:gridCol w="554287">
                  <a:extLst>
                    <a:ext uri="{9D8B030D-6E8A-4147-A177-3AD203B41FA5}">
                      <a16:colId xmlns:a16="http://schemas.microsoft.com/office/drawing/2014/main" val="862717761"/>
                    </a:ext>
                  </a:extLst>
                </a:gridCol>
                <a:gridCol w="554287">
                  <a:extLst>
                    <a:ext uri="{9D8B030D-6E8A-4147-A177-3AD203B41FA5}">
                      <a16:colId xmlns:a16="http://schemas.microsoft.com/office/drawing/2014/main" val="1336572422"/>
                    </a:ext>
                  </a:extLst>
                </a:gridCol>
                <a:gridCol w="623574">
                  <a:extLst>
                    <a:ext uri="{9D8B030D-6E8A-4147-A177-3AD203B41FA5}">
                      <a16:colId xmlns:a16="http://schemas.microsoft.com/office/drawing/2014/main" val="2239944960"/>
                    </a:ext>
                  </a:extLst>
                </a:gridCol>
                <a:gridCol w="623574">
                  <a:extLst>
                    <a:ext uri="{9D8B030D-6E8A-4147-A177-3AD203B41FA5}">
                      <a16:colId xmlns:a16="http://schemas.microsoft.com/office/drawing/2014/main" val="3822572881"/>
                    </a:ext>
                  </a:extLst>
                </a:gridCol>
                <a:gridCol w="623574">
                  <a:extLst>
                    <a:ext uri="{9D8B030D-6E8A-4147-A177-3AD203B41FA5}">
                      <a16:colId xmlns:a16="http://schemas.microsoft.com/office/drawing/2014/main" val="893055635"/>
                    </a:ext>
                  </a:extLst>
                </a:gridCol>
                <a:gridCol w="623574">
                  <a:extLst>
                    <a:ext uri="{9D8B030D-6E8A-4147-A177-3AD203B41FA5}">
                      <a16:colId xmlns:a16="http://schemas.microsoft.com/office/drawing/2014/main" val="1259614292"/>
                    </a:ext>
                  </a:extLst>
                </a:gridCol>
              </a:tblGrid>
              <a:tr h="46948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400389"/>
                  </a:ext>
                </a:extLst>
              </a:tr>
              <a:tr h="366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778681"/>
                  </a:ext>
                </a:extLst>
              </a:tr>
              <a:tr h="469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7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63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7243" y="43755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8552" y="933325"/>
            <a:ext cx="8765559" cy="4114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of questions answered with NC or NA or Blank or Concern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34%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117,737 questions answered includes the NC/NA/Blank/Concern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230,557 SAT/UNSAT questions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following analysis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NC/NA/Blank answers were removed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SAT+ and SAT are combined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UNSAT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 were removed</a:t>
            </a:r>
          </a:p>
          <a:p>
            <a:pPr marL="45720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 sz="1000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1000"/>
            </a:pPr>
            <a:endParaRPr lang="en-US" sz="26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986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Distribution Inspection Data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9746" y="1490870"/>
          <a:ext cx="9172515" cy="66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865">
                  <a:extLst>
                    <a:ext uri="{9D8B030D-6E8A-4147-A177-3AD203B41FA5}">
                      <a16:colId xmlns:a16="http://schemas.microsoft.com/office/drawing/2014/main" val="3651970890"/>
                    </a:ext>
                  </a:extLst>
                </a:gridCol>
                <a:gridCol w="856790">
                  <a:extLst>
                    <a:ext uri="{9D8B030D-6E8A-4147-A177-3AD203B41FA5}">
                      <a16:colId xmlns:a16="http://schemas.microsoft.com/office/drawing/2014/main" val="480564061"/>
                    </a:ext>
                  </a:extLst>
                </a:gridCol>
                <a:gridCol w="810940">
                  <a:extLst>
                    <a:ext uri="{9D8B030D-6E8A-4147-A177-3AD203B41FA5}">
                      <a16:colId xmlns:a16="http://schemas.microsoft.com/office/drawing/2014/main" val="1607825081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2021531916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1790543348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1845650758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3324190244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1874228384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3926577629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3012961333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157377392"/>
                    </a:ext>
                  </a:extLst>
                </a:gridCol>
              </a:tblGrid>
              <a:tr h="3320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259933"/>
                  </a:ext>
                </a:extLst>
              </a:tr>
              <a:tr h="3320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30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71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057401"/>
            <a:ext cx="9067800" cy="58477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Data includes States ONLY</a:t>
            </a:r>
          </a:p>
        </p:txBody>
      </p:sp>
    </p:spTree>
    <p:extLst>
      <p:ext uri="{BB962C8B-B14F-4D97-AF65-F5344CB8AC3E}">
        <p14:creationId xmlns:p14="http://schemas.microsoft.com/office/powerpoint/2010/main" val="155497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38100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19988" y="-115822"/>
            <a:ext cx="9248012" cy="1253814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Module Names 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769841" y="1476044"/>
          <a:ext cx="8548306" cy="390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894429239"/>
                    </a:ext>
                  </a:extLst>
                </a:gridCol>
                <a:gridCol w="7481506">
                  <a:extLst>
                    <a:ext uri="{9D8B030D-6E8A-4147-A177-3AD203B41FA5}">
                      <a16:colId xmlns:a16="http://schemas.microsoft.com/office/drawing/2014/main" val="28347966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1250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AND REPAIR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3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CRM, SCADA, AND LEAK DETECTION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837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AND CONSTRUCTION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0709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PREPAREDNESS AND RESPONSE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9163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AND STORAGE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568355"/>
                  </a:ext>
                </a:extLst>
              </a:tr>
              <a:tr h="2654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DISTRIBUTION INTEGRITY MANAGEMENT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065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GENERIC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GENERIC QUESTIONS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57892"/>
                  </a:ext>
                </a:extLst>
              </a:tr>
              <a:tr h="31053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MMLPGIM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 METER AND SMALL LPG DISTRIBUTION INTEGRITY MANAGEMENT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721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MAINTENANCE AND OPERATIONS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64944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AWARENESS AND DAMAGE PREVENTION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3253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90406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TIME-DEPENDENT THREATS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3444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TQ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AND QUALIFICATION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46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-34247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16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19988" y="-115822"/>
            <a:ext cx="9248012" cy="874526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Module Data (Percent) SAT and UNSAT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63268"/>
              </p:ext>
            </p:extLst>
          </p:nvPr>
        </p:nvGraphicFramePr>
        <p:xfrm>
          <a:off x="3123446" y="993298"/>
          <a:ext cx="5477346" cy="419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939">
                  <a:extLst>
                    <a:ext uri="{9D8B030D-6E8A-4147-A177-3AD203B41FA5}">
                      <a16:colId xmlns:a16="http://schemas.microsoft.com/office/drawing/2014/main" val="1894429239"/>
                    </a:ext>
                  </a:extLst>
                </a:gridCol>
                <a:gridCol w="1646456">
                  <a:extLst>
                    <a:ext uri="{9D8B030D-6E8A-4147-A177-3AD203B41FA5}">
                      <a16:colId xmlns:a16="http://schemas.microsoft.com/office/drawing/2014/main" val="2834796606"/>
                    </a:ext>
                  </a:extLst>
                </a:gridCol>
                <a:gridCol w="1887951">
                  <a:extLst>
                    <a:ext uri="{9D8B030D-6E8A-4147-A177-3AD203B41FA5}">
                      <a16:colId xmlns:a16="http://schemas.microsoft.com/office/drawing/2014/main" val="1216865650"/>
                    </a:ext>
                  </a:extLst>
                </a:gridCol>
              </a:tblGrid>
              <a:tr h="3492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125086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4138 (99%)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(1%)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386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5136 (99%)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(1%)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83732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30872 (97%)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 (3%)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070985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9514 (96%)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(4%)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916322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(99%)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(1%)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568355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30087 (98%)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(2%)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06517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35822(97%)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 (3%)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649446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16430 (96%)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(4%)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325352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4362 (98%)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(2%)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904061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31921 (97%)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 (3%)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344483"/>
                  </a:ext>
                </a:extLst>
              </a:tr>
              <a:tr h="349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TQ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33099 (97%)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 (3%)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564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1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38100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17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47800" y="-152400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Top Code Cited for UNSAT </a:t>
            </a:r>
          </a:p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2012-Present sorted by count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6E431A6-F231-5C0E-8F1E-1038FE733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218728"/>
              </p:ext>
            </p:extLst>
          </p:nvPr>
        </p:nvGraphicFramePr>
        <p:xfrm>
          <a:off x="1759942" y="1011295"/>
          <a:ext cx="8600463" cy="494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19">
                  <a:extLst>
                    <a:ext uri="{9D8B030D-6E8A-4147-A177-3AD203B41FA5}">
                      <a16:colId xmlns:a16="http://schemas.microsoft.com/office/drawing/2014/main" val="3229885651"/>
                    </a:ext>
                  </a:extLst>
                </a:gridCol>
                <a:gridCol w="897440">
                  <a:extLst>
                    <a:ext uri="{9D8B030D-6E8A-4147-A177-3AD203B41FA5}">
                      <a16:colId xmlns:a16="http://schemas.microsoft.com/office/drawing/2014/main" val="2586841713"/>
                    </a:ext>
                  </a:extLst>
                </a:gridCol>
                <a:gridCol w="6132504">
                  <a:extLst>
                    <a:ext uri="{9D8B030D-6E8A-4147-A177-3AD203B41FA5}">
                      <a16:colId xmlns:a16="http://schemas.microsoft.com/office/drawing/2014/main" val="397574834"/>
                    </a:ext>
                  </a:extLst>
                </a:gridCol>
              </a:tblGrid>
              <a:tr h="34415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Cited Code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043625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192.616(c)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Public Awareness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388283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192.605(a)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Procedures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375385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192.353(a)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Meters and Regulators – Location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05835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192.13(c)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Meters and Regulators - Location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463548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192.481(b)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Monitoring Atmospheric Corrosion Control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39450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192.147(a)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Flanges and Flange Accessories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915188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192.805(b)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Qualification Program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73330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192.1007(c)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Integrity Management Rank Risk Threats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900596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192.615(b)(2)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Emergency Plans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694158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192.1007(e)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Integrity Management Rank Risk Threats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6571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192.1007 (f)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Integrity Management Rank Risk Threats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939681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192.807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Recordkeeping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632483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192.747(a)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Valve Maintenance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43853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192.355(b)(2)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Meters and Regulators - Protection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910915"/>
                  </a:ext>
                </a:extLst>
              </a:tr>
              <a:tr h="2809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192.357(a)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Meters and Regulators - Installation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51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996BF7-1786-CFCC-B6D6-1C181DEC8772}"/>
              </a:ext>
            </a:extLst>
          </p:cNvPr>
          <p:cNvSpPr txBox="1"/>
          <p:nvPr/>
        </p:nvSpPr>
        <p:spPr>
          <a:xfrm>
            <a:off x="2209800" y="5956675"/>
            <a:ext cx="6934200" cy="369332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Code 49 U.S.C. 60108(a) with 1435</a:t>
            </a:r>
          </a:p>
        </p:txBody>
      </p:sp>
    </p:spTree>
    <p:extLst>
      <p:ext uri="{BB962C8B-B14F-4D97-AF65-F5344CB8AC3E}">
        <p14:creationId xmlns:p14="http://schemas.microsoft.com/office/powerpoint/2010/main" val="9648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38100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18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-152400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Type of Question Number (Percent) SAT and UNSAT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3200401" y="1600200"/>
          <a:ext cx="5375031" cy="335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253">
                  <a:extLst>
                    <a:ext uri="{9D8B030D-6E8A-4147-A177-3AD203B41FA5}">
                      <a16:colId xmlns:a16="http://schemas.microsoft.com/office/drawing/2014/main" val="3289087272"/>
                    </a:ext>
                  </a:extLst>
                </a:gridCol>
                <a:gridCol w="1770599">
                  <a:extLst>
                    <a:ext uri="{9D8B030D-6E8A-4147-A177-3AD203B41FA5}">
                      <a16:colId xmlns:a16="http://schemas.microsoft.com/office/drawing/2014/main" val="1063328456"/>
                    </a:ext>
                  </a:extLst>
                </a:gridCol>
                <a:gridCol w="1658179">
                  <a:extLst>
                    <a:ext uri="{9D8B030D-6E8A-4147-A177-3AD203B41FA5}">
                      <a16:colId xmlns:a16="http://schemas.microsoft.com/office/drawing/2014/main" val="3352025315"/>
                    </a:ext>
                  </a:extLst>
                </a:gridCol>
              </a:tblGrid>
              <a:tr h="8379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`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38427"/>
                  </a:ext>
                </a:extLst>
              </a:tr>
              <a:tr h="83790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44194 (97%)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 (3%)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082000"/>
                  </a:ext>
                </a:extLst>
              </a:tr>
              <a:tr h="83790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69803 (95%)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3706 (5%)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81968"/>
                  </a:ext>
                </a:extLst>
              </a:tr>
              <a:tr h="83790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96662 (97%)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3099 (3%)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9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3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38100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-152400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of Question Number (Percent) SAT by Year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600200" y="2324100"/>
          <a:ext cx="8991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743">
                  <a:extLst>
                    <a:ext uri="{9D8B030D-6E8A-4147-A177-3AD203B41FA5}">
                      <a16:colId xmlns:a16="http://schemas.microsoft.com/office/drawing/2014/main" val="499299729"/>
                    </a:ext>
                  </a:extLst>
                </a:gridCol>
                <a:gridCol w="487420">
                  <a:extLst>
                    <a:ext uri="{9D8B030D-6E8A-4147-A177-3AD203B41FA5}">
                      <a16:colId xmlns:a16="http://schemas.microsoft.com/office/drawing/2014/main" val="2959068264"/>
                    </a:ext>
                  </a:extLst>
                </a:gridCol>
                <a:gridCol w="487420">
                  <a:extLst>
                    <a:ext uri="{9D8B030D-6E8A-4147-A177-3AD203B41FA5}">
                      <a16:colId xmlns:a16="http://schemas.microsoft.com/office/drawing/2014/main" val="2529290119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140286763"/>
                    </a:ext>
                  </a:extLst>
                </a:gridCol>
                <a:gridCol w="548349">
                  <a:extLst>
                    <a:ext uri="{9D8B030D-6E8A-4147-A177-3AD203B41FA5}">
                      <a16:colId xmlns:a16="http://schemas.microsoft.com/office/drawing/2014/main" val="436831545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1874576000"/>
                    </a:ext>
                  </a:extLst>
                </a:gridCol>
                <a:gridCol w="670202">
                  <a:extLst>
                    <a:ext uri="{9D8B030D-6E8A-4147-A177-3AD203B41FA5}">
                      <a16:colId xmlns:a16="http://schemas.microsoft.com/office/drawing/2014/main" val="3161890115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2168491386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3824837114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279132993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2678270021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2323108385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1387140171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441489634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9162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(92%)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 (99%)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 (99%)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3654 (98%)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4681 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4953 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5892 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5055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6077 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8344 (98%)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2465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583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PROCEDURES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(92%)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(94%)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1649 (95%)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2938 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5622 (99%)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4154 (98%)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4732 (99%)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5887 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12062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(93%)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9136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(91%)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16130 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6762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(93%)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3996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RECORDS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(85%)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(94%)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3565 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7386 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8843 (99%)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10055 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10407 (98%)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10973 (97%)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10834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12285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17222 (98%)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3825</a:t>
                      </a:r>
                    </a:p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</a:p>
                  </a:txBody>
                  <a:tcPr marL="7144" marR="7144" marT="7144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8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02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35C7F-40AB-42AA-3DE0-657D31D2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B8453-E638-C187-5E1B-BE6583A8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Incident and Excavation Damage Trending</a:t>
            </a:r>
          </a:p>
          <a:p>
            <a:r>
              <a:rPr lang="en-US" sz="2400" dirty="0"/>
              <a:t>Gas Distribution IA Data Analysis</a:t>
            </a:r>
          </a:p>
          <a:p>
            <a:r>
              <a:rPr lang="en-US" sz="2400" dirty="0"/>
              <a:t>AMI Predictive Leak Process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68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38100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63700" y="-181949"/>
            <a:ext cx="8864600" cy="693034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5 Questions with UNSAT based on Number of Responses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1663700" y="1113393"/>
          <a:ext cx="8851900" cy="170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334">
                  <a:extLst>
                    <a:ext uri="{9D8B030D-6E8A-4147-A177-3AD203B41FA5}">
                      <a16:colId xmlns:a16="http://schemas.microsoft.com/office/drawing/2014/main" val="112855224"/>
                    </a:ext>
                  </a:extLst>
                </a:gridCol>
                <a:gridCol w="734783">
                  <a:extLst>
                    <a:ext uri="{9D8B030D-6E8A-4147-A177-3AD203B41FA5}">
                      <a16:colId xmlns:a16="http://schemas.microsoft.com/office/drawing/2014/main" val="2231019758"/>
                    </a:ext>
                  </a:extLst>
                </a:gridCol>
                <a:gridCol w="730526">
                  <a:extLst>
                    <a:ext uri="{9D8B030D-6E8A-4147-A177-3AD203B41FA5}">
                      <a16:colId xmlns:a16="http://schemas.microsoft.com/office/drawing/2014/main" val="19931812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26071423"/>
                    </a:ext>
                  </a:extLst>
                </a:gridCol>
                <a:gridCol w="1043057">
                  <a:extLst>
                    <a:ext uri="{9D8B030D-6E8A-4147-A177-3AD203B41FA5}">
                      <a16:colId xmlns:a16="http://schemas.microsoft.com/office/drawing/2014/main" val="25069255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6176856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Percent_SAT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Percent_UNSAT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57945"/>
                  </a:ext>
                </a:extLst>
              </a:tr>
              <a:tr h="310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TD.ATM.ATMCORRODEINSP.O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5370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DC.METERREGSVC.CUSTMETERREGLOC.O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811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DC.METERREGSVC.CUSTMETERREGPROT.O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7090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MO.GM.DISTVALVEINSPECT.R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0144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TQ.OQ.RECORDS.R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370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5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1524000" y="38100"/>
            <a:ext cx="91440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600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- </a:t>
            </a:r>
            <a:fld id="{C40E61E3-F527-45CA-A87B-A2827927107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21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63700" y="164568"/>
            <a:ext cx="8864600" cy="693034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Asked Questions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29703"/>
              </p:ext>
            </p:extLst>
          </p:nvPr>
        </p:nvGraphicFramePr>
        <p:xfrm>
          <a:off x="1803538" y="1204119"/>
          <a:ext cx="8559663" cy="417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061">
                  <a:extLst>
                    <a:ext uri="{9D8B030D-6E8A-4147-A177-3AD203B41FA5}">
                      <a16:colId xmlns:a16="http://schemas.microsoft.com/office/drawing/2014/main" val="112855224"/>
                    </a:ext>
                  </a:extLst>
                </a:gridCol>
                <a:gridCol w="544167">
                  <a:extLst>
                    <a:ext uri="{9D8B030D-6E8A-4147-A177-3AD203B41FA5}">
                      <a16:colId xmlns:a16="http://schemas.microsoft.com/office/drawing/2014/main" val="199318121"/>
                    </a:ext>
                  </a:extLst>
                </a:gridCol>
                <a:gridCol w="797615">
                  <a:extLst>
                    <a:ext uri="{9D8B030D-6E8A-4147-A177-3AD203B41FA5}">
                      <a16:colId xmlns:a16="http://schemas.microsoft.com/office/drawing/2014/main" val="2851535235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1026071423"/>
                    </a:ext>
                  </a:extLst>
                </a:gridCol>
                <a:gridCol w="1103244">
                  <a:extLst>
                    <a:ext uri="{9D8B030D-6E8A-4147-A177-3AD203B41FA5}">
                      <a16:colId xmlns:a16="http://schemas.microsoft.com/office/drawing/2014/main" val="2506925583"/>
                    </a:ext>
                  </a:extLst>
                </a:gridCol>
                <a:gridCol w="1289602">
                  <a:extLst>
                    <a:ext uri="{9D8B030D-6E8A-4147-A177-3AD203B41FA5}">
                      <a16:colId xmlns:a16="http://schemas.microsoft.com/office/drawing/2014/main" val="256176856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Percent_SAT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Percent_UNSAT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57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TQ.PROT9.QUALIFICATIONSTATUS.O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0259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TQ.PROT9.AOCRECOG.O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884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TQ.PROT9.TASKPERFORMANCE.O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32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TQ.PROT9.VERIFYQUAL.O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74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EP.ERG.LIAISON.R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5370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MO.GM.DISTVALVEINSPECT.R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645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TD.ATM.ATMCORRODEINSP.R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2554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MO.RW.DISTPATROLLEAKAGE.R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811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MO.GO.OMHISTORY.R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080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TD.CPMONITOR.TEST.R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7090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PD.PA.EVALEFFECTIVENESS.R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754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MO.GOODOR.ODORIZE.R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8962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TD.CP.RECORDS.R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19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MO.GMOPP.PRESSREGTEST.R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01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7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5CFEF-C253-4F79-BB97-985E3CB1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6346C0-D80E-43A9-A8AE-B607B10273F5}"/>
              </a:ext>
            </a:extLst>
          </p:cNvPr>
          <p:cNvGraphicFramePr>
            <a:graphicFrameLocks noGrp="1"/>
          </p:cNvGraphicFramePr>
          <p:nvPr/>
        </p:nvGraphicFramePr>
        <p:xfrm>
          <a:off x="2362201" y="762001"/>
          <a:ext cx="7315203" cy="4953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>
                  <a:extLst>
                    <a:ext uri="{9D8B030D-6E8A-4147-A177-3AD203B41FA5}">
                      <a16:colId xmlns:a16="http://schemas.microsoft.com/office/drawing/2014/main" val="3759494389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69408243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62474415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44769073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0511140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191732249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614970798"/>
                    </a:ext>
                  </a:extLst>
                </a:gridCol>
              </a:tblGrid>
              <a:tr h="6551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&lt;2IN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2-&lt;4IN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4&lt;8IN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8&lt;12IN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322750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41923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21446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095254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59932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138224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54525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472016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197087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804742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0423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789D5A-67F2-4796-8FA0-57F903E16E4E}"/>
              </a:ext>
            </a:extLst>
          </p:cNvPr>
          <p:cNvSpPr txBox="1"/>
          <p:nvPr/>
        </p:nvSpPr>
        <p:spPr>
          <a:xfrm>
            <a:off x="1492144" y="120653"/>
            <a:ext cx="9207713" cy="523220"/>
          </a:xfrm>
          <a:prstGeom prst="rect">
            <a:avLst/>
          </a:prstGeom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Top 10 States in Gas Distribution PE Main Mileage by Diameter</a:t>
            </a:r>
          </a:p>
        </p:txBody>
      </p:sp>
    </p:spTree>
    <p:extLst>
      <p:ext uri="{BB962C8B-B14F-4D97-AF65-F5344CB8AC3E}">
        <p14:creationId xmlns:p14="http://schemas.microsoft.com/office/powerpoint/2010/main" val="277644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8A0CF9-7172-79E2-AE7F-223719617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" y="2022651"/>
            <a:ext cx="12188990" cy="543983"/>
          </a:xfr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en-US" sz="4000">
                <a:cs typeface="Arial"/>
              </a:rPr>
              <a:t>AMI Predictive </a:t>
            </a:r>
            <a:br>
              <a:rPr lang="en-US" sz="4000">
                <a:cs typeface="Arial"/>
              </a:rPr>
            </a:br>
            <a:r>
              <a:rPr lang="en-US" sz="4000">
                <a:cs typeface="Arial"/>
              </a:rPr>
              <a:t>Leak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70480-EA49-47DB-9D16-1FB9493125A3}"/>
              </a:ext>
            </a:extLst>
          </p:cNvPr>
          <p:cNvSpPr>
            <a:spLocks noGrp="1"/>
          </p:cNvSpPr>
          <p:nvPr/>
        </p:nvSpPr>
        <p:spPr>
          <a:xfrm>
            <a:off x="39870" y="3952154"/>
            <a:ext cx="12111826" cy="543983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609570" rtl="0" eaLnBrk="1" latinLnBrk="0" hangingPunct="1">
              <a:spcBef>
                <a:spcPct val="0"/>
              </a:spcBef>
              <a:buNone/>
              <a:defRPr sz="2667" b="1" kern="1200">
                <a:solidFill>
                  <a:srgbClr val="5555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Mitigating</a:t>
            </a:r>
            <a:r>
              <a:rPr lang="en-US" sz="2400" b="1"/>
              <a:t> Gas Leaks </a:t>
            </a:r>
            <a:r>
              <a:rPr lang="en-US" sz="2400"/>
              <a:t>for Customers</a:t>
            </a:r>
          </a:p>
          <a:p>
            <a:pPr algn="ctr"/>
            <a:r>
              <a:rPr lang="en-US" sz="2400">
                <a:cs typeface="Arial"/>
              </a:rPr>
              <a:t>July 7, 2025</a:t>
            </a:r>
            <a:endParaRPr lang="en-US" sz="265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AD8FB-BCDD-41C6-6991-8FBF024F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247" y="672193"/>
            <a:ext cx="10104808" cy="348065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sz="2400"/>
              <a:t>AGENDA</a:t>
            </a:r>
            <a:endParaRPr lang="en-US" sz="2400" b="1">
              <a:solidFill>
                <a:srgbClr val="1B6CB5"/>
              </a:solidFill>
            </a:endParaRPr>
          </a:p>
          <a:p>
            <a:endParaRPr lang="en-US" sz="2000"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8EB06-1C62-736C-F5DB-D0CD78FC0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377697"/>
            <a:ext cx="11310112" cy="4366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9965" lvl="1" indent="-380365">
              <a:buFont typeface="Wingdings"/>
              <a:buChar char="v"/>
            </a:pPr>
            <a:r>
              <a:rPr lang="en-US" sz="2200" b="1"/>
              <a:t>Goals and Scope of Project</a:t>
            </a:r>
            <a:endParaRPr lang="en-US" sz="2200" b="1">
              <a:cs typeface="Arial"/>
            </a:endParaRPr>
          </a:p>
          <a:p>
            <a:pPr marL="989965" lvl="1" indent="-380365">
              <a:buFont typeface="Wingdings"/>
              <a:buChar char="v"/>
            </a:pPr>
            <a:endParaRPr lang="en-US" sz="2200" b="1"/>
          </a:p>
          <a:p>
            <a:pPr marL="989965" lvl="1" indent="-380365">
              <a:buFont typeface="Wingdings"/>
              <a:buChar char="v"/>
            </a:pPr>
            <a:r>
              <a:rPr lang="en-US" sz="2200" b="1"/>
              <a:t>Key Wins</a:t>
            </a:r>
            <a:endParaRPr lang="en-US" sz="2200" b="1">
              <a:cs typeface="Arial"/>
            </a:endParaRPr>
          </a:p>
          <a:p>
            <a:pPr marL="989965" lvl="1" indent="-380365">
              <a:buFont typeface="Wingdings"/>
              <a:buChar char="v"/>
            </a:pPr>
            <a:endParaRPr lang="en-US" sz="2200" b="1"/>
          </a:p>
          <a:p>
            <a:pPr marL="989965" lvl="1" indent="-380365">
              <a:buFont typeface="Wingdings"/>
              <a:buChar char="v"/>
            </a:pPr>
            <a:r>
              <a:rPr lang="en-US" sz="2200" b="1"/>
              <a:t>Overview of Process</a:t>
            </a:r>
            <a:endParaRPr lang="en-US" sz="2200" b="1">
              <a:cs typeface="Arial"/>
            </a:endParaRPr>
          </a:p>
          <a:p>
            <a:pPr marL="989965" lvl="1" indent="-380365">
              <a:buFont typeface="Wingdings"/>
              <a:buChar char="v"/>
            </a:pPr>
            <a:endParaRPr lang="en-US" sz="2200" b="1"/>
          </a:p>
          <a:p>
            <a:pPr marL="989965" lvl="1" indent="-380365">
              <a:buFont typeface="Wingdings"/>
              <a:buChar char="v"/>
            </a:pPr>
            <a:r>
              <a:rPr lang="en-US" sz="2200" b="1"/>
              <a:t>Summary of Results</a:t>
            </a:r>
            <a:endParaRPr lang="en-US" sz="2200" b="1"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5FDD91-EC15-8E55-46DE-E46451FEE444}"/>
              </a:ext>
            </a:extLst>
          </p:cNvPr>
          <p:cNvSpPr txBox="1">
            <a:spLocks/>
          </p:cNvSpPr>
          <p:nvPr/>
        </p:nvSpPr>
        <p:spPr>
          <a:xfrm>
            <a:off x="535519" y="1113370"/>
            <a:ext cx="10464800" cy="579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1B6C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3D3E-E265-4018-A5D9-222605EC57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741089"/>
            <a:ext cx="11310112" cy="18657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B6CB5"/>
                </a:solidFill>
              </a:rPr>
              <a:t>GOAL</a:t>
            </a:r>
            <a:endParaRPr lang="en-US" sz="2400" b="1" dirty="0">
              <a:solidFill>
                <a:srgbClr val="1B6CB5"/>
              </a:solidFill>
              <a:cs typeface="Arial"/>
            </a:endParaRPr>
          </a:p>
          <a:p>
            <a:pPr marL="876300" lvl="1" indent="-342900">
              <a:buFont typeface="Wingdings"/>
              <a:buChar char="v"/>
            </a:pPr>
            <a:r>
              <a:rPr lang="en-US" sz="2400" dirty="0"/>
              <a:t>Utilize AMI gas meter data to identify high volume leaks occurring inside of a premise to mitigate and improve customer and co-worker safety.  </a:t>
            </a:r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b="1" dirty="0">
                <a:solidFill>
                  <a:srgbClr val="1B6CB5"/>
                </a:solidFill>
                <a:cs typeface="Arial"/>
              </a:rPr>
              <a:t>CRITERIA</a:t>
            </a:r>
          </a:p>
          <a:p>
            <a:pPr marL="876300" lvl="1" indent="-342900">
              <a:buFont typeface="Wingdings"/>
              <a:buChar char="v"/>
            </a:pPr>
            <a:r>
              <a:rPr lang="en-US" sz="2400" dirty="0"/>
              <a:t>The predictive analysis targets AMI gas meters that have higher than normal flow, with minimum sustained flow of 30CFH.</a:t>
            </a:r>
            <a:endParaRPr lang="en-US" sz="2400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D45BF-EC78-4E2C-B992-7228B86798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77DB-C199-4239-9DBC-7EB61C6B3E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E3DF-BE7D-4DE5-AFCA-2D777F00D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29" y="304262"/>
            <a:ext cx="9999447" cy="54398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sz="2400">
                <a:solidFill>
                  <a:srgbClr val="1B6CB5"/>
                </a:solidFill>
                <a:cs typeface="Arial"/>
              </a:rPr>
              <a:t>DAILY PROCESS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41FAF-A9FF-470B-8D56-DAFA62A123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77DB-C199-4239-9DBC-7EB61C6B3E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A diagram of a process&#10;&#10;Description automatically generated">
            <a:extLst>
              <a:ext uri="{FF2B5EF4-FFF2-40B4-BE49-F238E27FC236}">
                <a16:creationId xmlns:a16="http://schemas.microsoft.com/office/drawing/2014/main" id="{E2F37AAD-71FE-46D0-7A50-D4F270173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53" y="727367"/>
            <a:ext cx="6434113" cy="53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776A4CE-8EC7-AD46-7678-D9412484B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629" y="465495"/>
            <a:ext cx="5718216" cy="431800"/>
          </a:xfrm>
        </p:spPr>
        <p:txBody>
          <a:bodyPr lIns="91440" tIns="45720" rIns="91440" bIns="45720" anchor="t"/>
          <a:lstStyle/>
          <a:p>
            <a:r>
              <a:rPr lang="en-US" sz="2400">
                <a:cs typeface="Arial"/>
              </a:rPr>
              <a:t>EXAMPLES – Gas Leaks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879A4-8EA3-2D1F-7F0F-35E5315307EA}"/>
              </a:ext>
            </a:extLst>
          </p:cNvPr>
          <p:cNvSpPr txBox="1"/>
          <p:nvPr/>
        </p:nvSpPr>
        <p:spPr>
          <a:xfrm>
            <a:off x="729992" y="1993023"/>
            <a:ext cx="99295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9/23/24 - Carlinville, IL</a:t>
            </a:r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50% LEL reading inside customer's house - several gas leaks were found at the stove and water heater.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41299-176B-DE4C-703A-0B6255A1321A}"/>
              </a:ext>
            </a:extLst>
          </p:cNvPr>
          <p:cNvSpPr txBox="1"/>
          <p:nvPr/>
        </p:nvSpPr>
        <p:spPr>
          <a:xfrm>
            <a:off x="724052" y="3039471"/>
            <a:ext cx="101243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10/4/24 - Cuba, IL</a:t>
            </a:r>
            <a:endParaRPr lang="en-US"/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Customer's boiler had two broken lines and the gas valve was stuck wide open – customers were both asleep upon arrival to investigate.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489EB-149F-80F4-E450-DDEA489EE55A}"/>
              </a:ext>
            </a:extLst>
          </p:cNvPr>
          <p:cNvSpPr txBox="1"/>
          <p:nvPr/>
        </p:nvSpPr>
        <p:spPr>
          <a:xfrm>
            <a:off x="740619" y="1173069"/>
            <a:ext cx="104475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8/29/24 - Madison, IL</a:t>
            </a:r>
            <a:endParaRPr lang="en-US"/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Copper fuel lines had been stolen out of the customer's basement.</a:t>
            </a:r>
          </a:p>
          <a:p>
            <a:pPr lvl="2"/>
            <a:endParaRPr lang="en-US">
              <a:solidFill>
                <a:srgbClr val="555555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B195F-DB9E-E693-B44B-6DE1F1CA4F6C}"/>
              </a:ext>
            </a:extLst>
          </p:cNvPr>
          <p:cNvSpPr txBox="1"/>
          <p:nvPr/>
        </p:nvSpPr>
        <p:spPr>
          <a:xfrm>
            <a:off x="743051" y="4953507"/>
            <a:ext cx="97668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6/26/25 - Timewell, IL</a:t>
            </a:r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Customer had removed their furnace and left an open fuel line in their trailer - customer did not have gas appliances but turned on the gas to cook food.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27700-136A-068E-79CD-5CB6CA5036AA}"/>
              </a:ext>
            </a:extLst>
          </p:cNvPr>
          <p:cNvSpPr txBox="1"/>
          <p:nvPr/>
        </p:nvSpPr>
        <p:spPr>
          <a:xfrm>
            <a:off x="745640" y="4070036"/>
            <a:ext cx="97449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4/19/25 - Mount Vernon, IL</a:t>
            </a:r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Copper fuel lines had been stolen from vacant residence – property was condemned.  </a:t>
            </a:r>
          </a:p>
        </p:txBody>
      </p:sp>
    </p:spTree>
    <p:extLst>
      <p:ext uri="{BB962C8B-B14F-4D97-AF65-F5344CB8AC3E}">
        <p14:creationId xmlns:p14="http://schemas.microsoft.com/office/powerpoint/2010/main" val="19555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C7A886-5949-EB1A-0C7A-E87A0B59AD4D}"/>
              </a:ext>
            </a:extLst>
          </p:cNvPr>
          <p:cNvSpPr txBox="1"/>
          <p:nvPr/>
        </p:nvSpPr>
        <p:spPr>
          <a:xfrm>
            <a:off x="706243" y="2652492"/>
            <a:ext cx="99293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May 2025 – Peoria, IL</a:t>
            </a:r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Ameren Illinois journeyman found water leaking excessively under the customer's trailer.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5A488-DBF8-871B-3741-FFE10F00DEC6}"/>
              </a:ext>
            </a:extLst>
          </p:cNvPr>
          <p:cNvSpPr txBox="1"/>
          <p:nvPr/>
        </p:nvSpPr>
        <p:spPr>
          <a:xfrm>
            <a:off x="706243" y="1621977"/>
            <a:ext cx="109504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July 2024 – Peoria, IL</a:t>
            </a:r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Customer suspects cat turned on the hot water faucet while they were out of town for several days.</a:t>
            </a:r>
            <a:endParaRPr lang="en-US" b="1">
              <a:solidFill>
                <a:srgbClr val="555555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555555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C9405-B53D-5158-42BA-C16800BB1161}"/>
              </a:ext>
            </a:extLst>
          </p:cNvPr>
          <p:cNvSpPr txBox="1"/>
          <p:nvPr/>
        </p:nvSpPr>
        <p:spPr>
          <a:xfrm>
            <a:off x="706243" y="3772541"/>
            <a:ext cx="92752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55555"/>
                </a:solidFill>
                <a:cs typeface="Arial"/>
              </a:rPr>
              <a:t>June 2025 – Peoria, IL</a:t>
            </a:r>
          </a:p>
          <a:p>
            <a:pPr marL="742950" lvl="1" indent="-285750">
              <a:buFont typeface="Wingdings"/>
              <a:buChar char="v"/>
            </a:pPr>
            <a:r>
              <a:rPr lang="en-US">
                <a:solidFill>
                  <a:srgbClr val="555555"/>
                </a:solidFill>
                <a:cs typeface="Arial"/>
              </a:rPr>
              <a:t>Customer's thermostat was wired incorrectly causing furnace and air conditioning </a:t>
            </a:r>
          </a:p>
          <a:p>
            <a:pPr lvl="1"/>
            <a:r>
              <a:rPr lang="en-US">
                <a:solidFill>
                  <a:srgbClr val="555555"/>
                </a:solidFill>
                <a:cs typeface="Arial"/>
              </a:rPr>
              <a:t>  unit to run simultaneously.</a:t>
            </a:r>
            <a:endParaRPr lang="en-US">
              <a:cs typeface="Arial"/>
            </a:endParaRP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3A08A49E-BB7A-6376-BEA7-7E435F53DC5B}"/>
              </a:ext>
            </a:extLst>
          </p:cNvPr>
          <p:cNvSpPr txBox="1">
            <a:spLocks/>
          </p:cNvSpPr>
          <p:nvPr/>
        </p:nvSpPr>
        <p:spPr>
          <a:xfrm>
            <a:off x="377465" y="571596"/>
            <a:ext cx="5718216" cy="43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09570" rtl="0" eaLnBrk="1" latinLnBrk="0" hangingPunct="1">
              <a:spcBef>
                <a:spcPct val="20000"/>
              </a:spcBef>
              <a:buFont typeface="Arial"/>
              <a:buNone/>
              <a:defRPr sz="1867" b="1" kern="1200">
                <a:solidFill>
                  <a:srgbClr val="1B6CB5"/>
                </a:solidFill>
                <a:latin typeface="+mn-lt"/>
                <a:ea typeface="+mn-ea"/>
                <a:cs typeface="+mn-cs"/>
              </a:defRPr>
            </a:lvl1pPr>
            <a:lvl2pPr marL="609570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40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09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27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84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Arial"/>
              </a:rPr>
              <a:t>EXAMPLES – Unusual Gas Usage</a:t>
            </a:r>
          </a:p>
        </p:txBody>
      </p:sp>
    </p:spTree>
    <p:extLst>
      <p:ext uri="{BB962C8B-B14F-4D97-AF65-F5344CB8AC3E}">
        <p14:creationId xmlns:p14="http://schemas.microsoft.com/office/powerpoint/2010/main" val="14956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F926195-CF12-7698-52C3-47A1B8918B8D}"/>
              </a:ext>
            </a:extLst>
          </p:cNvPr>
          <p:cNvGraphicFramePr>
            <a:graphicFrameLocks noGrp="1"/>
          </p:cNvGraphicFramePr>
          <p:nvPr>
            <p:ph type="dgm" sz="quarter" idx="18"/>
          </p:nvPr>
        </p:nvGraphicFramePr>
        <p:xfrm>
          <a:off x="2460995" y="1814332"/>
          <a:ext cx="7257633" cy="321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1E87BF-5545-45DB-9429-AD42F66DB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99" y="352490"/>
            <a:ext cx="10919581" cy="54398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  <a:cs typeface="Arial"/>
              </a:rPr>
              <a:t>PERFORMANCE HIGHLIGHTS </a:t>
            </a:r>
            <a:br>
              <a:rPr lang="en-US" sz="2400" dirty="0">
                <a:solidFill>
                  <a:srgbClr val="0070C0"/>
                </a:solidFill>
                <a:cs typeface="Arial"/>
              </a:rPr>
            </a:br>
            <a:r>
              <a:rPr lang="en-US" sz="1800" dirty="0">
                <a:solidFill>
                  <a:srgbClr val="0070C0"/>
                </a:solidFill>
                <a:cs typeface="Arial"/>
              </a:rPr>
              <a:t>(since process inception June 2023)</a:t>
            </a:r>
          </a:p>
        </p:txBody>
      </p:sp>
    </p:spTree>
    <p:extLst>
      <p:ext uri="{BB962C8B-B14F-4D97-AF65-F5344CB8AC3E}">
        <p14:creationId xmlns:p14="http://schemas.microsoft.com/office/powerpoint/2010/main" val="36262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86A42-F7C3-4FD1-B860-7FA32E87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Gas Distribution Incident Trends - Cause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651D1-6D0E-EEE0-B0D3-DB79EA0F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77681"/>
            <a:ext cx="10905066" cy="43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22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196C8-DFB7-E312-A907-0CA74B460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E48C7D2-E421-1233-8635-ACDA3D6F6121}"/>
              </a:ext>
            </a:extLst>
          </p:cNvPr>
          <p:cNvGraphicFramePr>
            <a:graphicFrameLocks noGrp="1"/>
          </p:cNvGraphicFramePr>
          <p:nvPr>
            <p:ph type="dgm" sz="quarter" idx="18"/>
          </p:nvPr>
        </p:nvGraphicFramePr>
        <p:xfrm>
          <a:off x="2325958" y="1457446"/>
          <a:ext cx="7846012" cy="399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4B3D48-9DCF-0E9E-A916-8BD0A21F5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53" y="458592"/>
            <a:ext cx="10919581" cy="54398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400">
                <a:solidFill>
                  <a:srgbClr val="0070C0"/>
                </a:solidFill>
                <a:cs typeface="Arial"/>
              </a:rPr>
              <a:t>2025 YTD PERFORMACE</a:t>
            </a:r>
          </a:p>
        </p:txBody>
      </p:sp>
    </p:spTree>
    <p:extLst>
      <p:ext uri="{BB962C8B-B14F-4D97-AF65-F5344CB8AC3E}">
        <p14:creationId xmlns:p14="http://schemas.microsoft.com/office/powerpoint/2010/main" val="31619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C3D36-B88F-11F2-E217-A524DE87B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4E1151-F7FB-4EBA-A8A9-BB88038CC40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67818" y="1156102"/>
          <a:ext cx="11309350" cy="460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37D8CC9-C612-7558-759C-68647306C82B}"/>
              </a:ext>
            </a:extLst>
          </p:cNvPr>
          <p:cNvSpPr txBox="1">
            <a:spLocks/>
          </p:cNvSpPr>
          <p:nvPr/>
        </p:nvSpPr>
        <p:spPr>
          <a:xfrm>
            <a:off x="483564" y="593630"/>
            <a:ext cx="10919581" cy="54398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609555" rtl="0" eaLnBrk="1" latinLnBrk="0" hangingPunct="1">
              <a:spcBef>
                <a:spcPct val="0"/>
              </a:spcBef>
              <a:buNone/>
              <a:defRPr sz="2667" b="1" kern="1200">
                <a:solidFill>
                  <a:srgbClr val="5555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0070C0"/>
                </a:solidFill>
                <a:cs typeface="Arial"/>
              </a:rPr>
              <a:t>2025 FIELD INVESTIGATION RESULTS</a:t>
            </a:r>
          </a:p>
        </p:txBody>
      </p:sp>
    </p:spTree>
    <p:extLst>
      <p:ext uri="{BB962C8B-B14F-4D97-AF65-F5344CB8AC3E}">
        <p14:creationId xmlns:p14="http://schemas.microsoft.com/office/powerpoint/2010/main" val="8112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F9306D-B576-A24F-5088-4C0163409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7" y="505314"/>
            <a:ext cx="9999447" cy="543983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LESSON LEARNED</a:t>
            </a:r>
            <a:br>
              <a:rPr lang="en-US" sz="2400" dirty="0">
                <a:solidFill>
                  <a:srgbClr val="0070C0"/>
                </a:solidFill>
                <a:cs typeface="Arial"/>
              </a:rPr>
            </a:br>
            <a:endParaRPr lang="en-US" sz="180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8B63B-80A6-7095-B386-68A0C6C07B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1" y="2140822"/>
            <a:ext cx="4320289" cy="2831043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sz="2000" b="1">
                <a:cs typeface="Arial"/>
              </a:rPr>
              <a:t>Hot Water Leak vs. Gas Leak</a:t>
            </a:r>
          </a:p>
          <a:p>
            <a:pPr marL="0" indent="0" algn="ctr">
              <a:buNone/>
            </a:pPr>
            <a:endParaRPr lang="en-US" sz="2000" b="1">
              <a:cs typeface="Arial"/>
            </a:endParaRPr>
          </a:p>
          <a:p>
            <a:pPr marL="0" indent="0" algn="ctr">
              <a:buNone/>
            </a:pPr>
            <a:r>
              <a:rPr lang="en-US" sz="2000" b="1"/>
              <a:t>Hot water leaks and gas leaks show similar patterns however gas leaks have been found to have high LEL levels.</a:t>
            </a:r>
            <a:endParaRPr lang="en-US" sz="2000" b="1">
              <a:cs typeface="Arial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26B76C-DE75-AE57-80B6-8074E01DE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77DB-C199-4239-9DBC-7EB61C6B3E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0E2CAE-EA2F-647E-7075-291D1EF91866}"/>
              </a:ext>
            </a:extLst>
          </p:cNvPr>
          <p:cNvGrpSpPr/>
          <p:nvPr/>
        </p:nvGrpSpPr>
        <p:grpSpPr>
          <a:xfrm>
            <a:off x="4339078" y="1073411"/>
            <a:ext cx="7447808" cy="4507893"/>
            <a:chOff x="1931607" y="2191505"/>
            <a:chExt cx="6849783" cy="438250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198CFC7-E9D7-A250-40E4-9B071A868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610" y="2589381"/>
              <a:ext cx="6849780" cy="176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278C6AF9-270D-F8F6-80C8-8A8697EA2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609" y="4810294"/>
              <a:ext cx="6849779" cy="176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F6D76D9B-13EC-2081-5863-39D6A66BC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610" y="2191505"/>
              <a:ext cx="16710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Hot Water Leak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0F0CB2A3-3D49-B153-6CFF-70FB0011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607" y="4515924"/>
              <a:ext cx="2420856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Gas Leak with 35%LEL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8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Help">
            <a:extLst>
              <a:ext uri="{FF2B5EF4-FFF2-40B4-BE49-F238E27FC236}">
                <a16:creationId xmlns:a16="http://schemas.microsoft.com/office/drawing/2014/main" id="{ADFDADAD-8BFC-0F6F-098C-B691821E7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78B64-014E-C488-3ECE-A0FD2BEB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8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6A42-F7C3-4FD1-B860-7FA32E87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0"/>
            <a:ext cx="10625060" cy="1609344"/>
          </a:xfrm>
        </p:spPr>
        <p:txBody>
          <a:bodyPr/>
          <a:lstStyle/>
          <a:p>
            <a:r>
              <a:rPr lang="en-US" dirty="0"/>
              <a:t>Gas Distribution Significant Incident Causes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F2427-257E-C7F1-FDE4-3088B34D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019" y="1142936"/>
            <a:ext cx="5491267" cy="457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5FFA3-A1F7-2161-DAAC-562C23D0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144" y="5715064"/>
            <a:ext cx="7937711" cy="1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387" y="221100"/>
            <a:ext cx="8739101" cy="77554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Distribution Data Analysis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FDF4CC-B1C1-4F7C-843A-C719AAE93090}"/>
              </a:ext>
            </a:extLst>
          </p:cNvPr>
          <p:cNvSpPr txBox="1">
            <a:spLocks/>
          </p:cNvSpPr>
          <p:nvPr/>
        </p:nvSpPr>
        <p:spPr>
          <a:xfrm>
            <a:off x="3424238" y="608870"/>
            <a:ext cx="5343525" cy="825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Cause Significant Incidents</a:t>
            </a:r>
            <a:endParaRPr lang="en-US" sz="36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711886-5D57-4FED-A5D9-8081286D7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200832"/>
              </p:ext>
            </p:extLst>
          </p:nvPr>
        </p:nvGraphicFramePr>
        <p:xfrm>
          <a:off x="1615069" y="1434370"/>
          <a:ext cx="8941419" cy="46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176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387" y="221100"/>
            <a:ext cx="8739101" cy="77554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Distribution Data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C46C77-EF5C-4574-8485-6BA8E9A2BB5A}"/>
              </a:ext>
            </a:extLst>
          </p:cNvPr>
          <p:cNvSpPr txBox="1">
            <a:spLocks/>
          </p:cNvSpPr>
          <p:nvPr/>
        </p:nvSpPr>
        <p:spPr>
          <a:xfrm>
            <a:off x="2821724" y="890694"/>
            <a:ext cx="6905625" cy="6530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Total Leaks by Cause Annual Report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CAFA6C-D118-4324-98E2-12174A9F2C1C}"/>
              </a:ext>
            </a:extLst>
          </p:cNvPr>
          <p:cNvGraphicFramePr>
            <a:graphicFrameLocks/>
          </p:cNvGraphicFramePr>
          <p:nvPr/>
        </p:nvGraphicFramePr>
        <p:xfrm>
          <a:off x="1615069" y="1648977"/>
          <a:ext cx="9052932" cy="443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429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387" y="646772"/>
            <a:ext cx="8739101" cy="34987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Distribution Data Analysis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D33A9-B370-438A-A6F9-6FCED21ED7E5}"/>
              </a:ext>
            </a:extLst>
          </p:cNvPr>
          <p:cNvSpPr txBox="1">
            <a:spLocks/>
          </p:cNvSpPr>
          <p:nvPr/>
        </p:nvSpPr>
        <p:spPr>
          <a:xfrm>
            <a:off x="2238824" y="965551"/>
            <a:ext cx="7896225" cy="5375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Hazardous Leaks by Cause Annual Report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90FDE8-3460-41C1-A9A3-D2960E465C0C}"/>
              </a:ext>
            </a:extLst>
          </p:cNvPr>
          <p:cNvGraphicFramePr>
            <a:graphicFrameLocks/>
          </p:cNvGraphicFramePr>
          <p:nvPr/>
        </p:nvGraphicFramePr>
        <p:xfrm>
          <a:off x="1524001" y="1494263"/>
          <a:ext cx="9032487" cy="459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277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387" y="221100"/>
            <a:ext cx="8739101" cy="77554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Distribution Data Analysis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352377-2CD4-4E6F-AE4D-3B6321ABC8FA}"/>
              </a:ext>
            </a:extLst>
          </p:cNvPr>
          <p:cNvSpPr txBox="1">
            <a:spLocks/>
          </p:cNvSpPr>
          <p:nvPr/>
        </p:nvSpPr>
        <p:spPr>
          <a:xfrm>
            <a:off x="2147637" y="885296"/>
            <a:ext cx="8078599" cy="664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Percent Steel versus Percent Plastic</a:t>
            </a:r>
            <a:br>
              <a:rPr lang="en-US" sz="3200" b="1" dirty="0"/>
            </a:br>
            <a:r>
              <a:rPr lang="en-US" sz="3200" b="1" dirty="0"/>
              <a:t>2010-2022 Annual Report</a:t>
            </a:r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0E7DDC62-762C-444B-B8C7-C61CBC160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8640"/>
              </p:ext>
            </p:extLst>
          </p:nvPr>
        </p:nvGraphicFramePr>
        <p:xfrm>
          <a:off x="1580685" y="1550187"/>
          <a:ext cx="9030630" cy="431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234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F77E-2DE5-A9C8-5929-B9DCEABB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29" y="498689"/>
            <a:ext cx="5429036" cy="806129"/>
          </a:xfrm>
        </p:spPr>
        <p:txBody>
          <a:bodyPr>
            <a:normAutofit/>
          </a:bodyPr>
          <a:lstStyle/>
          <a:p>
            <a:r>
              <a:rPr lang="en-US" sz="3600" b="1" dirty="0"/>
              <a:t>One Call Information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7E50AB-0CC4-D0E6-2689-FA2EDEC627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563" y="1825625"/>
          <a:ext cx="11794731" cy="437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006">
                  <a:extLst>
                    <a:ext uri="{9D8B030D-6E8A-4147-A177-3AD203B41FA5}">
                      <a16:colId xmlns:a16="http://schemas.microsoft.com/office/drawing/2014/main" val="2628311312"/>
                    </a:ext>
                  </a:extLst>
                </a:gridCol>
                <a:gridCol w="1699345">
                  <a:extLst>
                    <a:ext uri="{9D8B030D-6E8A-4147-A177-3AD203B41FA5}">
                      <a16:colId xmlns:a16="http://schemas.microsoft.com/office/drawing/2014/main" val="1668844275"/>
                    </a:ext>
                  </a:extLst>
                </a:gridCol>
                <a:gridCol w="1699345">
                  <a:extLst>
                    <a:ext uri="{9D8B030D-6E8A-4147-A177-3AD203B41FA5}">
                      <a16:colId xmlns:a16="http://schemas.microsoft.com/office/drawing/2014/main" val="2513481995"/>
                    </a:ext>
                  </a:extLst>
                </a:gridCol>
                <a:gridCol w="1699345">
                  <a:extLst>
                    <a:ext uri="{9D8B030D-6E8A-4147-A177-3AD203B41FA5}">
                      <a16:colId xmlns:a16="http://schemas.microsoft.com/office/drawing/2014/main" val="183187049"/>
                    </a:ext>
                  </a:extLst>
                </a:gridCol>
                <a:gridCol w="1699345">
                  <a:extLst>
                    <a:ext uri="{9D8B030D-6E8A-4147-A177-3AD203B41FA5}">
                      <a16:colId xmlns:a16="http://schemas.microsoft.com/office/drawing/2014/main" val="407932976"/>
                    </a:ext>
                  </a:extLst>
                </a:gridCol>
                <a:gridCol w="1699345">
                  <a:extLst>
                    <a:ext uri="{9D8B030D-6E8A-4147-A177-3AD203B41FA5}">
                      <a16:colId xmlns:a16="http://schemas.microsoft.com/office/drawing/2014/main" val="312695507"/>
                    </a:ext>
                  </a:extLst>
                </a:gridCol>
              </a:tblGrid>
              <a:tr h="62277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110668"/>
                  </a:ext>
                </a:extLst>
              </a:tr>
              <a:tr h="622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Excavation Tickets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902,082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2,463,301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1,612,781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238,560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34,701,733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18978"/>
                  </a:ext>
                </a:extLst>
              </a:tr>
              <a:tr h="622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Excavation Damages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86,145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398511"/>
                  </a:ext>
                </a:extLst>
              </a:tr>
              <a:tr h="622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One Call Not Sufficient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2,423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30,127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105792"/>
                  </a:ext>
                </a:extLst>
              </a:tr>
              <a:tr h="622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Locate Not Sufficient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20,447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99688"/>
                  </a:ext>
                </a:extLst>
              </a:tr>
              <a:tr h="622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Excavation Not Sufficient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1,796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33,401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80994"/>
                  </a:ext>
                </a:extLst>
              </a:tr>
              <a:tr h="622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Other Not Sufficient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2,170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29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32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CHELPS PHMS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/>
      </a:spPr>
      <a:bodyPr vert="horz" lIns="91440" tIns="45720" rIns="91440" bIns="45720" rtlCol="0" anchor="ctr"/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A084ADADED14A8922AD394849BB05" ma:contentTypeVersion="16" ma:contentTypeDescription="Create a new document." ma:contentTypeScope="" ma:versionID="f56093fee2c084bf3cc816654a45a834">
  <xsd:schema xmlns:xsd="http://www.w3.org/2001/XMLSchema" xmlns:xs="http://www.w3.org/2001/XMLSchema" xmlns:p="http://schemas.microsoft.com/office/2006/metadata/properties" xmlns:ns3="424a837f-0a9e-41e2-86c6-09cad2cf4795" xmlns:ns4="8034c887-b8ef-49f7-ba7f-0b38c965eac6" targetNamespace="http://schemas.microsoft.com/office/2006/metadata/properties" ma:root="true" ma:fieldsID="58d7d2d6b9df48406846bbd07c102d71" ns3:_="" ns4:_="">
    <xsd:import namespace="424a837f-0a9e-41e2-86c6-09cad2cf4795"/>
    <xsd:import namespace="8034c887-b8ef-49f7-ba7f-0b38c965ea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MediaServiceBillingMetadata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a837f-0a9e-41e2-86c6-09cad2cf4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4c887-b8ef-49f7-ba7f-0b38c965e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4a837f-0a9e-41e2-86c6-09cad2cf47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D05F9-C79F-4E48-9B71-CCAA0AA5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a837f-0a9e-41e2-86c6-09cad2cf4795"/>
    <ds:schemaRef ds:uri="8034c887-b8ef-49f7-ba7f-0b38c965e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ED53D-E54B-4AE0-A229-52C277AEF69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034c887-b8ef-49f7-ba7f-0b38c965eac6"/>
    <ds:schemaRef ds:uri="http://schemas.microsoft.com/office/2006/documentManagement/types"/>
    <ds:schemaRef ds:uri="http://schemas.microsoft.com/office/infopath/2007/PartnerControls"/>
    <ds:schemaRef ds:uri="424a837f-0a9e-41e2-86c6-09cad2cf47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91AA25-8EDF-4126-A952-E859CEE3D4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2329</Words>
  <Application>Microsoft Office PowerPoint</Application>
  <PresentationFormat>Widescreen</PresentationFormat>
  <Paragraphs>752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Georgia</vt:lpstr>
      <vt:lpstr>Tahoma</vt:lpstr>
      <vt:lpstr>Times New Roman</vt:lpstr>
      <vt:lpstr>Wingdings</vt:lpstr>
      <vt:lpstr>Office Theme</vt:lpstr>
      <vt:lpstr>1_PCHELPS PHMSA Presentation Template</vt:lpstr>
      <vt:lpstr>Data Analysis Western Region States</vt:lpstr>
      <vt:lpstr>Topics</vt:lpstr>
      <vt:lpstr>Gas Distribution Incident Trends - Cause</vt:lpstr>
      <vt:lpstr>Gas Distribution Significant Incident Causes</vt:lpstr>
      <vt:lpstr>Distribution Data Analysis</vt:lpstr>
      <vt:lpstr>Distribution Data Analysis</vt:lpstr>
      <vt:lpstr>Distribution Data Analysis</vt:lpstr>
      <vt:lpstr>Distribution Data Analysis</vt:lpstr>
      <vt:lpstr>One Call Information Data</vt:lpstr>
      <vt:lpstr>One Call Information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AMI Predictive  Leak Process</vt:lpstr>
      <vt:lpstr>PowerPoint Presentation</vt:lpstr>
      <vt:lpstr>PowerPoint Presentation</vt:lpstr>
      <vt:lpstr>DAILY PROCESS FLOW</vt:lpstr>
      <vt:lpstr>PowerPoint Presentation</vt:lpstr>
      <vt:lpstr>PowerPoint Presentation</vt:lpstr>
      <vt:lpstr>PERFORMANCE HIGHLIGHTS  (since process inception June 2023)</vt:lpstr>
      <vt:lpstr>2025 YTD PERFORMACE</vt:lpstr>
      <vt:lpstr>PowerPoint Presentation</vt:lpstr>
      <vt:lpstr>LESSON LEARNED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Matt</dc:creator>
  <cp:lastModifiedBy>Robert Clarillos</cp:lastModifiedBy>
  <cp:revision>4</cp:revision>
  <dcterms:created xsi:type="dcterms:W3CDTF">2025-08-11T15:38:35Z</dcterms:created>
  <dcterms:modified xsi:type="dcterms:W3CDTF">2025-08-18T11:39:20Z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0x010100417A084ADADED14A8922AD394849BB05</vt:lpwstr>
  </property>
</Properties>
</file>