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2" r:id="rId5"/>
    <p:sldMasterId id="2147483864" r:id="rId6"/>
  </p:sldMasterIdLst>
  <p:notesMasterIdLst>
    <p:notesMasterId r:id="rId47"/>
  </p:notesMasterIdLst>
  <p:handoutMasterIdLst>
    <p:handoutMasterId r:id="rId48"/>
  </p:handoutMasterIdLst>
  <p:sldIdLst>
    <p:sldId id="721" r:id="rId7"/>
    <p:sldId id="929" r:id="rId8"/>
    <p:sldId id="934" r:id="rId9"/>
    <p:sldId id="935" r:id="rId10"/>
    <p:sldId id="943" r:id="rId11"/>
    <p:sldId id="944" r:id="rId12"/>
    <p:sldId id="953" r:id="rId13"/>
    <p:sldId id="946" r:id="rId14"/>
    <p:sldId id="947" r:id="rId15"/>
    <p:sldId id="974" r:id="rId16"/>
    <p:sldId id="948" r:id="rId17"/>
    <p:sldId id="949" r:id="rId18"/>
    <p:sldId id="952" r:id="rId19"/>
    <p:sldId id="954" r:id="rId20"/>
    <p:sldId id="951" r:id="rId21"/>
    <p:sldId id="942" r:id="rId22"/>
    <p:sldId id="959" r:id="rId23"/>
    <p:sldId id="933" r:id="rId24"/>
    <p:sldId id="931" r:id="rId25"/>
    <p:sldId id="932" r:id="rId26"/>
    <p:sldId id="955" r:id="rId27"/>
    <p:sldId id="961" r:id="rId28"/>
    <p:sldId id="962" r:id="rId29"/>
    <p:sldId id="965" r:id="rId30"/>
    <p:sldId id="957" r:id="rId31"/>
    <p:sldId id="958" r:id="rId32"/>
    <p:sldId id="970" r:id="rId33"/>
    <p:sldId id="956" r:id="rId34"/>
    <p:sldId id="930" r:id="rId35"/>
    <p:sldId id="939" r:id="rId36"/>
    <p:sldId id="268" r:id="rId37"/>
    <p:sldId id="262" r:id="rId38"/>
    <p:sldId id="964" r:id="rId39"/>
    <p:sldId id="963" r:id="rId40"/>
    <p:sldId id="968" r:id="rId41"/>
    <p:sldId id="966" r:id="rId42"/>
    <p:sldId id="973" r:id="rId43"/>
    <p:sldId id="971" r:id="rId44"/>
    <p:sldId id="972" r:id="rId45"/>
    <p:sldId id="921" r:id="rId46"/>
  </p:sldIdLst>
  <p:sldSz cx="12192000" cy="6858000"/>
  <p:notesSz cx="7315200" cy="96012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yan Buchs" initials="RB" lastIdx="1" clrIdx="0">
    <p:extLst>
      <p:ext uri="{19B8F6BF-5375-455C-9EA6-DF929625EA0E}">
        <p15:presenceInfo xmlns:p15="http://schemas.microsoft.com/office/powerpoint/2012/main" userId="S::rbuchs@enengineering.com::53f83e07-ca12-499b-915f-a8402f7a4260" providerId="AD"/>
      </p:ext>
    </p:extLst>
  </p:cmAuthor>
  <p:cmAuthor id="2" name="Mark Anderson" initials="MA" lastIdx="1" clrIdx="1">
    <p:extLst>
      <p:ext uri="{19B8F6BF-5375-455C-9EA6-DF929625EA0E}">
        <p15:presenceInfo xmlns:p15="http://schemas.microsoft.com/office/powerpoint/2012/main" userId="S::manderson@enengineering.com::4e6e2925-0b67-48ef-8cb1-1e2bcd663d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CF0A2C"/>
    <a:srgbClr val="98FFFF"/>
    <a:srgbClr val="989636"/>
    <a:srgbClr val="402B56"/>
    <a:srgbClr val="E77925"/>
    <a:srgbClr val="005F7F"/>
    <a:srgbClr val="69737B"/>
    <a:srgbClr val="E9D5C5"/>
    <a:srgbClr val="B3B4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2" autoAdjust="0"/>
    <p:restoredTop sz="90834" autoAdjust="0"/>
  </p:normalViewPr>
  <p:slideViewPr>
    <p:cSldViewPr snapToGrid="0" snapToObjects="1" showGuides="1">
      <p:cViewPr varScale="1">
        <p:scale>
          <a:sx n="92" d="100"/>
          <a:sy n="92" d="100"/>
        </p:scale>
        <p:origin x="1608" y="348"/>
      </p:cViewPr>
      <p:guideLst>
        <p:guide orient="horz" pos="2952"/>
        <p:guide pos="384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3816" y="84"/>
      </p:cViewPr>
      <p:guideLst>
        <p:guide orient="horz" pos="3024"/>
        <p:guide pos="2304"/>
      </p:guideLst>
    </p:cSldViewPr>
  </p:notesViewPr>
  <p:gridSpacing cx="38100" cy="3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0000"/>
                </a:solidFill>
              </a:rPr>
              <a:t>% Wall loss depth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% Wall loss depth 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'ML ext Indications  for graphs'!$E$3:$E$248</c:f>
              <c:numCache>
                <c:formatCode>0\+00</c:formatCode>
                <c:ptCount val="246"/>
                <c:pt idx="0">
                  <c:v>0</c:v>
                </c:pt>
                <c:pt idx="1">
                  <c:v>33.65000175498426</c:v>
                </c:pt>
                <c:pt idx="2">
                  <c:v>93.925004898570478</c:v>
                </c:pt>
                <c:pt idx="3">
                  <c:v>96.208338350988925</c:v>
                </c:pt>
                <c:pt idx="4">
                  <c:v>115.96667271479964</c:v>
                </c:pt>
                <c:pt idx="5">
                  <c:v>306.84168266970664</c:v>
                </c:pt>
                <c:pt idx="6">
                  <c:v>307.92501605954021</c:v>
                </c:pt>
                <c:pt idx="7">
                  <c:v>359.57501875329763</c:v>
                </c:pt>
                <c:pt idx="8">
                  <c:v>390.51668703369796</c:v>
                </c:pt>
                <c:pt idx="9">
                  <c:v>425.27502217981964</c:v>
                </c:pt>
                <c:pt idx="10">
                  <c:v>426.32502223458141</c:v>
                </c:pt>
                <c:pt idx="11">
                  <c:v>429.78335574828088</c:v>
                </c:pt>
                <c:pt idx="12">
                  <c:v>466.05002430640161</c:v>
                </c:pt>
                <c:pt idx="13">
                  <c:v>477.05002488009632</c:v>
                </c:pt>
                <c:pt idx="14">
                  <c:v>486.64169204700738</c:v>
                </c:pt>
                <c:pt idx="15">
                  <c:v>493.8833590913564</c:v>
                </c:pt>
                <c:pt idx="16">
                  <c:v>494.51669245772064</c:v>
                </c:pt>
                <c:pt idx="17">
                  <c:v>495.69169251900166</c:v>
                </c:pt>
                <c:pt idx="18">
                  <c:v>554.11669556610286</c:v>
                </c:pt>
                <c:pt idx="19">
                  <c:v>569.64169637579471</c:v>
                </c:pt>
                <c:pt idx="20">
                  <c:v>593.20003093779087</c:v>
                </c:pt>
                <c:pt idx="21">
                  <c:v>610.0416984828189</c:v>
                </c:pt>
                <c:pt idx="22">
                  <c:v>625.02503259759396</c:v>
                </c:pt>
                <c:pt idx="23">
                  <c:v>628.18336609564722</c:v>
                </c:pt>
                <c:pt idx="24">
                  <c:v>628.43336610868573</c:v>
                </c:pt>
                <c:pt idx="25">
                  <c:v>681.96670223399997</c:v>
                </c:pt>
                <c:pt idx="26">
                  <c:v>685.24170240480453</c:v>
                </c:pt>
                <c:pt idx="27">
                  <c:v>692.24170276988298</c:v>
                </c:pt>
                <c:pt idx="28">
                  <c:v>862.70837832707912</c:v>
                </c:pt>
                <c:pt idx="29">
                  <c:v>864.90004510805011</c:v>
                </c:pt>
                <c:pt idx="30">
                  <c:v>870.82504541706294</c:v>
                </c:pt>
                <c:pt idx="31">
                  <c:v>904.90004719421268</c:v>
                </c:pt>
                <c:pt idx="32">
                  <c:v>908.93338073790073</c:v>
                </c:pt>
                <c:pt idx="33">
                  <c:v>910.88338083960116</c:v>
                </c:pt>
                <c:pt idx="34">
                  <c:v>972.10838403273374</c:v>
                </c:pt>
                <c:pt idx="35">
                  <c:v>1208.2083963463083</c:v>
                </c:pt>
                <c:pt idx="36">
                  <c:v>2125.5834441911429</c:v>
                </c:pt>
                <c:pt idx="37">
                  <c:v>2244.7084504039958</c:v>
                </c:pt>
                <c:pt idx="38">
                  <c:v>2612.5084695862606</c:v>
                </c:pt>
                <c:pt idx="39">
                  <c:v>2786.3834786545485</c:v>
                </c:pt>
                <c:pt idx="40">
                  <c:v>2790.2418121891096</c:v>
                </c:pt>
                <c:pt idx="41">
                  <c:v>2798.0584792634472</c:v>
                </c:pt>
                <c:pt idx="42">
                  <c:v>2809.8001465424895</c:v>
                </c:pt>
                <c:pt idx="43">
                  <c:v>5679.1502961907536</c:v>
                </c:pt>
                <c:pt idx="44">
                  <c:v>5739.0752993160859</c:v>
                </c:pt>
                <c:pt idx="45">
                  <c:v>5958.9503107834607</c:v>
                </c:pt>
                <c:pt idx="46">
                  <c:v>6950.0420291395858</c:v>
                </c:pt>
                <c:pt idx="47">
                  <c:v>7455.4503888320178</c:v>
                </c:pt>
                <c:pt idx="48">
                  <c:v>7692.792067877017</c:v>
                </c:pt>
                <c:pt idx="49">
                  <c:v>9166.042144712992</c:v>
                </c:pt>
                <c:pt idx="50">
                  <c:v>9187.9754791902378</c:v>
                </c:pt>
                <c:pt idx="51">
                  <c:v>9234.3338149413466</c:v>
                </c:pt>
                <c:pt idx="52">
                  <c:v>9289.4671511501074</c:v>
                </c:pt>
                <c:pt idx="53">
                  <c:v>9352.2588210916147</c:v>
                </c:pt>
                <c:pt idx="54">
                  <c:v>9356.583821317181</c:v>
                </c:pt>
                <c:pt idx="55">
                  <c:v>9357.2421546848491</c:v>
                </c:pt>
                <c:pt idx="56">
                  <c:v>9358.6671547591686</c:v>
                </c:pt>
                <c:pt idx="57">
                  <c:v>9662.7755039529875</c:v>
                </c:pt>
                <c:pt idx="58">
                  <c:v>9664.883837396279</c:v>
                </c:pt>
                <c:pt idx="59">
                  <c:v>9672.5671711303294</c:v>
                </c:pt>
                <c:pt idx="60">
                  <c:v>9832.9505128283054</c:v>
                </c:pt>
                <c:pt idx="61">
                  <c:v>10937.817237118259</c:v>
                </c:pt>
                <c:pt idx="62">
                  <c:v>10956.450571423396</c:v>
                </c:pt>
                <c:pt idx="63">
                  <c:v>11757.767279881984</c:v>
                </c:pt>
                <c:pt idx="64">
                  <c:v>12288.333974219859</c:v>
                </c:pt>
                <c:pt idx="65">
                  <c:v>12293.200641140342</c:v>
                </c:pt>
                <c:pt idx="66">
                  <c:v>12296.21730796434</c:v>
                </c:pt>
                <c:pt idx="67">
                  <c:v>12301.467308238149</c:v>
                </c:pt>
                <c:pt idx="68">
                  <c:v>12317.03397571668</c:v>
                </c:pt>
                <c:pt idx="69">
                  <c:v>12320.383975891396</c:v>
                </c:pt>
                <c:pt idx="70">
                  <c:v>12334.075643272139</c:v>
                </c:pt>
                <c:pt idx="71">
                  <c:v>12335.650643354282</c:v>
                </c:pt>
                <c:pt idx="72">
                  <c:v>12977.184010146186</c:v>
                </c:pt>
                <c:pt idx="73">
                  <c:v>13055.342347555794</c:v>
                </c:pt>
                <c:pt idx="74">
                  <c:v>13075.509015274234</c:v>
                </c:pt>
                <c:pt idx="75">
                  <c:v>13316.925694531761</c:v>
                </c:pt>
                <c:pt idx="76">
                  <c:v>13318.742361293174</c:v>
                </c:pt>
                <c:pt idx="77">
                  <c:v>13772.692384968512</c:v>
                </c:pt>
                <c:pt idx="78">
                  <c:v>13796.8507195618</c:v>
                </c:pt>
                <c:pt idx="79">
                  <c:v>13800.117386398837</c:v>
                </c:pt>
                <c:pt idx="80">
                  <c:v>13877.150723749772</c:v>
                </c:pt>
                <c:pt idx="81">
                  <c:v>13961.342394807376</c:v>
                </c:pt>
                <c:pt idx="82">
                  <c:v>14223.892408500426</c:v>
                </c:pt>
                <c:pt idx="83">
                  <c:v>14615.667428933084</c:v>
                </c:pt>
                <c:pt idx="84">
                  <c:v>14695.142433078028</c:v>
                </c:pt>
                <c:pt idx="85">
                  <c:v>14714.567434091121</c:v>
                </c:pt>
                <c:pt idx="86">
                  <c:v>14973.292447584681</c:v>
                </c:pt>
                <c:pt idx="87">
                  <c:v>14976.175781068392</c:v>
                </c:pt>
                <c:pt idx="88">
                  <c:v>15144.975789871998</c:v>
                </c:pt>
                <c:pt idx="89">
                  <c:v>15373.109135103412</c:v>
                </c:pt>
                <c:pt idx="90">
                  <c:v>15377.675802008249</c:v>
                </c:pt>
                <c:pt idx="91">
                  <c:v>15815.442491506226</c:v>
                </c:pt>
                <c:pt idx="92">
                  <c:v>16298.409183361568</c:v>
                </c:pt>
                <c:pt idx="93">
                  <c:v>16571.64253094513</c:v>
                </c:pt>
                <c:pt idx="94">
                  <c:v>16734.434206102043</c:v>
                </c:pt>
                <c:pt idx="95">
                  <c:v>29208.276523330249</c:v>
                </c:pt>
                <c:pt idx="96">
                  <c:v>31061.118286630139</c:v>
                </c:pt>
                <c:pt idx="97">
                  <c:v>31061.159953298979</c:v>
                </c:pt>
                <c:pt idx="98">
                  <c:v>31616.50164892897</c:v>
                </c:pt>
                <c:pt idx="99">
                  <c:v>32241.051681501791</c:v>
                </c:pt>
                <c:pt idx="100">
                  <c:v>32345.67668695841</c:v>
                </c:pt>
                <c:pt idx="101">
                  <c:v>35714.485195988789</c:v>
                </c:pt>
                <c:pt idx="102">
                  <c:v>40659.118787204847</c:v>
                </c:pt>
                <c:pt idx="103">
                  <c:v>47918.802499160171</c:v>
                </c:pt>
                <c:pt idx="104">
                  <c:v>49527.019249701872</c:v>
                </c:pt>
                <c:pt idx="105">
                  <c:v>50129.094281102531</c:v>
                </c:pt>
                <c:pt idx="106">
                  <c:v>50349.177625914104</c:v>
                </c:pt>
                <c:pt idx="107">
                  <c:v>50441.410964057781</c:v>
                </c:pt>
                <c:pt idx="108">
                  <c:v>51627.077692561783</c:v>
                </c:pt>
                <c:pt idx="109">
                  <c:v>51677.519361859187</c:v>
                </c:pt>
                <c:pt idx="110">
                  <c:v>51895.619373233989</c:v>
                </c:pt>
                <c:pt idx="111">
                  <c:v>52366.677731134929</c:v>
                </c:pt>
                <c:pt idx="112">
                  <c:v>52444.452735191211</c:v>
                </c:pt>
                <c:pt idx="113">
                  <c:v>52450.086068818346</c:v>
                </c:pt>
                <c:pt idx="114">
                  <c:v>53279.827778759412</c:v>
                </c:pt>
                <c:pt idx="115">
                  <c:v>53302.702779952437</c:v>
                </c:pt>
                <c:pt idx="116">
                  <c:v>53533.427791985683</c:v>
                </c:pt>
                <c:pt idx="117">
                  <c:v>53766.51113747526</c:v>
                </c:pt>
                <c:pt idx="118">
                  <c:v>60025.694797250442</c:v>
                </c:pt>
                <c:pt idx="119">
                  <c:v>60044.061464875005</c:v>
                </c:pt>
                <c:pt idx="120">
                  <c:v>60587.71982656233</c:v>
                </c:pt>
                <c:pt idx="121">
                  <c:v>60588.153159918264</c:v>
                </c:pt>
                <c:pt idx="122">
                  <c:v>60604.369827430695</c:v>
                </c:pt>
                <c:pt idx="123">
                  <c:v>60653.719830004498</c:v>
                </c:pt>
                <c:pt idx="124">
                  <c:v>60715.869833245873</c:v>
                </c:pt>
                <c:pt idx="125">
                  <c:v>60721.836500223726</c:v>
                </c:pt>
                <c:pt idx="126">
                  <c:v>60908.286509947851</c:v>
                </c:pt>
                <c:pt idx="127">
                  <c:v>60912.261510155164</c:v>
                </c:pt>
                <c:pt idx="128">
                  <c:v>60969.678179816343</c:v>
                </c:pt>
                <c:pt idx="129">
                  <c:v>60973.028179991059</c:v>
                </c:pt>
                <c:pt idx="130">
                  <c:v>61413.203202947974</c:v>
                </c:pt>
                <c:pt idx="131">
                  <c:v>62200.61991068162</c:v>
                </c:pt>
                <c:pt idx="132">
                  <c:v>62537.5782615887</c:v>
                </c:pt>
                <c:pt idx="133">
                  <c:v>67167.545169726945</c:v>
                </c:pt>
                <c:pt idx="134">
                  <c:v>67302.311843422242</c:v>
                </c:pt>
                <c:pt idx="135">
                  <c:v>67328.245178108104</c:v>
                </c:pt>
                <c:pt idx="136">
                  <c:v>67419.82851621788</c:v>
                </c:pt>
                <c:pt idx="137">
                  <c:v>70371.237003479153</c:v>
                </c:pt>
                <c:pt idx="138">
                  <c:v>70612.270349383354</c:v>
                </c:pt>
                <c:pt idx="139">
                  <c:v>73602.370505329221</c:v>
                </c:pt>
                <c:pt idx="140">
                  <c:v>77285.829030769877</c:v>
                </c:pt>
                <c:pt idx="141">
                  <c:v>77348.520700706169</c:v>
                </c:pt>
                <c:pt idx="142">
                  <c:v>77366.604034982622</c:v>
                </c:pt>
                <c:pt idx="143">
                  <c:v>77596.595713644288</c:v>
                </c:pt>
                <c:pt idx="144">
                  <c:v>77598.062380387448</c:v>
                </c:pt>
                <c:pt idx="145">
                  <c:v>79350.212471769191</c:v>
                </c:pt>
                <c:pt idx="146">
                  <c:v>79540.004148334265</c:v>
                </c:pt>
                <c:pt idx="147">
                  <c:v>81331.870908454061</c:v>
                </c:pt>
                <c:pt idx="148">
                  <c:v>81737.787596290931</c:v>
                </c:pt>
                <c:pt idx="149">
                  <c:v>88784.579630476423</c:v>
                </c:pt>
                <c:pt idx="150">
                  <c:v>90320.596377252601</c:v>
                </c:pt>
                <c:pt idx="151">
                  <c:v>99455.363520334475</c:v>
                </c:pt>
                <c:pt idx="152">
                  <c:v>108452.98898959719</c:v>
                </c:pt>
                <c:pt idx="153">
                  <c:v>108456.76398979407</c:v>
                </c:pt>
                <c:pt idx="154">
                  <c:v>108588.78899667971</c:v>
                </c:pt>
                <c:pt idx="155">
                  <c:v>111345.1808071034</c:v>
                </c:pt>
                <c:pt idx="156">
                  <c:v>111474.93081387039</c:v>
                </c:pt>
                <c:pt idx="157">
                  <c:v>111797.74749737326</c:v>
                </c:pt>
                <c:pt idx="158">
                  <c:v>112183.02251746692</c:v>
                </c:pt>
                <c:pt idx="159">
                  <c:v>125986.48990404047</c:v>
                </c:pt>
                <c:pt idx="160">
                  <c:v>143223.96580304485</c:v>
                </c:pt>
                <c:pt idx="161">
                  <c:v>143338.68247569446</c:v>
                </c:pt>
                <c:pt idx="162">
                  <c:v>162867.57516087219</c:v>
                </c:pt>
                <c:pt idx="163">
                  <c:v>163048.73350365367</c:v>
                </c:pt>
                <c:pt idx="164">
                  <c:v>164880.55026585702</c:v>
                </c:pt>
                <c:pt idx="165">
                  <c:v>164890.45859970711</c:v>
                </c:pt>
                <c:pt idx="166">
                  <c:v>164890.69193305261</c:v>
                </c:pt>
                <c:pt idx="167">
                  <c:v>178834.96766030323</c:v>
                </c:pt>
                <c:pt idx="168">
                  <c:v>207319.66081256233</c:v>
                </c:pt>
                <c:pt idx="169">
                  <c:v>207321.04414596781</c:v>
                </c:pt>
                <c:pt idx="170">
                  <c:v>207446.65248585213</c:v>
                </c:pt>
                <c:pt idx="171">
                  <c:v>207448.3774859421</c:v>
                </c:pt>
                <c:pt idx="172">
                  <c:v>207782.71083671227</c:v>
                </c:pt>
                <c:pt idx="173">
                  <c:v>207849.84417354688</c:v>
                </c:pt>
                <c:pt idx="174">
                  <c:v>207858.11084064469</c:v>
                </c:pt>
                <c:pt idx="175">
                  <c:v>208008.00251512881</c:v>
                </c:pt>
                <c:pt idx="176">
                  <c:v>208162.86918987241</c:v>
                </c:pt>
                <c:pt idx="177">
                  <c:v>208786.8025557464</c:v>
                </c:pt>
                <c:pt idx="178">
                  <c:v>211352.96935624909</c:v>
                </c:pt>
                <c:pt idx="179">
                  <c:v>211710.39437489025</c:v>
                </c:pt>
                <c:pt idx="180">
                  <c:v>211964.43605480623</c:v>
                </c:pt>
                <c:pt idx="181">
                  <c:v>213036.73611073103</c:v>
                </c:pt>
                <c:pt idx="182">
                  <c:v>214854.04453884438</c:v>
                </c:pt>
                <c:pt idx="183">
                  <c:v>216010.60293249693</c:v>
                </c:pt>
                <c:pt idx="184">
                  <c:v>216136.04460570589</c:v>
                </c:pt>
                <c:pt idx="185">
                  <c:v>216138.31127249077</c:v>
                </c:pt>
                <c:pt idx="186">
                  <c:v>219386.46977522876</c:v>
                </c:pt>
                <c:pt idx="187">
                  <c:v>220529.41150150448</c:v>
                </c:pt>
                <c:pt idx="188">
                  <c:v>220530.49483489431</c:v>
                </c:pt>
                <c:pt idx="189">
                  <c:v>221867.0782379359</c:v>
                </c:pt>
                <c:pt idx="190">
                  <c:v>222486.89493692853</c:v>
                </c:pt>
                <c:pt idx="191">
                  <c:v>223195.77830723301</c:v>
                </c:pt>
                <c:pt idx="192">
                  <c:v>223599.96999497991</c:v>
                </c:pt>
                <c:pt idx="193">
                  <c:v>223647.66166413389</c:v>
                </c:pt>
                <c:pt idx="194">
                  <c:v>227780.54521301389</c:v>
                </c:pt>
                <c:pt idx="195">
                  <c:v>228287.67857279629</c:v>
                </c:pt>
                <c:pt idx="196">
                  <c:v>228323.85357468296</c:v>
                </c:pt>
                <c:pt idx="197">
                  <c:v>228384.81191119552</c:v>
                </c:pt>
                <c:pt idx="198">
                  <c:v>228401.97024542373</c:v>
                </c:pt>
                <c:pt idx="199">
                  <c:v>236801.39568348788</c:v>
                </c:pt>
                <c:pt idx="200">
                  <c:v>240394.95420423988</c:v>
                </c:pt>
                <c:pt idx="201">
                  <c:v>240435.87920637429</c:v>
                </c:pt>
                <c:pt idx="202">
                  <c:v>240539.37921177223</c:v>
                </c:pt>
                <c:pt idx="203">
                  <c:v>240928.34589872509</c:v>
                </c:pt>
                <c:pt idx="204">
                  <c:v>240928.98756542522</c:v>
                </c:pt>
                <c:pt idx="205">
                  <c:v>240930.19589882158</c:v>
                </c:pt>
                <c:pt idx="206">
                  <c:v>240965.88756734971</c:v>
                </c:pt>
                <c:pt idx="207">
                  <c:v>240983.8042349508</c:v>
                </c:pt>
                <c:pt idx="208">
                  <c:v>240991.67090202775</c:v>
                </c:pt>
                <c:pt idx="209">
                  <c:v>241018.49590342678</c:v>
                </c:pt>
                <c:pt idx="210">
                  <c:v>241043.01257137209</c:v>
                </c:pt>
                <c:pt idx="211">
                  <c:v>241081.30424003582</c:v>
                </c:pt>
                <c:pt idx="212">
                  <c:v>241794.47094389703</c:v>
                </c:pt>
                <c:pt idx="213">
                  <c:v>241928.81261757016</c:v>
                </c:pt>
                <c:pt idx="214">
                  <c:v>241978.6209535012</c:v>
                </c:pt>
                <c:pt idx="215">
                  <c:v>247520.50457586627</c:v>
                </c:pt>
                <c:pt idx="216">
                  <c:v>247522.02124261204</c:v>
                </c:pt>
                <c:pt idx="217">
                  <c:v>247652.20458273496</c:v>
                </c:pt>
                <c:pt idx="218">
                  <c:v>251181.15476678405</c:v>
                </c:pt>
                <c:pt idx="219">
                  <c:v>251182.85476687271</c:v>
                </c:pt>
                <c:pt idx="220">
                  <c:v>251235.84643630311</c:v>
                </c:pt>
                <c:pt idx="221">
                  <c:v>251245.60477014538</c:v>
                </c:pt>
                <c:pt idx="222">
                  <c:v>251646.15479103569</c:v>
                </c:pt>
                <c:pt idx="223">
                  <c:v>253845.37157240044</c:v>
                </c:pt>
                <c:pt idx="224">
                  <c:v>254365.27993284911</c:v>
                </c:pt>
                <c:pt idx="225">
                  <c:v>254555.04660941288</c:v>
                </c:pt>
                <c:pt idx="226">
                  <c:v>254555.07994274795</c:v>
                </c:pt>
                <c:pt idx="227">
                  <c:v>254559.99660967104</c:v>
                </c:pt>
                <c:pt idx="228">
                  <c:v>256339.23003579862</c:v>
                </c:pt>
                <c:pt idx="229">
                  <c:v>257132.93841052707</c:v>
                </c:pt>
                <c:pt idx="230">
                  <c:v>258000.21345575899</c:v>
                </c:pt>
                <c:pt idx="231">
                  <c:v>258079.2801265493</c:v>
                </c:pt>
                <c:pt idx="232">
                  <c:v>259028.16350937076</c:v>
                </c:pt>
                <c:pt idx="233">
                  <c:v>259092.80517940875</c:v>
                </c:pt>
                <c:pt idx="234">
                  <c:v>259093.88017946482</c:v>
                </c:pt>
                <c:pt idx="235">
                  <c:v>259217.88018593192</c:v>
                </c:pt>
                <c:pt idx="236">
                  <c:v>259218.99685265683</c:v>
                </c:pt>
                <c:pt idx="237">
                  <c:v>259356.58852649946</c:v>
                </c:pt>
                <c:pt idx="238">
                  <c:v>259372.38019398972</c:v>
                </c:pt>
                <c:pt idx="239">
                  <c:v>259792.65521590877</c:v>
                </c:pt>
                <c:pt idx="240">
                  <c:v>263041.12205199618</c:v>
                </c:pt>
                <c:pt idx="241">
                  <c:v>285254.88987720106</c:v>
                </c:pt>
                <c:pt idx="242">
                  <c:v>291604.99854171835</c:v>
                </c:pt>
                <c:pt idx="243">
                  <c:v>302755.85745661426</c:v>
                </c:pt>
                <c:pt idx="244">
                  <c:v>423113.86373377312</c:v>
                </c:pt>
                <c:pt idx="245">
                  <c:v>428965.37237228639</c:v>
                </c:pt>
              </c:numCache>
            </c:numRef>
          </c:xVal>
          <c:yVal>
            <c:numRef>
              <c:f>'ML ext Indications  for graphs'!$J$4:$J$248</c:f>
              <c:numCache>
                <c:formatCode>0.00</c:formatCode>
                <c:ptCount val="245"/>
                <c:pt idx="0">
                  <c:v>27</c:v>
                </c:pt>
                <c:pt idx="1">
                  <c:v>36</c:v>
                </c:pt>
                <c:pt idx="2">
                  <c:v>35</c:v>
                </c:pt>
                <c:pt idx="3">
                  <c:v>36</c:v>
                </c:pt>
                <c:pt idx="4">
                  <c:v>32</c:v>
                </c:pt>
                <c:pt idx="5">
                  <c:v>37</c:v>
                </c:pt>
                <c:pt idx="6">
                  <c:v>40</c:v>
                </c:pt>
                <c:pt idx="7">
                  <c:v>15</c:v>
                </c:pt>
                <c:pt idx="8">
                  <c:v>17</c:v>
                </c:pt>
                <c:pt idx="9">
                  <c:v>13</c:v>
                </c:pt>
                <c:pt idx="10">
                  <c:v>14</c:v>
                </c:pt>
                <c:pt idx="11">
                  <c:v>41</c:v>
                </c:pt>
                <c:pt idx="12">
                  <c:v>35</c:v>
                </c:pt>
                <c:pt idx="13">
                  <c:v>29</c:v>
                </c:pt>
                <c:pt idx="14">
                  <c:v>15</c:v>
                </c:pt>
                <c:pt idx="15">
                  <c:v>21</c:v>
                </c:pt>
                <c:pt idx="16">
                  <c:v>12</c:v>
                </c:pt>
                <c:pt idx="17">
                  <c:v>49</c:v>
                </c:pt>
                <c:pt idx="18">
                  <c:v>32</c:v>
                </c:pt>
                <c:pt idx="19">
                  <c:v>55</c:v>
                </c:pt>
                <c:pt idx="20">
                  <c:v>50</c:v>
                </c:pt>
                <c:pt idx="21">
                  <c:v>38</c:v>
                </c:pt>
                <c:pt idx="22">
                  <c:v>25</c:v>
                </c:pt>
                <c:pt idx="23">
                  <c:v>45</c:v>
                </c:pt>
                <c:pt idx="24">
                  <c:v>44</c:v>
                </c:pt>
                <c:pt idx="25">
                  <c:v>40</c:v>
                </c:pt>
                <c:pt idx="26">
                  <c:v>63</c:v>
                </c:pt>
                <c:pt idx="27">
                  <c:v>27</c:v>
                </c:pt>
                <c:pt idx="28">
                  <c:v>24</c:v>
                </c:pt>
                <c:pt idx="29">
                  <c:v>30</c:v>
                </c:pt>
                <c:pt idx="30">
                  <c:v>42</c:v>
                </c:pt>
                <c:pt idx="31">
                  <c:v>39</c:v>
                </c:pt>
                <c:pt idx="32">
                  <c:v>25</c:v>
                </c:pt>
                <c:pt idx="33">
                  <c:v>25</c:v>
                </c:pt>
                <c:pt idx="34">
                  <c:v>35</c:v>
                </c:pt>
                <c:pt idx="35">
                  <c:v>34</c:v>
                </c:pt>
                <c:pt idx="36">
                  <c:v>24</c:v>
                </c:pt>
                <c:pt idx="37">
                  <c:v>28</c:v>
                </c:pt>
                <c:pt idx="38">
                  <c:v>20</c:v>
                </c:pt>
                <c:pt idx="39">
                  <c:v>20</c:v>
                </c:pt>
                <c:pt idx="40">
                  <c:v>12</c:v>
                </c:pt>
                <c:pt idx="41">
                  <c:v>20</c:v>
                </c:pt>
                <c:pt idx="42">
                  <c:v>58</c:v>
                </c:pt>
                <c:pt idx="43">
                  <c:v>40</c:v>
                </c:pt>
                <c:pt idx="44">
                  <c:v>41</c:v>
                </c:pt>
                <c:pt idx="45">
                  <c:v>22</c:v>
                </c:pt>
                <c:pt idx="46">
                  <c:v>13</c:v>
                </c:pt>
                <c:pt idx="47">
                  <c:v>32</c:v>
                </c:pt>
                <c:pt idx="48">
                  <c:v>32</c:v>
                </c:pt>
                <c:pt idx="49">
                  <c:v>63</c:v>
                </c:pt>
                <c:pt idx="50">
                  <c:v>35</c:v>
                </c:pt>
                <c:pt idx="51">
                  <c:v>64</c:v>
                </c:pt>
                <c:pt idx="52">
                  <c:v>45</c:v>
                </c:pt>
                <c:pt idx="53">
                  <c:v>45</c:v>
                </c:pt>
                <c:pt idx="54">
                  <c:v>35</c:v>
                </c:pt>
                <c:pt idx="55">
                  <c:v>60</c:v>
                </c:pt>
                <c:pt idx="56">
                  <c:v>31</c:v>
                </c:pt>
                <c:pt idx="57">
                  <c:v>67</c:v>
                </c:pt>
                <c:pt idx="58">
                  <c:v>60</c:v>
                </c:pt>
                <c:pt idx="59">
                  <c:v>65</c:v>
                </c:pt>
                <c:pt idx="60">
                  <c:v>54</c:v>
                </c:pt>
                <c:pt idx="61">
                  <c:v>26</c:v>
                </c:pt>
                <c:pt idx="62">
                  <c:v>25</c:v>
                </c:pt>
                <c:pt idx="63">
                  <c:v>28</c:v>
                </c:pt>
                <c:pt idx="64">
                  <c:v>63</c:v>
                </c:pt>
                <c:pt idx="65">
                  <c:v>59</c:v>
                </c:pt>
                <c:pt idx="66">
                  <c:v>56</c:v>
                </c:pt>
                <c:pt idx="67">
                  <c:v>63</c:v>
                </c:pt>
                <c:pt idx="68">
                  <c:v>31</c:v>
                </c:pt>
                <c:pt idx="69">
                  <c:v>35</c:v>
                </c:pt>
                <c:pt idx="70">
                  <c:v>24</c:v>
                </c:pt>
                <c:pt idx="71">
                  <c:v>58</c:v>
                </c:pt>
                <c:pt idx="72">
                  <c:v>66</c:v>
                </c:pt>
                <c:pt idx="73">
                  <c:v>55</c:v>
                </c:pt>
                <c:pt idx="74">
                  <c:v>49</c:v>
                </c:pt>
                <c:pt idx="75">
                  <c:v>45</c:v>
                </c:pt>
                <c:pt idx="76">
                  <c:v>48</c:v>
                </c:pt>
                <c:pt idx="77">
                  <c:v>39</c:v>
                </c:pt>
                <c:pt idx="78">
                  <c:v>33</c:v>
                </c:pt>
                <c:pt idx="79">
                  <c:v>26</c:v>
                </c:pt>
                <c:pt idx="80">
                  <c:v>50</c:v>
                </c:pt>
                <c:pt idx="81">
                  <c:v>44</c:v>
                </c:pt>
                <c:pt idx="82">
                  <c:v>41</c:v>
                </c:pt>
                <c:pt idx="83">
                  <c:v>47</c:v>
                </c:pt>
                <c:pt idx="84">
                  <c:v>28</c:v>
                </c:pt>
                <c:pt idx="85">
                  <c:v>60</c:v>
                </c:pt>
                <c:pt idx="86">
                  <c:v>42</c:v>
                </c:pt>
                <c:pt idx="87">
                  <c:v>37</c:v>
                </c:pt>
                <c:pt idx="88">
                  <c:v>26</c:v>
                </c:pt>
                <c:pt idx="89">
                  <c:v>57</c:v>
                </c:pt>
                <c:pt idx="90">
                  <c:v>30</c:v>
                </c:pt>
                <c:pt idx="91">
                  <c:v>37</c:v>
                </c:pt>
                <c:pt idx="92">
                  <c:v>32</c:v>
                </c:pt>
                <c:pt idx="93">
                  <c:v>35</c:v>
                </c:pt>
                <c:pt idx="94">
                  <c:v>16</c:v>
                </c:pt>
                <c:pt idx="95">
                  <c:v>37</c:v>
                </c:pt>
                <c:pt idx="96">
                  <c:v>18</c:v>
                </c:pt>
                <c:pt idx="97">
                  <c:v>38</c:v>
                </c:pt>
                <c:pt idx="98">
                  <c:v>45</c:v>
                </c:pt>
                <c:pt idx="99">
                  <c:v>31</c:v>
                </c:pt>
                <c:pt idx="100">
                  <c:v>15</c:v>
                </c:pt>
                <c:pt idx="101">
                  <c:v>23</c:v>
                </c:pt>
                <c:pt idx="102">
                  <c:v>33</c:v>
                </c:pt>
                <c:pt idx="103">
                  <c:v>20</c:v>
                </c:pt>
                <c:pt idx="104">
                  <c:v>49</c:v>
                </c:pt>
                <c:pt idx="105">
                  <c:v>24</c:v>
                </c:pt>
                <c:pt idx="106">
                  <c:v>21</c:v>
                </c:pt>
                <c:pt idx="107">
                  <c:v>27</c:v>
                </c:pt>
                <c:pt idx="108">
                  <c:v>42</c:v>
                </c:pt>
                <c:pt idx="109">
                  <c:v>36</c:v>
                </c:pt>
                <c:pt idx="110">
                  <c:v>29</c:v>
                </c:pt>
                <c:pt idx="111">
                  <c:v>30</c:v>
                </c:pt>
                <c:pt idx="112">
                  <c:v>35</c:v>
                </c:pt>
                <c:pt idx="113">
                  <c:v>39</c:v>
                </c:pt>
                <c:pt idx="114">
                  <c:v>40</c:v>
                </c:pt>
                <c:pt idx="115">
                  <c:v>30</c:v>
                </c:pt>
                <c:pt idx="116">
                  <c:v>10</c:v>
                </c:pt>
                <c:pt idx="117">
                  <c:v>30</c:v>
                </c:pt>
                <c:pt idx="118">
                  <c:v>26</c:v>
                </c:pt>
                <c:pt idx="119">
                  <c:v>37</c:v>
                </c:pt>
                <c:pt idx="120">
                  <c:v>40</c:v>
                </c:pt>
                <c:pt idx="121">
                  <c:v>42</c:v>
                </c:pt>
                <c:pt idx="122">
                  <c:v>24</c:v>
                </c:pt>
                <c:pt idx="123">
                  <c:v>43</c:v>
                </c:pt>
                <c:pt idx="124">
                  <c:v>46</c:v>
                </c:pt>
                <c:pt idx="125">
                  <c:v>39</c:v>
                </c:pt>
                <c:pt idx="126">
                  <c:v>37</c:v>
                </c:pt>
                <c:pt idx="127">
                  <c:v>41</c:v>
                </c:pt>
                <c:pt idx="128">
                  <c:v>33</c:v>
                </c:pt>
                <c:pt idx="129">
                  <c:v>65</c:v>
                </c:pt>
                <c:pt idx="130">
                  <c:v>43</c:v>
                </c:pt>
                <c:pt idx="131">
                  <c:v>57</c:v>
                </c:pt>
                <c:pt idx="132">
                  <c:v>30</c:v>
                </c:pt>
                <c:pt idx="133">
                  <c:v>41</c:v>
                </c:pt>
                <c:pt idx="134">
                  <c:v>33</c:v>
                </c:pt>
                <c:pt idx="135">
                  <c:v>27</c:v>
                </c:pt>
                <c:pt idx="136">
                  <c:v>50</c:v>
                </c:pt>
                <c:pt idx="137">
                  <c:v>18</c:v>
                </c:pt>
                <c:pt idx="138">
                  <c:v>29</c:v>
                </c:pt>
                <c:pt idx="139">
                  <c:v>60</c:v>
                </c:pt>
                <c:pt idx="140">
                  <c:v>45</c:v>
                </c:pt>
                <c:pt idx="141">
                  <c:v>21</c:v>
                </c:pt>
                <c:pt idx="142">
                  <c:v>38</c:v>
                </c:pt>
                <c:pt idx="143">
                  <c:v>29</c:v>
                </c:pt>
                <c:pt idx="144">
                  <c:v>57</c:v>
                </c:pt>
                <c:pt idx="145">
                  <c:v>35</c:v>
                </c:pt>
                <c:pt idx="146">
                  <c:v>30</c:v>
                </c:pt>
                <c:pt idx="147">
                  <c:v>16</c:v>
                </c:pt>
                <c:pt idx="148">
                  <c:v>54</c:v>
                </c:pt>
                <c:pt idx="149">
                  <c:v>33</c:v>
                </c:pt>
                <c:pt idx="150">
                  <c:v>18</c:v>
                </c:pt>
                <c:pt idx="151">
                  <c:v>29</c:v>
                </c:pt>
                <c:pt idx="152">
                  <c:v>16</c:v>
                </c:pt>
                <c:pt idx="153">
                  <c:v>16</c:v>
                </c:pt>
                <c:pt idx="154">
                  <c:v>45</c:v>
                </c:pt>
                <c:pt idx="155">
                  <c:v>17</c:v>
                </c:pt>
                <c:pt idx="156">
                  <c:v>43</c:v>
                </c:pt>
                <c:pt idx="157">
                  <c:v>21</c:v>
                </c:pt>
                <c:pt idx="158">
                  <c:v>27</c:v>
                </c:pt>
                <c:pt idx="159">
                  <c:v>19</c:v>
                </c:pt>
                <c:pt idx="160">
                  <c:v>45</c:v>
                </c:pt>
                <c:pt idx="161">
                  <c:v>29</c:v>
                </c:pt>
                <c:pt idx="162">
                  <c:v>26</c:v>
                </c:pt>
                <c:pt idx="163">
                  <c:v>15</c:v>
                </c:pt>
                <c:pt idx="164">
                  <c:v>37</c:v>
                </c:pt>
                <c:pt idx="165">
                  <c:v>29</c:v>
                </c:pt>
                <c:pt idx="166">
                  <c:v>20</c:v>
                </c:pt>
                <c:pt idx="167">
                  <c:v>45</c:v>
                </c:pt>
                <c:pt idx="168">
                  <c:v>32</c:v>
                </c:pt>
                <c:pt idx="169">
                  <c:v>25</c:v>
                </c:pt>
                <c:pt idx="170">
                  <c:v>38</c:v>
                </c:pt>
                <c:pt idx="171">
                  <c:v>51</c:v>
                </c:pt>
                <c:pt idx="172">
                  <c:v>28</c:v>
                </c:pt>
                <c:pt idx="173">
                  <c:v>28</c:v>
                </c:pt>
                <c:pt idx="174">
                  <c:v>63</c:v>
                </c:pt>
                <c:pt idx="175">
                  <c:v>47</c:v>
                </c:pt>
                <c:pt idx="176">
                  <c:v>25</c:v>
                </c:pt>
                <c:pt idx="177">
                  <c:v>45</c:v>
                </c:pt>
                <c:pt idx="178">
                  <c:v>40</c:v>
                </c:pt>
                <c:pt idx="179">
                  <c:v>21</c:v>
                </c:pt>
                <c:pt idx="180">
                  <c:v>36</c:v>
                </c:pt>
                <c:pt idx="181">
                  <c:v>32</c:v>
                </c:pt>
                <c:pt idx="182">
                  <c:v>29</c:v>
                </c:pt>
                <c:pt idx="183">
                  <c:v>55</c:v>
                </c:pt>
                <c:pt idx="184">
                  <c:v>61</c:v>
                </c:pt>
                <c:pt idx="185">
                  <c:v>33</c:v>
                </c:pt>
                <c:pt idx="186">
                  <c:v>21</c:v>
                </c:pt>
                <c:pt idx="187">
                  <c:v>18</c:v>
                </c:pt>
                <c:pt idx="188">
                  <c:v>25</c:v>
                </c:pt>
                <c:pt idx="189">
                  <c:v>30</c:v>
                </c:pt>
                <c:pt idx="190">
                  <c:v>41</c:v>
                </c:pt>
                <c:pt idx="191">
                  <c:v>16</c:v>
                </c:pt>
                <c:pt idx="192">
                  <c:v>31</c:v>
                </c:pt>
                <c:pt idx="193">
                  <c:v>42</c:v>
                </c:pt>
                <c:pt idx="194">
                  <c:v>25</c:v>
                </c:pt>
                <c:pt idx="195">
                  <c:v>21</c:v>
                </c:pt>
                <c:pt idx="196">
                  <c:v>26</c:v>
                </c:pt>
                <c:pt idx="197">
                  <c:v>43</c:v>
                </c:pt>
                <c:pt idx="198">
                  <c:v>36</c:v>
                </c:pt>
                <c:pt idx="199">
                  <c:v>13</c:v>
                </c:pt>
                <c:pt idx="200">
                  <c:v>35</c:v>
                </c:pt>
                <c:pt idx="201">
                  <c:v>42</c:v>
                </c:pt>
                <c:pt idx="202">
                  <c:v>57</c:v>
                </c:pt>
                <c:pt idx="203">
                  <c:v>35</c:v>
                </c:pt>
                <c:pt idx="204">
                  <c:v>34</c:v>
                </c:pt>
                <c:pt idx="205">
                  <c:v>64</c:v>
                </c:pt>
                <c:pt idx="206">
                  <c:v>64</c:v>
                </c:pt>
                <c:pt idx="207">
                  <c:v>69</c:v>
                </c:pt>
                <c:pt idx="208">
                  <c:v>67</c:v>
                </c:pt>
                <c:pt idx="209">
                  <c:v>49</c:v>
                </c:pt>
                <c:pt idx="210">
                  <c:v>39</c:v>
                </c:pt>
                <c:pt idx="211">
                  <c:v>32</c:v>
                </c:pt>
                <c:pt idx="212">
                  <c:v>45</c:v>
                </c:pt>
                <c:pt idx="213">
                  <c:v>57</c:v>
                </c:pt>
                <c:pt idx="214">
                  <c:v>37</c:v>
                </c:pt>
                <c:pt idx="215">
                  <c:v>13</c:v>
                </c:pt>
                <c:pt idx="216">
                  <c:v>59</c:v>
                </c:pt>
                <c:pt idx="217">
                  <c:v>15</c:v>
                </c:pt>
                <c:pt idx="218">
                  <c:v>32</c:v>
                </c:pt>
                <c:pt idx="219">
                  <c:v>45</c:v>
                </c:pt>
                <c:pt idx="220">
                  <c:v>24</c:v>
                </c:pt>
                <c:pt idx="221">
                  <c:v>39</c:v>
                </c:pt>
                <c:pt idx="222">
                  <c:v>15</c:v>
                </c:pt>
                <c:pt idx="223">
                  <c:v>21</c:v>
                </c:pt>
                <c:pt idx="224">
                  <c:v>62</c:v>
                </c:pt>
                <c:pt idx="225">
                  <c:v>67</c:v>
                </c:pt>
                <c:pt idx="226">
                  <c:v>35</c:v>
                </c:pt>
                <c:pt idx="227">
                  <c:v>37</c:v>
                </c:pt>
                <c:pt idx="228">
                  <c:v>29</c:v>
                </c:pt>
                <c:pt idx="229">
                  <c:v>23</c:v>
                </c:pt>
                <c:pt idx="230">
                  <c:v>49</c:v>
                </c:pt>
                <c:pt idx="231">
                  <c:v>20</c:v>
                </c:pt>
                <c:pt idx="232">
                  <c:v>40</c:v>
                </c:pt>
                <c:pt idx="233">
                  <c:v>45</c:v>
                </c:pt>
                <c:pt idx="234">
                  <c:v>25</c:v>
                </c:pt>
                <c:pt idx="235">
                  <c:v>44</c:v>
                </c:pt>
                <c:pt idx="236">
                  <c:v>49</c:v>
                </c:pt>
                <c:pt idx="237">
                  <c:v>31</c:v>
                </c:pt>
                <c:pt idx="238">
                  <c:v>48</c:v>
                </c:pt>
                <c:pt idx="239">
                  <c:v>13</c:v>
                </c:pt>
                <c:pt idx="240">
                  <c:v>16</c:v>
                </c:pt>
                <c:pt idx="241">
                  <c:v>34</c:v>
                </c:pt>
                <c:pt idx="242">
                  <c:v>13</c:v>
                </c:pt>
                <c:pt idx="243">
                  <c:v>10</c:v>
                </c:pt>
                <c:pt idx="24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22E-413D-9513-4DB1710A78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4265824"/>
        <c:axId val="1274262080"/>
      </c:scatterChart>
      <c:valAx>
        <c:axId val="127426582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rgbClr val="000000"/>
                    </a:solidFill>
                  </a:rPr>
                  <a:t>Station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\+00" sourceLinked="1"/>
        <c:majorTickMark val="none"/>
        <c:minorTickMark val="none"/>
        <c:tickLblPos val="nextTo"/>
        <c:crossAx val="1274262080"/>
        <c:crosses val="autoZero"/>
        <c:crossBetween val="midCat"/>
      </c:valAx>
      <c:valAx>
        <c:axId val="12742620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rgbClr val="000000"/>
                    </a:solidFill>
                  </a:rPr>
                  <a:t>Percent Wall Loss Depth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crossAx val="12742658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rgbClr val="000000"/>
                </a:solidFill>
              </a:rPr>
              <a:t>AC Volts at TS 2 ½ Years After</a:t>
            </a:r>
            <a:r>
              <a:rPr lang="en-US" b="1" baseline="0" dirty="0">
                <a:solidFill>
                  <a:srgbClr val="000000"/>
                </a:solidFill>
              </a:rPr>
              <a:t> Start of Construction</a:t>
            </a:r>
            <a:endParaRPr lang="en-US" b="1" dirty="0">
              <a:solidFill>
                <a:srgbClr val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2546383553306234E-2"/>
          <c:y val="7.0683818551117147E-2"/>
          <c:w val="0.95095800098712902"/>
          <c:h val="0.7561268585502641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Graphs!$A$1:$A$120</c:f>
              <c:strCache>
                <c:ptCount val="120"/>
                <c:pt idx="2">
                  <c:v>TP - 1</c:v>
                </c:pt>
                <c:pt idx="3">
                  <c:v>TS-1</c:v>
                </c:pt>
                <c:pt idx="4">
                  <c:v>TS-2</c:v>
                </c:pt>
                <c:pt idx="5">
                  <c:v>TS-3</c:v>
                </c:pt>
                <c:pt idx="6">
                  <c:v>TS-4</c:v>
                </c:pt>
                <c:pt idx="7">
                  <c:v>TS-5</c:v>
                </c:pt>
                <c:pt idx="8">
                  <c:v>TS-6</c:v>
                </c:pt>
                <c:pt idx="9">
                  <c:v>TS-7</c:v>
                </c:pt>
                <c:pt idx="10">
                  <c:v>TS-8</c:v>
                </c:pt>
                <c:pt idx="11">
                  <c:v>TS-9</c:v>
                </c:pt>
                <c:pt idx="12">
                  <c:v>TS-10</c:v>
                </c:pt>
                <c:pt idx="13">
                  <c:v>TS-11</c:v>
                </c:pt>
                <c:pt idx="14">
                  <c:v>TS - 12</c:v>
                </c:pt>
                <c:pt idx="15">
                  <c:v>TS - 13</c:v>
                </c:pt>
                <c:pt idx="16">
                  <c:v>TS - 14</c:v>
                </c:pt>
                <c:pt idx="17">
                  <c:v>TS - 15</c:v>
                </c:pt>
                <c:pt idx="18">
                  <c:v>TS - 16</c:v>
                </c:pt>
                <c:pt idx="19">
                  <c:v>TS - 17</c:v>
                </c:pt>
                <c:pt idx="20">
                  <c:v>TS - 18</c:v>
                </c:pt>
                <c:pt idx="21">
                  <c:v>TS - 19</c:v>
                </c:pt>
                <c:pt idx="22">
                  <c:v>TS - 20</c:v>
                </c:pt>
                <c:pt idx="23">
                  <c:v>TS - 21</c:v>
                </c:pt>
                <c:pt idx="24">
                  <c:v>TS - 22</c:v>
                </c:pt>
                <c:pt idx="25">
                  <c:v>TS - 23</c:v>
                </c:pt>
                <c:pt idx="26">
                  <c:v>TS - 25</c:v>
                </c:pt>
                <c:pt idx="27">
                  <c:v>TS - 26</c:v>
                </c:pt>
                <c:pt idx="28">
                  <c:v>TS - 28</c:v>
                </c:pt>
                <c:pt idx="29">
                  <c:v>TS - 30</c:v>
                </c:pt>
                <c:pt idx="30">
                  <c:v>TS - 31</c:v>
                </c:pt>
                <c:pt idx="31">
                  <c:v>TS - 32</c:v>
                </c:pt>
                <c:pt idx="32">
                  <c:v>TS - 33</c:v>
                </c:pt>
                <c:pt idx="33">
                  <c:v>TS - 36</c:v>
                </c:pt>
                <c:pt idx="34">
                  <c:v>TS - 37</c:v>
                </c:pt>
                <c:pt idx="35">
                  <c:v>TS - 38</c:v>
                </c:pt>
                <c:pt idx="36">
                  <c:v>TS - 39</c:v>
                </c:pt>
                <c:pt idx="37">
                  <c:v>TS - 40</c:v>
                </c:pt>
                <c:pt idx="38">
                  <c:v>TS - 40.5</c:v>
                </c:pt>
                <c:pt idx="39">
                  <c:v>TS - 41</c:v>
                </c:pt>
                <c:pt idx="40">
                  <c:v>TS - 44</c:v>
                </c:pt>
                <c:pt idx="41">
                  <c:v>TS - 42</c:v>
                </c:pt>
                <c:pt idx="42">
                  <c:v>TS - 43</c:v>
                </c:pt>
                <c:pt idx="43">
                  <c:v>TS - 46</c:v>
                </c:pt>
                <c:pt idx="44">
                  <c:v>TS - 47</c:v>
                </c:pt>
                <c:pt idx="45">
                  <c:v>TS - 51</c:v>
                </c:pt>
                <c:pt idx="46">
                  <c:v>TS - 52</c:v>
                </c:pt>
                <c:pt idx="47">
                  <c:v>TS - 54</c:v>
                </c:pt>
                <c:pt idx="48">
                  <c:v>TS - 55</c:v>
                </c:pt>
                <c:pt idx="49">
                  <c:v>TS - 56</c:v>
                </c:pt>
                <c:pt idx="50">
                  <c:v>TS - 57</c:v>
                </c:pt>
                <c:pt idx="51">
                  <c:v>TS - 58</c:v>
                </c:pt>
                <c:pt idx="52">
                  <c:v>TS - 60</c:v>
                </c:pt>
                <c:pt idx="53">
                  <c:v>TS - 61</c:v>
                </c:pt>
                <c:pt idx="54">
                  <c:v>TS - 62</c:v>
                </c:pt>
                <c:pt idx="55">
                  <c:v>TS - 62.5</c:v>
                </c:pt>
                <c:pt idx="56">
                  <c:v>TS - 63</c:v>
                </c:pt>
                <c:pt idx="57">
                  <c:v>TS - 64</c:v>
                </c:pt>
                <c:pt idx="58">
                  <c:v>TS - 65</c:v>
                </c:pt>
                <c:pt idx="59">
                  <c:v>TS - 66</c:v>
                </c:pt>
                <c:pt idx="60">
                  <c:v>TS - 67</c:v>
                </c:pt>
                <c:pt idx="61">
                  <c:v>TS - 79</c:v>
                </c:pt>
                <c:pt idx="62">
                  <c:v>TS - 80</c:v>
                </c:pt>
                <c:pt idx="63">
                  <c:v>TS - 82</c:v>
                </c:pt>
                <c:pt idx="64">
                  <c:v>TS - 83</c:v>
                </c:pt>
                <c:pt idx="65">
                  <c:v>TS - 84</c:v>
                </c:pt>
                <c:pt idx="66">
                  <c:v>TS - 85</c:v>
                </c:pt>
                <c:pt idx="67">
                  <c:v>TS - 88</c:v>
                </c:pt>
                <c:pt idx="68">
                  <c:v>TS - 89</c:v>
                </c:pt>
                <c:pt idx="69">
                  <c:v>TS - 90</c:v>
                </c:pt>
                <c:pt idx="70">
                  <c:v>TS - 91</c:v>
                </c:pt>
                <c:pt idx="71">
                  <c:v>TS - 92</c:v>
                </c:pt>
                <c:pt idx="72">
                  <c:v>TS - 97</c:v>
                </c:pt>
                <c:pt idx="73">
                  <c:v>TS - 98</c:v>
                </c:pt>
                <c:pt idx="74">
                  <c:v>TS - 99</c:v>
                </c:pt>
                <c:pt idx="75">
                  <c:v>TS - 100</c:v>
                </c:pt>
                <c:pt idx="76">
                  <c:v>TS - 101</c:v>
                </c:pt>
                <c:pt idx="77">
                  <c:v>TS - 102</c:v>
                </c:pt>
                <c:pt idx="78">
                  <c:v>TS - 103</c:v>
                </c:pt>
                <c:pt idx="79">
                  <c:v>TS - 104</c:v>
                </c:pt>
                <c:pt idx="80">
                  <c:v>TS - 105</c:v>
                </c:pt>
                <c:pt idx="81">
                  <c:v>TS - 109</c:v>
                </c:pt>
                <c:pt idx="82">
                  <c:v>TS - 112</c:v>
                </c:pt>
                <c:pt idx="83">
                  <c:v>TS - 113</c:v>
                </c:pt>
                <c:pt idx="84">
                  <c:v>TS - 113.5</c:v>
                </c:pt>
                <c:pt idx="85">
                  <c:v>TS - 114</c:v>
                </c:pt>
                <c:pt idx="86">
                  <c:v>TS - 115</c:v>
                </c:pt>
                <c:pt idx="87">
                  <c:v>TS - 116</c:v>
                </c:pt>
                <c:pt idx="88">
                  <c:v>TS - 118</c:v>
                </c:pt>
                <c:pt idx="89">
                  <c:v>TS - 119</c:v>
                </c:pt>
                <c:pt idx="90">
                  <c:v>TS - 121</c:v>
                </c:pt>
                <c:pt idx="91">
                  <c:v>TS - 122</c:v>
                </c:pt>
                <c:pt idx="92">
                  <c:v>TS - 123</c:v>
                </c:pt>
                <c:pt idx="93">
                  <c:v>TS - 124</c:v>
                </c:pt>
                <c:pt idx="94">
                  <c:v>TS - 125</c:v>
                </c:pt>
                <c:pt idx="95">
                  <c:v>TS - 126</c:v>
                </c:pt>
                <c:pt idx="96">
                  <c:v>TS - 127</c:v>
                </c:pt>
                <c:pt idx="97">
                  <c:v>TS - 128</c:v>
                </c:pt>
                <c:pt idx="98">
                  <c:v>TS - 130</c:v>
                </c:pt>
                <c:pt idx="99">
                  <c:v>TS - 131</c:v>
                </c:pt>
                <c:pt idx="100">
                  <c:v>TS - 132</c:v>
                </c:pt>
                <c:pt idx="101">
                  <c:v>TS - 133</c:v>
                </c:pt>
                <c:pt idx="102">
                  <c:v>TS - 134</c:v>
                </c:pt>
                <c:pt idx="103">
                  <c:v>TS - 135</c:v>
                </c:pt>
                <c:pt idx="104">
                  <c:v>TS - 136</c:v>
                </c:pt>
                <c:pt idx="105">
                  <c:v>TS - 137</c:v>
                </c:pt>
                <c:pt idx="106">
                  <c:v>TS - 140</c:v>
                </c:pt>
                <c:pt idx="107">
                  <c:v>TS - 144</c:v>
                </c:pt>
                <c:pt idx="108">
                  <c:v>TS - 146</c:v>
                </c:pt>
                <c:pt idx="109">
                  <c:v>TS - 147</c:v>
                </c:pt>
                <c:pt idx="110">
                  <c:v>TS - 148</c:v>
                </c:pt>
                <c:pt idx="111">
                  <c:v>TS - 149</c:v>
                </c:pt>
                <c:pt idx="112">
                  <c:v>TS - 154</c:v>
                </c:pt>
                <c:pt idx="113">
                  <c:v>TS - 155</c:v>
                </c:pt>
                <c:pt idx="114">
                  <c:v>TS - 157</c:v>
                </c:pt>
                <c:pt idx="115">
                  <c:v>TS - 158</c:v>
                </c:pt>
                <c:pt idx="116">
                  <c:v>TS - 168</c:v>
                </c:pt>
                <c:pt idx="117">
                  <c:v>TS - 169</c:v>
                </c:pt>
                <c:pt idx="118">
                  <c:v>TS - 170</c:v>
                </c:pt>
                <c:pt idx="119">
                  <c:v>TS - 174</c:v>
                </c:pt>
              </c:strCache>
            </c:strRef>
          </c:cat>
          <c:val>
            <c:numRef>
              <c:f>Graphs!$B$1:$B$120</c:f>
              <c:numCache>
                <c:formatCode>General</c:formatCode>
                <c:ptCount val="120"/>
                <c:pt idx="0">
                  <c:v>0</c:v>
                </c:pt>
                <c:pt idx="4">
                  <c:v>1.5189999999999999</c:v>
                </c:pt>
                <c:pt idx="5">
                  <c:v>0.504</c:v>
                </c:pt>
                <c:pt idx="6">
                  <c:v>0.51500000000000001</c:v>
                </c:pt>
                <c:pt idx="7">
                  <c:v>1.046</c:v>
                </c:pt>
                <c:pt idx="8">
                  <c:v>0.48099999999999998</c:v>
                </c:pt>
                <c:pt idx="9">
                  <c:v>0.34799999999999998</c:v>
                </c:pt>
                <c:pt idx="10">
                  <c:v>2.5000000000000001E-2</c:v>
                </c:pt>
                <c:pt idx="11">
                  <c:v>0.25700000000000001</c:v>
                </c:pt>
                <c:pt idx="12">
                  <c:v>0.193</c:v>
                </c:pt>
                <c:pt idx="13">
                  <c:v>7.1999999999999995E-2</c:v>
                </c:pt>
                <c:pt idx="14">
                  <c:v>0.24199999999999999</c:v>
                </c:pt>
                <c:pt idx="15">
                  <c:v>0.23</c:v>
                </c:pt>
                <c:pt idx="16">
                  <c:v>0.67</c:v>
                </c:pt>
                <c:pt idx="17">
                  <c:v>7.5999999999999998E-2</c:v>
                </c:pt>
                <c:pt idx="18">
                  <c:v>0.78200000000000003</c:v>
                </c:pt>
                <c:pt idx="19">
                  <c:v>1.0109999999999999</c:v>
                </c:pt>
                <c:pt idx="20">
                  <c:v>4.032</c:v>
                </c:pt>
                <c:pt idx="21">
                  <c:v>0.81899999999999995</c:v>
                </c:pt>
                <c:pt idx="22">
                  <c:v>0.70299999999999996</c:v>
                </c:pt>
                <c:pt idx="23">
                  <c:v>0.06</c:v>
                </c:pt>
                <c:pt idx="24">
                  <c:v>0.23799999999999999</c:v>
                </c:pt>
                <c:pt idx="25">
                  <c:v>0.48</c:v>
                </c:pt>
                <c:pt idx="26">
                  <c:v>0.56699999999999995</c:v>
                </c:pt>
                <c:pt idx="27">
                  <c:v>1.1299999999999999</c:v>
                </c:pt>
                <c:pt idx="28">
                  <c:v>1.528</c:v>
                </c:pt>
                <c:pt idx="29">
                  <c:v>0.41299999999999998</c:v>
                </c:pt>
                <c:pt idx="30">
                  <c:v>6.8000000000000005E-2</c:v>
                </c:pt>
                <c:pt idx="31">
                  <c:v>0.112</c:v>
                </c:pt>
                <c:pt idx="32">
                  <c:v>6.2E-2</c:v>
                </c:pt>
                <c:pt idx="33">
                  <c:v>2.1000000000000001E-2</c:v>
                </c:pt>
                <c:pt idx="34">
                  <c:v>7.1999999999999995E-2</c:v>
                </c:pt>
                <c:pt idx="35">
                  <c:v>0.13400000000000001</c:v>
                </c:pt>
                <c:pt idx="36">
                  <c:v>0.3</c:v>
                </c:pt>
                <c:pt idx="37">
                  <c:v>5.3999999999999999E-2</c:v>
                </c:pt>
                <c:pt idx="38">
                  <c:v>0.88</c:v>
                </c:pt>
                <c:pt idx="39">
                  <c:v>0.436</c:v>
                </c:pt>
                <c:pt idx="40">
                  <c:v>1.677</c:v>
                </c:pt>
                <c:pt idx="41">
                  <c:v>1.653</c:v>
                </c:pt>
                <c:pt idx="42">
                  <c:v>0.26200000000000001</c:v>
                </c:pt>
                <c:pt idx="43">
                  <c:v>0.251</c:v>
                </c:pt>
                <c:pt idx="44">
                  <c:v>0.27100000000000002</c:v>
                </c:pt>
                <c:pt idx="45">
                  <c:v>0.252</c:v>
                </c:pt>
                <c:pt idx="46">
                  <c:v>0.13100000000000001</c:v>
                </c:pt>
                <c:pt idx="47">
                  <c:v>0.45800000000000002</c:v>
                </c:pt>
                <c:pt idx="48">
                  <c:v>0.45800000000000002</c:v>
                </c:pt>
                <c:pt idx="49">
                  <c:v>0.05</c:v>
                </c:pt>
                <c:pt idx="50">
                  <c:v>2.1000000000000001E-2</c:v>
                </c:pt>
                <c:pt idx="51">
                  <c:v>0</c:v>
                </c:pt>
                <c:pt idx="52">
                  <c:v>1.79</c:v>
                </c:pt>
                <c:pt idx="53">
                  <c:v>4.1139999999999999</c:v>
                </c:pt>
                <c:pt idx="54">
                  <c:v>1.542</c:v>
                </c:pt>
                <c:pt idx="55">
                  <c:v>3.86</c:v>
                </c:pt>
                <c:pt idx="56">
                  <c:v>3.4529999999999998</c:v>
                </c:pt>
                <c:pt idx="57">
                  <c:v>0.17399999999999999</c:v>
                </c:pt>
                <c:pt idx="58">
                  <c:v>0.253</c:v>
                </c:pt>
                <c:pt idx="59">
                  <c:v>0.64200000000000002</c:v>
                </c:pt>
                <c:pt idx="60">
                  <c:v>2.5000000000000001E-2</c:v>
                </c:pt>
                <c:pt idx="61">
                  <c:v>6.2E-2</c:v>
                </c:pt>
                <c:pt idx="62">
                  <c:v>0.126</c:v>
                </c:pt>
                <c:pt idx="63">
                  <c:v>2.7E-2</c:v>
                </c:pt>
                <c:pt idx="64">
                  <c:v>8.5000000000000006E-2</c:v>
                </c:pt>
                <c:pt idx="65">
                  <c:v>0.03</c:v>
                </c:pt>
                <c:pt idx="66">
                  <c:v>0.122</c:v>
                </c:pt>
                <c:pt idx="67">
                  <c:v>0.502</c:v>
                </c:pt>
                <c:pt idx="68">
                  <c:v>0.30599999999999999</c:v>
                </c:pt>
                <c:pt idx="69">
                  <c:v>0.245</c:v>
                </c:pt>
                <c:pt idx="70">
                  <c:v>0.502</c:v>
                </c:pt>
                <c:pt idx="71">
                  <c:v>0.19600000000000001</c:v>
                </c:pt>
                <c:pt idx="72">
                  <c:v>2.5000000000000001E-2</c:v>
                </c:pt>
                <c:pt idx="73">
                  <c:v>7.9000000000000001E-2</c:v>
                </c:pt>
                <c:pt idx="74">
                  <c:v>6.2E-2</c:v>
                </c:pt>
                <c:pt idx="75">
                  <c:v>6.2E-2</c:v>
                </c:pt>
                <c:pt idx="76">
                  <c:v>0.113</c:v>
                </c:pt>
                <c:pt idx="77">
                  <c:v>0.126</c:v>
                </c:pt>
                <c:pt idx="78">
                  <c:v>0.68200000000000005</c:v>
                </c:pt>
                <c:pt idx="79">
                  <c:v>0.441</c:v>
                </c:pt>
                <c:pt idx="80">
                  <c:v>1.917</c:v>
                </c:pt>
                <c:pt idx="81">
                  <c:v>5.8999999999999997E-2</c:v>
                </c:pt>
                <c:pt idx="82">
                  <c:v>0.159</c:v>
                </c:pt>
                <c:pt idx="83">
                  <c:v>0.19600000000000001</c:v>
                </c:pt>
                <c:pt idx="84">
                  <c:v>0.17299999999999999</c:v>
                </c:pt>
                <c:pt idx="85">
                  <c:v>0.29599999999999999</c:v>
                </c:pt>
                <c:pt idx="86">
                  <c:v>6.0999999999999999E-2</c:v>
                </c:pt>
                <c:pt idx="87">
                  <c:v>0.31900000000000001</c:v>
                </c:pt>
                <c:pt idx="88">
                  <c:v>0.66400000000000003</c:v>
                </c:pt>
                <c:pt idx="89">
                  <c:v>0.55400000000000005</c:v>
                </c:pt>
                <c:pt idx="90">
                  <c:v>2.3E-2</c:v>
                </c:pt>
                <c:pt idx="91">
                  <c:v>0</c:v>
                </c:pt>
                <c:pt idx="92">
                  <c:v>9.2999999999999999E-2</c:v>
                </c:pt>
                <c:pt idx="93">
                  <c:v>0.13400000000000001</c:v>
                </c:pt>
                <c:pt idx="94">
                  <c:v>0.128</c:v>
                </c:pt>
                <c:pt idx="95">
                  <c:v>0.16700000000000001</c:v>
                </c:pt>
                <c:pt idx="96">
                  <c:v>0.33700000000000002</c:v>
                </c:pt>
                <c:pt idx="97">
                  <c:v>0.17799999999999999</c:v>
                </c:pt>
                <c:pt idx="98">
                  <c:v>7.9000000000000001E-2</c:v>
                </c:pt>
                <c:pt idx="99">
                  <c:v>3.9E-2</c:v>
                </c:pt>
                <c:pt idx="100">
                  <c:v>2.1000000000000001E-2</c:v>
                </c:pt>
                <c:pt idx="101">
                  <c:v>1E-3</c:v>
                </c:pt>
                <c:pt idx="102">
                  <c:v>2.1000000000000001E-2</c:v>
                </c:pt>
                <c:pt idx="103">
                  <c:v>6.6000000000000003E-2</c:v>
                </c:pt>
                <c:pt idx="104">
                  <c:v>8.5000000000000006E-2</c:v>
                </c:pt>
                <c:pt idx="105">
                  <c:v>0.03</c:v>
                </c:pt>
                <c:pt idx="106">
                  <c:v>5.1999999999999998E-2</c:v>
                </c:pt>
                <c:pt idx="107">
                  <c:v>0.02</c:v>
                </c:pt>
                <c:pt idx="108">
                  <c:v>0.309</c:v>
                </c:pt>
                <c:pt idx="109">
                  <c:v>0.215</c:v>
                </c:pt>
                <c:pt idx="110">
                  <c:v>0.17799999999999999</c:v>
                </c:pt>
                <c:pt idx="111">
                  <c:v>0.19</c:v>
                </c:pt>
                <c:pt idx="112">
                  <c:v>0.13100000000000001</c:v>
                </c:pt>
                <c:pt idx="113">
                  <c:v>0.13400000000000001</c:v>
                </c:pt>
                <c:pt idx="114">
                  <c:v>0.317</c:v>
                </c:pt>
                <c:pt idx="115">
                  <c:v>0.38600000000000001</c:v>
                </c:pt>
                <c:pt idx="116">
                  <c:v>0.13900000000000001</c:v>
                </c:pt>
                <c:pt idx="117">
                  <c:v>6.6000000000000003E-2</c:v>
                </c:pt>
                <c:pt idx="118">
                  <c:v>6.0999999999999999E-2</c:v>
                </c:pt>
                <c:pt idx="119">
                  <c:v>0.47399999999999998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10-4AA2-8348-4BF596AC2115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Graphs!$A$1:$A$120</c:f>
              <c:strCache>
                <c:ptCount val="120"/>
                <c:pt idx="2">
                  <c:v>TP - 1</c:v>
                </c:pt>
                <c:pt idx="3">
                  <c:v>TS-1</c:v>
                </c:pt>
                <c:pt idx="4">
                  <c:v>TS-2</c:v>
                </c:pt>
                <c:pt idx="5">
                  <c:v>TS-3</c:v>
                </c:pt>
                <c:pt idx="6">
                  <c:v>TS-4</c:v>
                </c:pt>
                <c:pt idx="7">
                  <c:v>TS-5</c:v>
                </c:pt>
                <c:pt idx="8">
                  <c:v>TS-6</c:v>
                </c:pt>
                <c:pt idx="9">
                  <c:v>TS-7</c:v>
                </c:pt>
                <c:pt idx="10">
                  <c:v>TS-8</c:v>
                </c:pt>
                <c:pt idx="11">
                  <c:v>TS-9</c:v>
                </c:pt>
                <c:pt idx="12">
                  <c:v>TS-10</c:v>
                </c:pt>
                <c:pt idx="13">
                  <c:v>TS-11</c:v>
                </c:pt>
                <c:pt idx="14">
                  <c:v>TS - 12</c:v>
                </c:pt>
                <c:pt idx="15">
                  <c:v>TS - 13</c:v>
                </c:pt>
                <c:pt idx="16">
                  <c:v>TS - 14</c:v>
                </c:pt>
                <c:pt idx="17">
                  <c:v>TS - 15</c:v>
                </c:pt>
                <c:pt idx="18">
                  <c:v>TS - 16</c:v>
                </c:pt>
                <c:pt idx="19">
                  <c:v>TS - 17</c:v>
                </c:pt>
                <c:pt idx="20">
                  <c:v>TS - 18</c:v>
                </c:pt>
                <c:pt idx="21">
                  <c:v>TS - 19</c:v>
                </c:pt>
                <c:pt idx="22">
                  <c:v>TS - 20</c:v>
                </c:pt>
                <c:pt idx="23">
                  <c:v>TS - 21</c:v>
                </c:pt>
                <c:pt idx="24">
                  <c:v>TS - 22</c:v>
                </c:pt>
                <c:pt idx="25">
                  <c:v>TS - 23</c:v>
                </c:pt>
                <c:pt idx="26">
                  <c:v>TS - 25</c:v>
                </c:pt>
                <c:pt idx="27">
                  <c:v>TS - 26</c:v>
                </c:pt>
                <c:pt idx="28">
                  <c:v>TS - 28</c:v>
                </c:pt>
                <c:pt idx="29">
                  <c:v>TS - 30</c:v>
                </c:pt>
                <c:pt idx="30">
                  <c:v>TS - 31</c:v>
                </c:pt>
                <c:pt idx="31">
                  <c:v>TS - 32</c:v>
                </c:pt>
                <c:pt idx="32">
                  <c:v>TS - 33</c:v>
                </c:pt>
                <c:pt idx="33">
                  <c:v>TS - 36</c:v>
                </c:pt>
                <c:pt idx="34">
                  <c:v>TS - 37</c:v>
                </c:pt>
                <c:pt idx="35">
                  <c:v>TS - 38</c:v>
                </c:pt>
                <c:pt idx="36">
                  <c:v>TS - 39</c:v>
                </c:pt>
                <c:pt idx="37">
                  <c:v>TS - 40</c:v>
                </c:pt>
                <c:pt idx="38">
                  <c:v>TS - 40.5</c:v>
                </c:pt>
                <c:pt idx="39">
                  <c:v>TS - 41</c:v>
                </c:pt>
                <c:pt idx="40">
                  <c:v>TS - 44</c:v>
                </c:pt>
                <c:pt idx="41">
                  <c:v>TS - 42</c:v>
                </c:pt>
                <c:pt idx="42">
                  <c:v>TS - 43</c:v>
                </c:pt>
                <c:pt idx="43">
                  <c:v>TS - 46</c:v>
                </c:pt>
                <c:pt idx="44">
                  <c:v>TS - 47</c:v>
                </c:pt>
                <c:pt idx="45">
                  <c:v>TS - 51</c:v>
                </c:pt>
                <c:pt idx="46">
                  <c:v>TS - 52</c:v>
                </c:pt>
                <c:pt idx="47">
                  <c:v>TS - 54</c:v>
                </c:pt>
                <c:pt idx="48">
                  <c:v>TS - 55</c:v>
                </c:pt>
                <c:pt idx="49">
                  <c:v>TS - 56</c:v>
                </c:pt>
                <c:pt idx="50">
                  <c:v>TS - 57</c:v>
                </c:pt>
                <c:pt idx="51">
                  <c:v>TS - 58</c:v>
                </c:pt>
                <c:pt idx="52">
                  <c:v>TS - 60</c:v>
                </c:pt>
                <c:pt idx="53">
                  <c:v>TS - 61</c:v>
                </c:pt>
                <c:pt idx="54">
                  <c:v>TS - 62</c:v>
                </c:pt>
                <c:pt idx="55">
                  <c:v>TS - 62.5</c:v>
                </c:pt>
                <c:pt idx="56">
                  <c:v>TS - 63</c:v>
                </c:pt>
                <c:pt idx="57">
                  <c:v>TS - 64</c:v>
                </c:pt>
                <c:pt idx="58">
                  <c:v>TS - 65</c:v>
                </c:pt>
                <c:pt idx="59">
                  <c:v>TS - 66</c:v>
                </c:pt>
                <c:pt idx="60">
                  <c:v>TS - 67</c:v>
                </c:pt>
                <c:pt idx="61">
                  <c:v>TS - 79</c:v>
                </c:pt>
                <c:pt idx="62">
                  <c:v>TS - 80</c:v>
                </c:pt>
                <c:pt idx="63">
                  <c:v>TS - 82</c:v>
                </c:pt>
                <c:pt idx="64">
                  <c:v>TS - 83</c:v>
                </c:pt>
                <c:pt idx="65">
                  <c:v>TS - 84</c:v>
                </c:pt>
                <c:pt idx="66">
                  <c:v>TS - 85</c:v>
                </c:pt>
                <c:pt idx="67">
                  <c:v>TS - 88</c:v>
                </c:pt>
                <c:pt idx="68">
                  <c:v>TS - 89</c:v>
                </c:pt>
                <c:pt idx="69">
                  <c:v>TS - 90</c:v>
                </c:pt>
                <c:pt idx="70">
                  <c:v>TS - 91</c:v>
                </c:pt>
                <c:pt idx="71">
                  <c:v>TS - 92</c:v>
                </c:pt>
                <c:pt idx="72">
                  <c:v>TS - 97</c:v>
                </c:pt>
                <c:pt idx="73">
                  <c:v>TS - 98</c:v>
                </c:pt>
                <c:pt idx="74">
                  <c:v>TS - 99</c:v>
                </c:pt>
                <c:pt idx="75">
                  <c:v>TS - 100</c:v>
                </c:pt>
                <c:pt idx="76">
                  <c:v>TS - 101</c:v>
                </c:pt>
                <c:pt idx="77">
                  <c:v>TS - 102</c:v>
                </c:pt>
                <c:pt idx="78">
                  <c:v>TS - 103</c:v>
                </c:pt>
                <c:pt idx="79">
                  <c:v>TS - 104</c:v>
                </c:pt>
                <c:pt idx="80">
                  <c:v>TS - 105</c:v>
                </c:pt>
                <c:pt idx="81">
                  <c:v>TS - 109</c:v>
                </c:pt>
                <c:pt idx="82">
                  <c:v>TS - 112</c:v>
                </c:pt>
                <c:pt idx="83">
                  <c:v>TS - 113</c:v>
                </c:pt>
                <c:pt idx="84">
                  <c:v>TS - 113.5</c:v>
                </c:pt>
                <c:pt idx="85">
                  <c:v>TS - 114</c:v>
                </c:pt>
                <c:pt idx="86">
                  <c:v>TS - 115</c:v>
                </c:pt>
                <c:pt idx="87">
                  <c:v>TS - 116</c:v>
                </c:pt>
                <c:pt idx="88">
                  <c:v>TS - 118</c:v>
                </c:pt>
                <c:pt idx="89">
                  <c:v>TS - 119</c:v>
                </c:pt>
                <c:pt idx="90">
                  <c:v>TS - 121</c:v>
                </c:pt>
                <c:pt idx="91">
                  <c:v>TS - 122</c:v>
                </c:pt>
                <c:pt idx="92">
                  <c:v>TS - 123</c:v>
                </c:pt>
                <c:pt idx="93">
                  <c:v>TS - 124</c:v>
                </c:pt>
                <c:pt idx="94">
                  <c:v>TS - 125</c:v>
                </c:pt>
                <c:pt idx="95">
                  <c:v>TS - 126</c:v>
                </c:pt>
                <c:pt idx="96">
                  <c:v>TS - 127</c:v>
                </c:pt>
                <c:pt idx="97">
                  <c:v>TS - 128</c:v>
                </c:pt>
                <c:pt idx="98">
                  <c:v>TS - 130</c:v>
                </c:pt>
                <c:pt idx="99">
                  <c:v>TS - 131</c:v>
                </c:pt>
                <c:pt idx="100">
                  <c:v>TS - 132</c:v>
                </c:pt>
                <c:pt idx="101">
                  <c:v>TS - 133</c:v>
                </c:pt>
                <c:pt idx="102">
                  <c:v>TS - 134</c:v>
                </c:pt>
                <c:pt idx="103">
                  <c:v>TS - 135</c:v>
                </c:pt>
                <c:pt idx="104">
                  <c:v>TS - 136</c:v>
                </c:pt>
                <c:pt idx="105">
                  <c:v>TS - 137</c:v>
                </c:pt>
                <c:pt idx="106">
                  <c:v>TS - 140</c:v>
                </c:pt>
                <c:pt idx="107">
                  <c:v>TS - 144</c:v>
                </c:pt>
                <c:pt idx="108">
                  <c:v>TS - 146</c:v>
                </c:pt>
                <c:pt idx="109">
                  <c:v>TS - 147</c:v>
                </c:pt>
                <c:pt idx="110">
                  <c:v>TS - 148</c:v>
                </c:pt>
                <c:pt idx="111">
                  <c:v>TS - 149</c:v>
                </c:pt>
                <c:pt idx="112">
                  <c:v>TS - 154</c:v>
                </c:pt>
                <c:pt idx="113">
                  <c:v>TS - 155</c:v>
                </c:pt>
                <c:pt idx="114">
                  <c:v>TS - 157</c:v>
                </c:pt>
                <c:pt idx="115">
                  <c:v>TS - 158</c:v>
                </c:pt>
                <c:pt idx="116">
                  <c:v>TS - 168</c:v>
                </c:pt>
                <c:pt idx="117">
                  <c:v>TS - 169</c:v>
                </c:pt>
                <c:pt idx="118">
                  <c:v>TS - 170</c:v>
                </c:pt>
                <c:pt idx="119">
                  <c:v>TS - 174</c:v>
                </c:pt>
              </c:strCache>
            </c:strRef>
          </c:cat>
          <c:val>
            <c:numRef>
              <c:f>Graphs!$C$1:$C$120</c:f>
              <c:numCache>
                <c:formatCode>General</c:formatCode>
                <c:ptCount val="120"/>
              </c:numCache>
            </c:numRef>
          </c:val>
          <c:extLst>
            <c:ext xmlns:c16="http://schemas.microsoft.com/office/drawing/2014/chart" uri="{C3380CC4-5D6E-409C-BE32-E72D297353CC}">
              <c16:uniqueId val="{00000001-1710-4AA2-8348-4BF596AC21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39322464"/>
        <c:axId val="1839322048"/>
      </c:barChart>
      <c:catAx>
        <c:axId val="18393224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39322048"/>
        <c:crosses val="autoZero"/>
        <c:auto val="1"/>
        <c:lblAlgn val="ctr"/>
        <c:lblOffset val="100"/>
        <c:noMultiLvlLbl val="0"/>
      </c:catAx>
      <c:valAx>
        <c:axId val="1839322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9322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rgbClr val="000000"/>
                </a:solidFill>
              </a:rPr>
              <a:t>Present  - AC Volts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9729602490241376E-2"/>
          <c:y val="0.11391660535474815"/>
          <c:w val="0.85837043399700585"/>
          <c:h val="0.76940143913422354"/>
        </c:manualLayout>
      </c:layout>
      <c:scatterChart>
        <c:scatterStyle val="lineMarker"/>
        <c:varyColors val="0"/>
        <c:ser>
          <c:idx val="0"/>
          <c:order val="0"/>
          <c:tx>
            <c:v>AC Volts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'AC Voltage Graph'!$B$4:$B$91</c:f>
              <c:numCache>
                <c:formatCode>0\+00</c:formatCode>
                <c:ptCount val="88"/>
                <c:pt idx="0">
                  <c:v>747</c:v>
                </c:pt>
                <c:pt idx="1">
                  <c:v>5903</c:v>
                </c:pt>
                <c:pt idx="2">
                  <c:v>9516</c:v>
                </c:pt>
                <c:pt idx="3">
                  <c:v>12737</c:v>
                </c:pt>
                <c:pt idx="4">
                  <c:v>15040</c:v>
                </c:pt>
                <c:pt idx="5">
                  <c:v>19795</c:v>
                </c:pt>
                <c:pt idx="6">
                  <c:v>23930</c:v>
                </c:pt>
                <c:pt idx="7">
                  <c:v>25303</c:v>
                </c:pt>
                <c:pt idx="8">
                  <c:v>28032</c:v>
                </c:pt>
                <c:pt idx="9">
                  <c:v>30349</c:v>
                </c:pt>
                <c:pt idx="10">
                  <c:v>32464</c:v>
                </c:pt>
                <c:pt idx="11">
                  <c:v>33466</c:v>
                </c:pt>
                <c:pt idx="12">
                  <c:v>37408</c:v>
                </c:pt>
                <c:pt idx="13">
                  <c:v>40263</c:v>
                </c:pt>
                <c:pt idx="14">
                  <c:v>43496</c:v>
                </c:pt>
                <c:pt idx="15">
                  <c:v>48470</c:v>
                </c:pt>
                <c:pt idx="16">
                  <c:v>53774</c:v>
                </c:pt>
                <c:pt idx="17">
                  <c:v>59176</c:v>
                </c:pt>
                <c:pt idx="18">
                  <c:v>64402</c:v>
                </c:pt>
                <c:pt idx="19">
                  <c:v>68644</c:v>
                </c:pt>
                <c:pt idx="20">
                  <c:v>70037</c:v>
                </c:pt>
                <c:pt idx="21">
                  <c:v>74811</c:v>
                </c:pt>
                <c:pt idx="22">
                  <c:v>79685</c:v>
                </c:pt>
                <c:pt idx="23">
                  <c:v>82319</c:v>
                </c:pt>
                <c:pt idx="24">
                  <c:v>85775</c:v>
                </c:pt>
                <c:pt idx="25">
                  <c:v>88766</c:v>
                </c:pt>
                <c:pt idx="26">
                  <c:v>93861</c:v>
                </c:pt>
                <c:pt idx="27">
                  <c:v>100805</c:v>
                </c:pt>
                <c:pt idx="28">
                  <c:v>105755</c:v>
                </c:pt>
                <c:pt idx="29">
                  <c:v>108834</c:v>
                </c:pt>
                <c:pt idx="30">
                  <c:v>109901</c:v>
                </c:pt>
                <c:pt idx="31">
                  <c:v>114043</c:v>
                </c:pt>
                <c:pt idx="32">
                  <c:v>117000</c:v>
                </c:pt>
                <c:pt idx="33">
                  <c:v>120348</c:v>
                </c:pt>
                <c:pt idx="34">
                  <c:v>121636</c:v>
                </c:pt>
                <c:pt idx="35">
                  <c:v>122649</c:v>
                </c:pt>
                <c:pt idx="36">
                  <c:v>125977</c:v>
                </c:pt>
                <c:pt idx="37">
                  <c:v>129603</c:v>
                </c:pt>
                <c:pt idx="38">
                  <c:v>132861</c:v>
                </c:pt>
                <c:pt idx="39">
                  <c:v>137185</c:v>
                </c:pt>
                <c:pt idx="40">
                  <c:v>143343</c:v>
                </c:pt>
                <c:pt idx="41">
                  <c:v>151253</c:v>
                </c:pt>
                <c:pt idx="42">
                  <c:v>156395</c:v>
                </c:pt>
                <c:pt idx="43">
                  <c:v>162690</c:v>
                </c:pt>
                <c:pt idx="44">
                  <c:v>170216</c:v>
                </c:pt>
                <c:pt idx="45">
                  <c:v>173964</c:v>
                </c:pt>
                <c:pt idx="46">
                  <c:v>177747</c:v>
                </c:pt>
                <c:pt idx="47">
                  <c:v>179759</c:v>
                </c:pt>
                <c:pt idx="48">
                  <c:v>180752</c:v>
                </c:pt>
                <c:pt idx="49">
                  <c:v>181949</c:v>
                </c:pt>
                <c:pt idx="50">
                  <c:v>183247</c:v>
                </c:pt>
                <c:pt idx="51">
                  <c:v>183987</c:v>
                </c:pt>
                <c:pt idx="52">
                  <c:v>190980</c:v>
                </c:pt>
                <c:pt idx="53">
                  <c:v>194468</c:v>
                </c:pt>
                <c:pt idx="54">
                  <c:v>205960</c:v>
                </c:pt>
                <c:pt idx="55">
                  <c:v>212817</c:v>
                </c:pt>
                <c:pt idx="56">
                  <c:v>217213</c:v>
                </c:pt>
                <c:pt idx="57">
                  <c:v>220010</c:v>
                </c:pt>
                <c:pt idx="58">
                  <c:v>220854</c:v>
                </c:pt>
                <c:pt idx="59">
                  <c:v>227456</c:v>
                </c:pt>
                <c:pt idx="60">
                  <c:v>233890</c:v>
                </c:pt>
                <c:pt idx="61">
                  <c:v>241027</c:v>
                </c:pt>
                <c:pt idx="62">
                  <c:v>242751</c:v>
                </c:pt>
                <c:pt idx="63">
                  <c:v>247775</c:v>
                </c:pt>
                <c:pt idx="64">
                  <c:v>251429</c:v>
                </c:pt>
                <c:pt idx="65">
                  <c:v>255410</c:v>
                </c:pt>
                <c:pt idx="66">
                  <c:v>259700</c:v>
                </c:pt>
                <c:pt idx="67">
                  <c:v>261240</c:v>
                </c:pt>
                <c:pt idx="68">
                  <c:v>263788</c:v>
                </c:pt>
                <c:pt idx="69">
                  <c:v>269147</c:v>
                </c:pt>
                <c:pt idx="70">
                  <c:v>276603</c:v>
                </c:pt>
                <c:pt idx="71">
                  <c:v>291400</c:v>
                </c:pt>
                <c:pt idx="72">
                  <c:v>297872</c:v>
                </c:pt>
                <c:pt idx="73">
                  <c:v>301139</c:v>
                </c:pt>
                <c:pt idx="74">
                  <c:v>326839</c:v>
                </c:pt>
                <c:pt idx="75">
                  <c:v>331854</c:v>
                </c:pt>
                <c:pt idx="76">
                  <c:v>347393</c:v>
                </c:pt>
                <c:pt idx="77">
                  <c:v>349965</c:v>
                </c:pt>
                <c:pt idx="78">
                  <c:v>355160</c:v>
                </c:pt>
                <c:pt idx="79">
                  <c:v>358465</c:v>
                </c:pt>
                <c:pt idx="80">
                  <c:v>359599</c:v>
                </c:pt>
                <c:pt idx="81">
                  <c:v>361654</c:v>
                </c:pt>
                <c:pt idx="82">
                  <c:v>367362</c:v>
                </c:pt>
                <c:pt idx="83">
                  <c:v>385469</c:v>
                </c:pt>
                <c:pt idx="84">
                  <c:v>390383</c:v>
                </c:pt>
                <c:pt idx="85">
                  <c:v>392984</c:v>
                </c:pt>
                <c:pt idx="86">
                  <c:v>419446</c:v>
                </c:pt>
                <c:pt idx="87">
                  <c:v>424389</c:v>
                </c:pt>
              </c:numCache>
            </c:numRef>
          </c:xVal>
          <c:yVal>
            <c:numRef>
              <c:f>'AC Voltage Graph'!$J$4:$J$91</c:f>
              <c:numCache>
                <c:formatCode>General</c:formatCode>
                <c:ptCount val="88"/>
                <c:pt idx="0" formatCode="0.000">
                  <c:v>4.4459999999999997</c:v>
                </c:pt>
                <c:pt idx="1">
                  <c:v>1.2010000000000001</c:v>
                </c:pt>
                <c:pt idx="2" formatCode="0.000">
                  <c:v>2.1150000000000002</c:v>
                </c:pt>
                <c:pt idx="3" formatCode="0.000">
                  <c:v>1.0660000000000001</c:v>
                </c:pt>
                <c:pt idx="4" formatCode="0.000">
                  <c:v>0.91900000000000004</c:v>
                </c:pt>
                <c:pt idx="5" formatCode="0.000">
                  <c:v>3.6999999999999998E-2</c:v>
                </c:pt>
                <c:pt idx="6" formatCode="0.000">
                  <c:v>0.622</c:v>
                </c:pt>
                <c:pt idx="7" formatCode="0.000">
                  <c:v>0.58899999999999997</c:v>
                </c:pt>
                <c:pt idx="8" formatCode="0.000">
                  <c:v>0.318</c:v>
                </c:pt>
                <c:pt idx="9" formatCode="0.000">
                  <c:v>0.69699999999999995</c:v>
                </c:pt>
                <c:pt idx="10" formatCode="0.000">
                  <c:v>0.53500000000000003</c:v>
                </c:pt>
                <c:pt idx="11" formatCode="0.000">
                  <c:v>1.95</c:v>
                </c:pt>
                <c:pt idx="12" formatCode="0.000">
                  <c:v>0.254</c:v>
                </c:pt>
                <c:pt idx="13" formatCode="0.000">
                  <c:v>2.238</c:v>
                </c:pt>
                <c:pt idx="14" formatCode="0.000">
                  <c:v>2.6509999999999998</c:v>
                </c:pt>
                <c:pt idx="15" formatCode="0.000">
                  <c:v>1.4470000000000001</c:v>
                </c:pt>
                <c:pt idx="16" formatCode="0.000">
                  <c:v>0.311</c:v>
                </c:pt>
                <c:pt idx="17" formatCode="0.000">
                  <c:v>0.77200000000000002</c:v>
                </c:pt>
                <c:pt idx="18" formatCode="0.000">
                  <c:v>7.55</c:v>
                </c:pt>
                <c:pt idx="19" formatCode="0.000">
                  <c:v>1.7849999999999999</c:v>
                </c:pt>
                <c:pt idx="20" formatCode="0.000">
                  <c:v>0.27500000000000002</c:v>
                </c:pt>
                <c:pt idx="21" formatCode="0.000">
                  <c:v>0.318</c:v>
                </c:pt>
                <c:pt idx="22" formatCode="0.000">
                  <c:v>0.61499999999999999</c:v>
                </c:pt>
                <c:pt idx="23" formatCode="0.000">
                  <c:v>6.5000000000000002E-2</c:v>
                </c:pt>
                <c:pt idx="24" formatCode="0.000">
                  <c:v>0.151</c:v>
                </c:pt>
                <c:pt idx="25" formatCode="0.000">
                  <c:v>0.23499999999999999</c:v>
                </c:pt>
                <c:pt idx="26" formatCode="0.000">
                  <c:v>0.72</c:v>
                </c:pt>
                <c:pt idx="27" formatCode="0.000">
                  <c:v>0.09</c:v>
                </c:pt>
                <c:pt idx="28" formatCode="0.000">
                  <c:v>1.835</c:v>
                </c:pt>
                <c:pt idx="29" formatCode="0.000">
                  <c:v>0.622</c:v>
                </c:pt>
                <c:pt idx="30" formatCode="0.000">
                  <c:v>2.3959999999999999</c:v>
                </c:pt>
                <c:pt idx="31" formatCode="0.000">
                  <c:v>0.43</c:v>
                </c:pt>
                <c:pt idx="32" formatCode="0.000">
                  <c:v>0.63400000000000001</c:v>
                </c:pt>
                <c:pt idx="33" formatCode="0.000">
                  <c:v>2.94</c:v>
                </c:pt>
                <c:pt idx="34" formatCode="0.000">
                  <c:v>0.57699999999999996</c:v>
                </c:pt>
                <c:pt idx="35" formatCode="0.000">
                  <c:v>0.311</c:v>
                </c:pt>
                <c:pt idx="36" formatCode="0.000">
                  <c:v>0.61299999999999999</c:v>
                </c:pt>
                <c:pt idx="37" formatCode="0.000">
                  <c:v>0.14499999999999999</c:v>
                </c:pt>
                <c:pt idx="38" formatCode="0.000">
                  <c:v>7.1999999999999995E-2</c:v>
                </c:pt>
                <c:pt idx="39" formatCode="0.000">
                  <c:v>1.6E-2</c:v>
                </c:pt>
                <c:pt idx="40" formatCode="0.000">
                  <c:v>9.6000000000000002E-2</c:v>
                </c:pt>
                <c:pt idx="41" formatCode="0.000">
                  <c:v>1.9419999999999999</c:v>
                </c:pt>
                <c:pt idx="42" formatCode="0.000">
                  <c:v>2.391</c:v>
                </c:pt>
                <c:pt idx="43" formatCode="0.000">
                  <c:v>9.5000000000000001E-2</c:v>
                </c:pt>
                <c:pt idx="44" formatCode="0.000">
                  <c:v>0</c:v>
                </c:pt>
                <c:pt idx="45" formatCode="0.000">
                  <c:v>2.8000000000000001E-2</c:v>
                </c:pt>
                <c:pt idx="46" formatCode="0.000">
                  <c:v>8.2000000000000003E-2</c:v>
                </c:pt>
                <c:pt idx="47" formatCode="0.000">
                  <c:v>0.245</c:v>
                </c:pt>
                <c:pt idx="48" formatCode="0.000">
                  <c:v>0.6</c:v>
                </c:pt>
                <c:pt idx="49" formatCode="0.000">
                  <c:v>0.58599999999999997</c:v>
                </c:pt>
                <c:pt idx="50" formatCode="0.000">
                  <c:v>5.2999999999999999E-2</c:v>
                </c:pt>
                <c:pt idx="51" formatCode="0.000">
                  <c:v>0.24</c:v>
                </c:pt>
                <c:pt idx="52" formatCode="0.000">
                  <c:v>4.5999999999999999E-2</c:v>
                </c:pt>
                <c:pt idx="53" formatCode="0.000">
                  <c:v>9.6000000000000002E-2</c:v>
                </c:pt>
                <c:pt idx="54" formatCode="0.000">
                  <c:v>1.05</c:v>
                </c:pt>
                <c:pt idx="55" formatCode="0.000">
                  <c:v>0.155</c:v>
                </c:pt>
                <c:pt idx="56" formatCode="0.000">
                  <c:v>0.68600000000000005</c:v>
                </c:pt>
                <c:pt idx="57" formatCode="0.000">
                  <c:v>0.24299999999999999</c:v>
                </c:pt>
                <c:pt idx="58" formatCode="0.000">
                  <c:v>3.9E-2</c:v>
                </c:pt>
                <c:pt idx="59" formatCode="0.000">
                  <c:v>0.15</c:v>
                </c:pt>
                <c:pt idx="60" formatCode="0.000">
                  <c:v>7.3999999999999996E-2</c:v>
                </c:pt>
                <c:pt idx="61" formatCode="0.000">
                  <c:v>0.14599999999999999</c:v>
                </c:pt>
                <c:pt idx="62" formatCode="0.000">
                  <c:v>0.65200000000000002</c:v>
                </c:pt>
                <c:pt idx="63" formatCode="0.000">
                  <c:v>0.38</c:v>
                </c:pt>
                <c:pt idx="64" formatCode="0.000">
                  <c:v>2.3559999999999999</c:v>
                </c:pt>
                <c:pt idx="65" formatCode="0.000">
                  <c:v>6.8000000000000005E-2</c:v>
                </c:pt>
                <c:pt idx="66" formatCode="0.000">
                  <c:v>0.54800000000000004</c:v>
                </c:pt>
                <c:pt idx="67" formatCode="0.000">
                  <c:v>1.6819999999999999</c:v>
                </c:pt>
                <c:pt idx="68" formatCode="0.000">
                  <c:v>0.67600000000000005</c:v>
                </c:pt>
                <c:pt idx="69" formatCode="0.000">
                  <c:v>0.84199999999999997</c:v>
                </c:pt>
                <c:pt idx="70" formatCode="0.000">
                  <c:v>0.31</c:v>
                </c:pt>
                <c:pt idx="71" formatCode="0.000">
                  <c:v>7.3999999999999996E-2</c:v>
                </c:pt>
                <c:pt idx="72" formatCode="0.000">
                  <c:v>3.3000000000000002E-2</c:v>
                </c:pt>
                <c:pt idx="73" formatCode="0.000">
                  <c:v>0.122</c:v>
                </c:pt>
                <c:pt idx="74" formatCode="0.000">
                  <c:v>0.13300000000000001</c:v>
                </c:pt>
                <c:pt idx="75" formatCode="0.000">
                  <c:v>2.3E-2</c:v>
                </c:pt>
                <c:pt idx="76" formatCode="0.000">
                  <c:v>1.6E-2</c:v>
                </c:pt>
                <c:pt idx="77" formatCode="0.000">
                  <c:v>1.4E-2</c:v>
                </c:pt>
                <c:pt idx="78" formatCode="0.000">
                  <c:v>0.02</c:v>
                </c:pt>
                <c:pt idx="79" formatCode="0.000">
                  <c:v>0.18099999999999999</c:v>
                </c:pt>
                <c:pt idx="80" formatCode="0.000">
                  <c:v>0.111</c:v>
                </c:pt>
                <c:pt idx="81" formatCode="0.000">
                  <c:v>5.0999999999999997E-2</c:v>
                </c:pt>
                <c:pt idx="82" formatCode="0.000">
                  <c:v>1.0999999999999999E-2</c:v>
                </c:pt>
                <c:pt idx="83" formatCode="0.000">
                  <c:v>0.61399999999999999</c:v>
                </c:pt>
                <c:pt idx="84" formatCode="0.000">
                  <c:v>0.13500000000000001</c:v>
                </c:pt>
                <c:pt idx="85" formatCode="0.000">
                  <c:v>0.14099999999999999</c:v>
                </c:pt>
                <c:pt idx="86" formatCode="0.000">
                  <c:v>1.4E-2</c:v>
                </c:pt>
                <c:pt idx="87" formatCode="0.000">
                  <c:v>8.2000000000000003E-2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5DA-4730-947B-840A776B22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5759104"/>
        <c:axId val="1335759520"/>
      </c:scatterChart>
      <c:valAx>
        <c:axId val="133575910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b="1">
                    <a:solidFill>
                      <a:srgbClr val="000000"/>
                    </a:solidFill>
                  </a:rPr>
                  <a:t>Ststion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\+00" sourceLinked="1"/>
        <c:majorTickMark val="none"/>
        <c:minorTickMark val="none"/>
        <c:tickLblPos val="nextTo"/>
        <c:crossAx val="1335759520"/>
        <c:crosses val="autoZero"/>
        <c:crossBetween val="midCat"/>
      </c:valAx>
      <c:valAx>
        <c:axId val="1335759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b="1">
                    <a:solidFill>
                      <a:srgbClr val="000000"/>
                    </a:solidFill>
                  </a:rPr>
                  <a:t>AC Volts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57591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rgbClr val="000000"/>
                </a:solidFill>
              </a:rPr>
              <a:t>Present Day AC Current Density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AC Current Density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'AC Voltage Graph'!$B$4:$B$91</c:f>
              <c:numCache>
                <c:formatCode>0\+00</c:formatCode>
                <c:ptCount val="88"/>
                <c:pt idx="0">
                  <c:v>747</c:v>
                </c:pt>
                <c:pt idx="1">
                  <c:v>5903</c:v>
                </c:pt>
                <c:pt idx="2">
                  <c:v>9516</c:v>
                </c:pt>
                <c:pt idx="3">
                  <c:v>12737</c:v>
                </c:pt>
                <c:pt idx="4">
                  <c:v>15040</c:v>
                </c:pt>
                <c:pt idx="5">
                  <c:v>19795</c:v>
                </c:pt>
                <c:pt idx="6">
                  <c:v>23930</c:v>
                </c:pt>
                <c:pt idx="7">
                  <c:v>25303</c:v>
                </c:pt>
                <c:pt idx="8">
                  <c:v>28032</c:v>
                </c:pt>
                <c:pt idx="9">
                  <c:v>30349</c:v>
                </c:pt>
                <c:pt idx="10">
                  <c:v>32464</c:v>
                </c:pt>
                <c:pt idx="11">
                  <c:v>33466</c:v>
                </c:pt>
                <c:pt idx="12">
                  <c:v>37408</c:v>
                </c:pt>
                <c:pt idx="13">
                  <c:v>40263</c:v>
                </c:pt>
                <c:pt idx="14">
                  <c:v>43496</c:v>
                </c:pt>
                <c:pt idx="15">
                  <c:v>48470</c:v>
                </c:pt>
                <c:pt idx="16">
                  <c:v>53774</c:v>
                </c:pt>
                <c:pt idx="17">
                  <c:v>59176</c:v>
                </c:pt>
                <c:pt idx="18">
                  <c:v>64402</c:v>
                </c:pt>
                <c:pt idx="19">
                  <c:v>68644</c:v>
                </c:pt>
                <c:pt idx="20">
                  <c:v>70037</c:v>
                </c:pt>
                <c:pt idx="21">
                  <c:v>74811</c:v>
                </c:pt>
                <c:pt idx="22">
                  <c:v>79685</c:v>
                </c:pt>
                <c:pt idx="23">
                  <c:v>82319</c:v>
                </c:pt>
                <c:pt idx="24">
                  <c:v>85775</c:v>
                </c:pt>
                <c:pt idx="25">
                  <c:v>88766</c:v>
                </c:pt>
                <c:pt idx="26">
                  <c:v>93861</c:v>
                </c:pt>
                <c:pt idx="27">
                  <c:v>100805</c:v>
                </c:pt>
                <c:pt idx="28">
                  <c:v>105755</c:v>
                </c:pt>
                <c:pt idx="29">
                  <c:v>108834</c:v>
                </c:pt>
                <c:pt idx="30">
                  <c:v>109901</c:v>
                </c:pt>
                <c:pt idx="31">
                  <c:v>114043</c:v>
                </c:pt>
                <c:pt idx="32">
                  <c:v>117000</c:v>
                </c:pt>
                <c:pt idx="33">
                  <c:v>120348</c:v>
                </c:pt>
                <c:pt idx="34">
                  <c:v>121636</c:v>
                </c:pt>
                <c:pt idx="35">
                  <c:v>122649</c:v>
                </c:pt>
                <c:pt idx="36">
                  <c:v>125977</c:v>
                </c:pt>
                <c:pt idx="37">
                  <c:v>129603</c:v>
                </c:pt>
                <c:pt idx="38">
                  <c:v>132861</c:v>
                </c:pt>
                <c:pt idx="39">
                  <c:v>137185</c:v>
                </c:pt>
                <c:pt idx="40">
                  <c:v>143343</c:v>
                </c:pt>
                <c:pt idx="41">
                  <c:v>151253</c:v>
                </c:pt>
                <c:pt idx="42">
                  <c:v>156395</c:v>
                </c:pt>
                <c:pt idx="43">
                  <c:v>162690</c:v>
                </c:pt>
                <c:pt idx="44">
                  <c:v>170216</c:v>
                </c:pt>
                <c:pt idx="45">
                  <c:v>173964</c:v>
                </c:pt>
                <c:pt idx="46">
                  <c:v>177747</c:v>
                </c:pt>
                <c:pt idx="47">
                  <c:v>179759</c:v>
                </c:pt>
                <c:pt idx="48">
                  <c:v>180752</c:v>
                </c:pt>
                <c:pt idx="49">
                  <c:v>181949</c:v>
                </c:pt>
                <c:pt idx="50">
                  <c:v>183247</c:v>
                </c:pt>
                <c:pt idx="51">
                  <c:v>183987</c:v>
                </c:pt>
                <c:pt idx="52">
                  <c:v>190980</c:v>
                </c:pt>
                <c:pt idx="53">
                  <c:v>194468</c:v>
                </c:pt>
                <c:pt idx="54">
                  <c:v>205960</c:v>
                </c:pt>
                <c:pt idx="55">
                  <c:v>212817</c:v>
                </c:pt>
                <c:pt idx="56">
                  <c:v>217213</c:v>
                </c:pt>
                <c:pt idx="57">
                  <c:v>220010</c:v>
                </c:pt>
                <c:pt idx="58">
                  <c:v>220854</c:v>
                </c:pt>
                <c:pt idx="59">
                  <c:v>227456</c:v>
                </c:pt>
                <c:pt idx="60">
                  <c:v>233890</c:v>
                </c:pt>
                <c:pt idx="61">
                  <c:v>241027</c:v>
                </c:pt>
                <c:pt idx="62">
                  <c:v>242751</c:v>
                </c:pt>
                <c:pt idx="63">
                  <c:v>247775</c:v>
                </c:pt>
                <c:pt idx="64">
                  <c:v>251429</c:v>
                </c:pt>
                <c:pt idx="65">
                  <c:v>255410</c:v>
                </c:pt>
                <c:pt idx="66">
                  <c:v>259700</c:v>
                </c:pt>
                <c:pt idx="67">
                  <c:v>261240</c:v>
                </c:pt>
                <c:pt idx="68">
                  <c:v>263788</c:v>
                </c:pt>
                <c:pt idx="69">
                  <c:v>269147</c:v>
                </c:pt>
                <c:pt idx="70">
                  <c:v>276603</c:v>
                </c:pt>
                <c:pt idx="71">
                  <c:v>291400</c:v>
                </c:pt>
                <c:pt idx="72">
                  <c:v>297872</c:v>
                </c:pt>
                <c:pt idx="73">
                  <c:v>301139</c:v>
                </c:pt>
                <c:pt idx="74">
                  <c:v>326839</c:v>
                </c:pt>
                <c:pt idx="75">
                  <c:v>331854</c:v>
                </c:pt>
                <c:pt idx="76">
                  <c:v>347393</c:v>
                </c:pt>
                <c:pt idx="77">
                  <c:v>349965</c:v>
                </c:pt>
                <c:pt idx="78">
                  <c:v>355160</c:v>
                </c:pt>
                <c:pt idx="79">
                  <c:v>358465</c:v>
                </c:pt>
                <c:pt idx="80">
                  <c:v>359599</c:v>
                </c:pt>
                <c:pt idx="81">
                  <c:v>361654</c:v>
                </c:pt>
                <c:pt idx="82">
                  <c:v>367362</c:v>
                </c:pt>
                <c:pt idx="83">
                  <c:v>385469</c:v>
                </c:pt>
                <c:pt idx="84">
                  <c:v>390383</c:v>
                </c:pt>
                <c:pt idx="85">
                  <c:v>392984</c:v>
                </c:pt>
                <c:pt idx="86">
                  <c:v>419446</c:v>
                </c:pt>
                <c:pt idx="87">
                  <c:v>424389</c:v>
                </c:pt>
              </c:numCache>
            </c:numRef>
          </c:xVal>
          <c:yVal>
            <c:numRef>
              <c:f>'AC Voltage Graph'!$K$4:$K$91</c:f>
              <c:numCache>
                <c:formatCode>0.000</c:formatCode>
                <c:ptCount val="88"/>
                <c:pt idx="0">
                  <c:v>5.2999999999999999E-2</c:v>
                </c:pt>
                <c:pt idx="1">
                  <c:v>4.0000000000000001E-3</c:v>
                </c:pt>
                <c:pt idx="2">
                  <c:v>0.03</c:v>
                </c:pt>
                <c:pt idx="3">
                  <c:v>5.0000000000000001E-3</c:v>
                </c:pt>
                <c:pt idx="4">
                  <c:v>8.9999999999999993E-3</c:v>
                </c:pt>
                <c:pt idx="5">
                  <c:v>1E-3</c:v>
                </c:pt>
                <c:pt idx="6">
                  <c:v>7.0000000000000001E-3</c:v>
                </c:pt>
                <c:pt idx="7">
                  <c:v>4.0000000000000001E-3</c:v>
                </c:pt>
                <c:pt idx="8">
                  <c:v>3.0000000000000001E-3</c:v>
                </c:pt>
                <c:pt idx="9">
                  <c:v>3.0000000000000001E-3</c:v>
                </c:pt>
                <c:pt idx="10">
                  <c:v>2E-3</c:v>
                </c:pt>
                <c:pt idx="11">
                  <c:v>1.2999999999999999E-2</c:v>
                </c:pt>
                <c:pt idx="12">
                  <c:v>3.0000000000000001E-3</c:v>
                </c:pt>
                <c:pt idx="13">
                  <c:v>7.0000000000000001E-3</c:v>
                </c:pt>
                <c:pt idx="14">
                  <c:v>4.0000000000000001E-3</c:v>
                </c:pt>
                <c:pt idx="15">
                  <c:v>7.0000000000000001E-3</c:v>
                </c:pt>
                <c:pt idx="16">
                  <c:v>4.0000000000000001E-3</c:v>
                </c:pt>
                <c:pt idx="17">
                  <c:v>3.0000000000000001E-3</c:v>
                </c:pt>
                <c:pt idx="18">
                  <c:v>8.9999999999999993E-3</c:v>
                </c:pt>
                <c:pt idx="19">
                  <c:v>7.0000000000000001E-3</c:v>
                </c:pt>
                <c:pt idx="20">
                  <c:v>3.0000000000000001E-3</c:v>
                </c:pt>
                <c:pt idx="21">
                  <c:v>2E-3</c:v>
                </c:pt>
                <c:pt idx="22">
                  <c:v>2E-3</c:v>
                </c:pt>
                <c:pt idx="23">
                  <c:v>1E-3</c:v>
                </c:pt>
                <c:pt idx="24">
                  <c:v>1E-3</c:v>
                </c:pt>
                <c:pt idx="25">
                  <c:v>1E-3</c:v>
                </c:pt>
                <c:pt idx="26">
                  <c:v>2E-3</c:v>
                </c:pt>
                <c:pt idx="27">
                  <c:v>2E-3</c:v>
                </c:pt>
                <c:pt idx="28">
                  <c:v>4.0000000000000001E-3</c:v>
                </c:pt>
                <c:pt idx="29">
                  <c:v>2E-3</c:v>
                </c:pt>
                <c:pt idx="30">
                  <c:v>3.0000000000000001E-3</c:v>
                </c:pt>
                <c:pt idx="31">
                  <c:v>1E-3</c:v>
                </c:pt>
                <c:pt idx="32">
                  <c:v>2E-3</c:v>
                </c:pt>
                <c:pt idx="33">
                  <c:v>5.0000000000000001E-3</c:v>
                </c:pt>
                <c:pt idx="34">
                  <c:v>1E-3</c:v>
                </c:pt>
                <c:pt idx="35">
                  <c:v>2E-3</c:v>
                </c:pt>
                <c:pt idx="36">
                  <c:v>1E-3</c:v>
                </c:pt>
                <c:pt idx="37">
                  <c:v>1E-3</c:v>
                </c:pt>
                <c:pt idx="38">
                  <c:v>1E-3</c:v>
                </c:pt>
                <c:pt idx="39">
                  <c:v>1E-3</c:v>
                </c:pt>
                <c:pt idx="40">
                  <c:v>2E-3</c:v>
                </c:pt>
                <c:pt idx="41">
                  <c:v>4.0000000000000001E-3</c:v>
                </c:pt>
                <c:pt idx="42">
                  <c:v>4.0000000000000001E-3</c:v>
                </c:pt>
                <c:pt idx="43">
                  <c:v>1E-3</c:v>
                </c:pt>
                <c:pt idx="44">
                  <c:v>3.0000000000000001E-3</c:v>
                </c:pt>
                <c:pt idx="45">
                  <c:v>1E-3</c:v>
                </c:pt>
                <c:pt idx="46">
                  <c:v>1E-3</c:v>
                </c:pt>
                <c:pt idx="47">
                  <c:v>1E-3</c:v>
                </c:pt>
                <c:pt idx="48">
                  <c:v>1E-3</c:v>
                </c:pt>
                <c:pt idx="49">
                  <c:v>1E-3</c:v>
                </c:pt>
                <c:pt idx="50">
                  <c:v>2E-3</c:v>
                </c:pt>
                <c:pt idx="51">
                  <c:v>2E-3</c:v>
                </c:pt>
                <c:pt idx="52">
                  <c:v>2E-3</c:v>
                </c:pt>
                <c:pt idx="53">
                  <c:v>2E-3</c:v>
                </c:pt>
                <c:pt idx="54">
                  <c:v>2E-3</c:v>
                </c:pt>
                <c:pt idx="55">
                  <c:v>2E-3</c:v>
                </c:pt>
                <c:pt idx="56">
                  <c:v>2E-3</c:v>
                </c:pt>
                <c:pt idx="57">
                  <c:v>2E-3</c:v>
                </c:pt>
                <c:pt idx="58">
                  <c:v>1E-3</c:v>
                </c:pt>
                <c:pt idx="59">
                  <c:v>2E-3</c:v>
                </c:pt>
                <c:pt idx="60">
                  <c:v>2E-3</c:v>
                </c:pt>
                <c:pt idx="61">
                  <c:v>1E-3</c:v>
                </c:pt>
                <c:pt idx="62">
                  <c:v>4.0000000000000001E-3</c:v>
                </c:pt>
                <c:pt idx="63">
                  <c:v>3.0000000000000001E-3</c:v>
                </c:pt>
                <c:pt idx="64">
                  <c:v>0.02</c:v>
                </c:pt>
                <c:pt idx="65">
                  <c:v>1E-3</c:v>
                </c:pt>
                <c:pt idx="66">
                  <c:v>4.0000000000000001E-3</c:v>
                </c:pt>
                <c:pt idx="67">
                  <c:v>2E-3</c:v>
                </c:pt>
                <c:pt idx="68">
                  <c:v>1E-3</c:v>
                </c:pt>
                <c:pt idx="69">
                  <c:v>1E-3</c:v>
                </c:pt>
                <c:pt idx="70">
                  <c:v>1E-3</c:v>
                </c:pt>
                <c:pt idx="71">
                  <c:v>1E-3</c:v>
                </c:pt>
                <c:pt idx="72">
                  <c:v>0</c:v>
                </c:pt>
                <c:pt idx="73">
                  <c:v>1E-3</c:v>
                </c:pt>
                <c:pt idx="74">
                  <c:v>1E-3</c:v>
                </c:pt>
                <c:pt idx="75">
                  <c:v>0</c:v>
                </c:pt>
                <c:pt idx="76">
                  <c:v>1E-3</c:v>
                </c:pt>
                <c:pt idx="77">
                  <c:v>1E-3</c:v>
                </c:pt>
                <c:pt idx="78">
                  <c:v>1E-3</c:v>
                </c:pt>
                <c:pt idx="79">
                  <c:v>1E-3</c:v>
                </c:pt>
                <c:pt idx="80">
                  <c:v>1E-3</c:v>
                </c:pt>
                <c:pt idx="81">
                  <c:v>1E-3</c:v>
                </c:pt>
                <c:pt idx="82">
                  <c:v>1E-3</c:v>
                </c:pt>
                <c:pt idx="83">
                  <c:v>3.0000000000000001E-3</c:v>
                </c:pt>
                <c:pt idx="84">
                  <c:v>1E-3</c:v>
                </c:pt>
                <c:pt idx="85">
                  <c:v>1E-3</c:v>
                </c:pt>
                <c:pt idx="86">
                  <c:v>1E-3</c:v>
                </c:pt>
                <c:pt idx="87">
                  <c:v>3.0000000000000001E-3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2F2-4204-B3E1-5053BF9EA9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90843952"/>
        <c:axId val="1590844784"/>
      </c:scatterChart>
      <c:valAx>
        <c:axId val="159084395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>
                    <a:solidFill>
                      <a:srgbClr val="000000"/>
                    </a:solidFill>
                  </a:rPr>
                  <a:t>Station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\+00" sourceLinked="1"/>
        <c:majorTickMark val="out"/>
        <c:minorTickMark val="none"/>
        <c:tickLblPos val="nextTo"/>
        <c:crossAx val="1590844784"/>
        <c:crosses val="autoZero"/>
        <c:crossBetween val="midCat"/>
      </c:valAx>
      <c:valAx>
        <c:axId val="1590844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rgbClr val="000000"/>
                    </a:solidFill>
                  </a:rPr>
                  <a:t>AC Amps/sq 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08439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0000"/>
                </a:solidFill>
              </a:rPr>
              <a:t>Volts</a:t>
            </a:r>
            <a:r>
              <a:rPr lang="en-US" baseline="0" dirty="0">
                <a:solidFill>
                  <a:srgbClr val="000000"/>
                </a:solidFill>
              </a:rPr>
              <a:t> DC ON/OFF</a:t>
            </a:r>
            <a:endParaRPr lang="en-US" dirty="0">
              <a:solidFill>
                <a:srgbClr val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5734754907498124E-2"/>
          <c:y val="0.10194909447892912"/>
          <c:w val="0.8487144018535886"/>
          <c:h val="0.78240139483991045"/>
        </c:manualLayout>
      </c:layout>
      <c:scatterChart>
        <c:scatterStyle val="smoothMarker"/>
        <c:varyColors val="0"/>
        <c:ser>
          <c:idx val="0"/>
          <c:order val="0"/>
          <c:tx>
            <c:v>ON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'DC Voltage Grpgh'!$C$4:$C$46</c:f>
              <c:numCache>
                <c:formatCode>0\+00</c:formatCode>
                <c:ptCount val="43"/>
                <c:pt idx="0">
                  <c:v>747</c:v>
                </c:pt>
                <c:pt idx="1">
                  <c:v>5903</c:v>
                </c:pt>
                <c:pt idx="2">
                  <c:v>15040</c:v>
                </c:pt>
                <c:pt idx="3">
                  <c:v>23930</c:v>
                </c:pt>
                <c:pt idx="4">
                  <c:v>32464</c:v>
                </c:pt>
                <c:pt idx="5">
                  <c:v>40263</c:v>
                </c:pt>
                <c:pt idx="6">
                  <c:v>43496</c:v>
                </c:pt>
                <c:pt idx="7">
                  <c:v>53774</c:v>
                </c:pt>
                <c:pt idx="8">
                  <c:v>59176</c:v>
                </c:pt>
                <c:pt idx="9">
                  <c:v>64402</c:v>
                </c:pt>
                <c:pt idx="10">
                  <c:v>70037</c:v>
                </c:pt>
                <c:pt idx="11">
                  <c:v>74811</c:v>
                </c:pt>
                <c:pt idx="12">
                  <c:v>79685</c:v>
                </c:pt>
                <c:pt idx="13">
                  <c:v>85775</c:v>
                </c:pt>
                <c:pt idx="14">
                  <c:v>93861</c:v>
                </c:pt>
                <c:pt idx="15">
                  <c:v>100805</c:v>
                </c:pt>
                <c:pt idx="16">
                  <c:v>108834</c:v>
                </c:pt>
                <c:pt idx="17">
                  <c:v>114043</c:v>
                </c:pt>
                <c:pt idx="18">
                  <c:v>120348</c:v>
                </c:pt>
                <c:pt idx="19">
                  <c:v>129603</c:v>
                </c:pt>
                <c:pt idx="20">
                  <c:v>143343</c:v>
                </c:pt>
                <c:pt idx="21">
                  <c:v>156395</c:v>
                </c:pt>
                <c:pt idx="22">
                  <c:v>162690</c:v>
                </c:pt>
                <c:pt idx="23">
                  <c:v>170216</c:v>
                </c:pt>
                <c:pt idx="24">
                  <c:v>177747</c:v>
                </c:pt>
                <c:pt idx="25">
                  <c:v>183247</c:v>
                </c:pt>
                <c:pt idx="26">
                  <c:v>194468</c:v>
                </c:pt>
                <c:pt idx="27">
                  <c:v>212817</c:v>
                </c:pt>
                <c:pt idx="28">
                  <c:v>220854</c:v>
                </c:pt>
                <c:pt idx="29">
                  <c:v>233890</c:v>
                </c:pt>
                <c:pt idx="30">
                  <c:v>242751</c:v>
                </c:pt>
                <c:pt idx="31">
                  <c:v>251429</c:v>
                </c:pt>
                <c:pt idx="32">
                  <c:v>261240</c:v>
                </c:pt>
                <c:pt idx="33">
                  <c:v>269147</c:v>
                </c:pt>
                <c:pt idx="34">
                  <c:v>276603</c:v>
                </c:pt>
                <c:pt idx="35">
                  <c:v>291400</c:v>
                </c:pt>
                <c:pt idx="36">
                  <c:v>301139</c:v>
                </c:pt>
                <c:pt idx="37">
                  <c:v>326839</c:v>
                </c:pt>
                <c:pt idx="38">
                  <c:v>347393</c:v>
                </c:pt>
                <c:pt idx="39">
                  <c:v>355160</c:v>
                </c:pt>
                <c:pt idx="40">
                  <c:v>367362</c:v>
                </c:pt>
                <c:pt idx="41">
                  <c:v>385469</c:v>
                </c:pt>
                <c:pt idx="42">
                  <c:v>424389</c:v>
                </c:pt>
              </c:numCache>
            </c:numRef>
          </c:xVal>
          <c:yVal>
            <c:numRef>
              <c:f>'DC Voltage Grpgh'!$K$4:$K$46</c:f>
              <c:numCache>
                <c:formatCode>\-0.000</c:formatCode>
                <c:ptCount val="43"/>
                <c:pt idx="0">
                  <c:v>1.726</c:v>
                </c:pt>
                <c:pt idx="1">
                  <c:v>1.536</c:v>
                </c:pt>
                <c:pt idx="2">
                  <c:v>1.556</c:v>
                </c:pt>
                <c:pt idx="3">
                  <c:v>1.486</c:v>
                </c:pt>
                <c:pt idx="4">
                  <c:v>1.3819999999999999</c:v>
                </c:pt>
                <c:pt idx="5">
                  <c:v>1.3149999999999999</c:v>
                </c:pt>
                <c:pt idx="6">
                  <c:v>1.369</c:v>
                </c:pt>
                <c:pt idx="7">
                  <c:v>1.357</c:v>
                </c:pt>
                <c:pt idx="8">
                  <c:v>1.349</c:v>
                </c:pt>
                <c:pt idx="9">
                  <c:v>1.333</c:v>
                </c:pt>
                <c:pt idx="10">
                  <c:v>1.268</c:v>
                </c:pt>
                <c:pt idx="11">
                  <c:v>1.3759999999999999</c:v>
                </c:pt>
                <c:pt idx="12">
                  <c:v>1.361</c:v>
                </c:pt>
                <c:pt idx="13">
                  <c:v>1.4930000000000001</c:v>
                </c:pt>
                <c:pt idx="14">
                  <c:v>1.5920000000000001</c:v>
                </c:pt>
                <c:pt idx="15">
                  <c:v>1.6379999999999999</c:v>
                </c:pt>
                <c:pt idx="16">
                  <c:v>1.5469999999999999</c:v>
                </c:pt>
                <c:pt idx="17">
                  <c:v>1.5449999999999999</c:v>
                </c:pt>
                <c:pt idx="18">
                  <c:v>1.8380000000000001</c:v>
                </c:pt>
                <c:pt idx="19">
                  <c:v>1.353</c:v>
                </c:pt>
                <c:pt idx="20">
                  <c:v>1.444</c:v>
                </c:pt>
                <c:pt idx="21">
                  <c:v>1.387</c:v>
                </c:pt>
                <c:pt idx="22">
                  <c:v>1.359</c:v>
                </c:pt>
                <c:pt idx="23">
                  <c:v>1.3</c:v>
                </c:pt>
                <c:pt idx="24">
                  <c:v>1.2330000000000001</c:v>
                </c:pt>
                <c:pt idx="25">
                  <c:v>1.167</c:v>
                </c:pt>
                <c:pt idx="26">
                  <c:v>1.2190000000000001</c:v>
                </c:pt>
                <c:pt idx="27">
                  <c:v>1.2589999999999999</c:v>
                </c:pt>
                <c:pt idx="28">
                  <c:v>1.2689999999999999</c:v>
                </c:pt>
                <c:pt idx="29">
                  <c:v>1.429</c:v>
                </c:pt>
                <c:pt idx="30">
                  <c:v>1.496</c:v>
                </c:pt>
                <c:pt idx="31">
                  <c:v>1.5189999999999999</c:v>
                </c:pt>
                <c:pt idx="32">
                  <c:v>1.655</c:v>
                </c:pt>
                <c:pt idx="33">
                  <c:v>1.5980000000000001</c:v>
                </c:pt>
                <c:pt idx="34">
                  <c:v>1.6020000000000001</c:v>
                </c:pt>
                <c:pt idx="35">
                  <c:v>1.5669999999999999</c:v>
                </c:pt>
                <c:pt idx="36">
                  <c:v>1.5840000000000001</c:v>
                </c:pt>
                <c:pt idx="37">
                  <c:v>1.518</c:v>
                </c:pt>
                <c:pt idx="38">
                  <c:v>1.5660000000000001</c:v>
                </c:pt>
                <c:pt idx="39">
                  <c:v>1.5629999999999999</c:v>
                </c:pt>
                <c:pt idx="40">
                  <c:v>1.55</c:v>
                </c:pt>
                <c:pt idx="41">
                  <c:v>1.518</c:v>
                </c:pt>
                <c:pt idx="42">
                  <c:v>1.9710000000000001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F17-4905-B743-4BCE228879AE}"/>
            </c:ext>
          </c:extLst>
        </c:ser>
        <c:ser>
          <c:idx val="1"/>
          <c:order val="1"/>
          <c:tx>
            <c:v>OFF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dPt>
            <c:idx val="6"/>
            <c:marker>
              <c:symbol val="circle"/>
              <c:size val="5"/>
              <c:spPr>
                <a:solidFill>
                  <a:srgbClr val="00B050"/>
                </a:solidFill>
                <a:ln w="9525">
                  <a:noFill/>
                </a:ln>
                <a:effectLst/>
              </c:spPr>
            </c:marker>
            <c:bubble3D val="0"/>
            <c:spPr>
              <a:ln w="19050" cap="rnd">
                <a:solidFill>
                  <a:srgbClr val="00B05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EF17-4905-B743-4BCE228879AE}"/>
              </c:ext>
            </c:extLst>
          </c:dPt>
          <c:xVal>
            <c:numRef>
              <c:f>'DC Voltage Grpgh'!$C$4:$C$46</c:f>
              <c:numCache>
                <c:formatCode>0\+00</c:formatCode>
                <c:ptCount val="43"/>
                <c:pt idx="0">
                  <c:v>747</c:v>
                </c:pt>
                <c:pt idx="1">
                  <c:v>5903</c:v>
                </c:pt>
                <c:pt idx="2">
                  <c:v>15040</c:v>
                </c:pt>
                <c:pt idx="3">
                  <c:v>23930</c:v>
                </c:pt>
                <c:pt idx="4">
                  <c:v>32464</c:v>
                </c:pt>
                <c:pt idx="5">
                  <c:v>40263</c:v>
                </c:pt>
                <c:pt idx="6">
                  <c:v>43496</c:v>
                </c:pt>
                <c:pt idx="7">
                  <c:v>53774</c:v>
                </c:pt>
                <c:pt idx="8">
                  <c:v>59176</c:v>
                </c:pt>
                <c:pt idx="9">
                  <c:v>64402</c:v>
                </c:pt>
                <c:pt idx="10">
                  <c:v>70037</c:v>
                </c:pt>
                <c:pt idx="11">
                  <c:v>74811</c:v>
                </c:pt>
                <c:pt idx="12">
                  <c:v>79685</c:v>
                </c:pt>
                <c:pt idx="13">
                  <c:v>85775</c:v>
                </c:pt>
                <c:pt idx="14">
                  <c:v>93861</c:v>
                </c:pt>
                <c:pt idx="15">
                  <c:v>100805</c:v>
                </c:pt>
                <c:pt idx="16">
                  <c:v>108834</c:v>
                </c:pt>
                <c:pt idx="17">
                  <c:v>114043</c:v>
                </c:pt>
                <c:pt idx="18">
                  <c:v>120348</c:v>
                </c:pt>
                <c:pt idx="19">
                  <c:v>129603</c:v>
                </c:pt>
                <c:pt idx="20">
                  <c:v>143343</c:v>
                </c:pt>
                <c:pt idx="21">
                  <c:v>156395</c:v>
                </c:pt>
                <c:pt idx="22">
                  <c:v>162690</c:v>
                </c:pt>
                <c:pt idx="23">
                  <c:v>170216</c:v>
                </c:pt>
                <c:pt idx="24">
                  <c:v>177747</c:v>
                </c:pt>
                <c:pt idx="25">
                  <c:v>183247</c:v>
                </c:pt>
                <c:pt idx="26">
                  <c:v>194468</c:v>
                </c:pt>
                <c:pt idx="27">
                  <c:v>212817</c:v>
                </c:pt>
                <c:pt idx="28">
                  <c:v>220854</c:v>
                </c:pt>
                <c:pt idx="29">
                  <c:v>233890</c:v>
                </c:pt>
                <c:pt idx="30">
                  <c:v>242751</c:v>
                </c:pt>
                <c:pt idx="31">
                  <c:v>251429</c:v>
                </c:pt>
                <c:pt idx="32">
                  <c:v>261240</c:v>
                </c:pt>
                <c:pt idx="33">
                  <c:v>269147</c:v>
                </c:pt>
                <c:pt idx="34">
                  <c:v>276603</c:v>
                </c:pt>
                <c:pt idx="35">
                  <c:v>291400</c:v>
                </c:pt>
                <c:pt idx="36">
                  <c:v>301139</c:v>
                </c:pt>
                <c:pt idx="37">
                  <c:v>326839</c:v>
                </c:pt>
                <c:pt idx="38">
                  <c:v>347393</c:v>
                </c:pt>
                <c:pt idx="39">
                  <c:v>355160</c:v>
                </c:pt>
                <c:pt idx="40">
                  <c:v>367362</c:v>
                </c:pt>
                <c:pt idx="41">
                  <c:v>385469</c:v>
                </c:pt>
                <c:pt idx="42">
                  <c:v>424389</c:v>
                </c:pt>
              </c:numCache>
            </c:numRef>
          </c:xVal>
          <c:yVal>
            <c:numRef>
              <c:f>'DC Voltage Grpgh'!$L$4:$L$46</c:f>
              <c:numCache>
                <c:formatCode>\-0.000</c:formatCode>
                <c:ptCount val="43"/>
                <c:pt idx="0">
                  <c:v>0.91400000000000003</c:v>
                </c:pt>
                <c:pt idx="1">
                  <c:v>0.78100000000000003</c:v>
                </c:pt>
                <c:pt idx="2">
                  <c:v>0.97599999999999998</c:v>
                </c:pt>
                <c:pt idx="3">
                  <c:v>0.98099999999999998</c:v>
                </c:pt>
                <c:pt idx="4">
                  <c:v>0.93799999999999994</c:v>
                </c:pt>
                <c:pt idx="5">
                  <c:v>0.89900000000000002</c:v>
                </c:pt>
                <c:pt idx="6">
                  <c:v>0.97099999999999997</c:v>
                </c:pt>
                <c:pt idx="7">
                  <c:v>0.84899999999999998</c:v>
                </c:pt>
                <c:pt idx="8">
                  <c:v>0.86799999999999999</c:v>
                </c:pt>
                <c:pt idx="9">
                  <c:v>0.879</c:v>
                </c:pt>
                <c:pt idx="10">
                  <c:v>0.86299999999999999</c:v>
                </c:pt>
                <c:pt idx="11">
                  <c:v>0.91300000000000003</c:v>
                </c:pt>
                <c:pt idx="12">
                  <c:v>0.86899999999999999</c:v>
                </c:pt>
                <c:pt idx="13">
                  <c:v>0.95699999999999996</c:v>
                </c:pt>
                <c:pt idx="14">
                  <c:v>1.0089999999999999</c:v>
                </c:pt>
                <c:pt idx="15">
                  <c:v>1.0169999999999999</c:v>
                </c:pt>
                <c:pt idx="16">
                  <c:v>0.90600000000000003</c:v>
                </c:pt>
                <c:pt idx="17">
                  <c:v>0.92600000000000005</c:v>
                </c:pt>
                <c:pt idx="18">
                  <c:v>1.2649999999999999</c:v>
                </c:pt>
                <c:pt idx="19">
                  <c:v>0.80900000000000005</c:v>
                </c:pt>
                <c:pt idx="20">
                  <c:v>0.97199999999999998</c:v>
                </c:pt>
                <c:pt idx="21">
                  <c:v>0.95099999999999996</c:v>
                </c:pt>
                <c:pt idx="22">
                  <c:v>0.94899999999999995</c:v>
                </c:pt>
                <c:pt idx="23">
                  <c:v>0.91600000000000004</c:v>
                </c:pt>
                <c:pt idx="24">
                  <c:v>0.86699999999999999</c:v>
                </c:pt>
                <c:pt idx="25">
                  <c:v>0.84599999999999997</c:v>
                </c:pt>
                <c:pt idx="26">
                  <c:v>0.89100000000000001</c:v>
                </c:pt>
                <c:pt idx="27">
                  <c:v>0.876</c:v>
                </c:pt>
                <c:pt idx="28">
                  <c:v>0.88200000000000001</c:v>
                </c:pt>
                <c:pt idx="29">
                  <c:v>0.91800000000000004</c:v>
                </c:pt>
                <c:pt idx="30">
                  <c:v>0.92</c:v>
                </c:pt>
                <c:pt idx="31">
                  <c:v>0.91400000000000003</c:v>
                </c:pt>
                <c:pt idx="32">
                  <c:v>0.93899999999999995</c:v>
                </c:pt>
                <c:pt idx="33">
                  <c:v>0.94699999999999995</c:v>
                </c:pt>
                <c:pt idx="34">
                  <c:v>0.98399999999999999</c:v>
                </c:pt>
                <c:pt idx="35">
                  <c:v>1.006</c:v>
                </c:pt>
                <c:pt idx="36">
                  <c:v>1.048</c:v>
                </c:pt>
                <c:pt idx="37">
                  <c:v>1.042</c:v>
                </c:pt>
                <c:pt idx="38">
                  <c:v>1.1339999999999999</c:v>
                </c:pt>
                <c:pt idx="39">
                  <c:v>1.1399999999999999</c:v>
                </c:pt>
                <c:pt idx="40">
                  <c:v>1.161</c:v>
                </c:pt>
                <c:pt idx="41">
                  <c:v>1.1100000000000001</c:v>
                </c:pt>
                <c:pt idx="42">
                  <c:v>1.4690000000000001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EF17-4905-B743-4BCE228879AE}"/>
            </c:ext>
          </c:extLst>
        </c:ser>
        <c:ser>
          <c:idx val="2"/>
          <c:order val="2"/>
          <c:tx>
            <c:v>-0.85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'DC Voltage Grpgh'!$C$58:$C$59</c:f>
              <c:numCache>
                <c:formatCode>General</c:formatCode>
                <c:ptCount val="2"/>
                <c:pt idx="0">
                  <c:v>0</c:v>
                </c:pt>
                <c:pt idx="1">
                  <c:v>424389</c:v>
                </c:pt>
              </c:numCache>
            </c:numRef>
          </c:xVal>
          <c:yVal>
            <c:numRef>
              <c:f>'DC Voltage Grpgh'!$D$58:$D$59</c:f>
              <c:numCache>
                <c:formatCode>\-0.000</c:formatCode>
                <c:ptCount val="2"/>
                <c:pt idx="0">
                  <c:v>0.85</c:v>
                </c:pt>
                <c:pt idx="1">
                  <c:v>0.85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EF17-4905-B743-4BCE228879AE}"/>
            </c:ext>
          </c:extLst>
        </c:ser>
        <c:ser>
          <c:idx val="3"/>
          <c:order val="3"/>
          <c:tx>
            <c:v>Rectifiers</c:v>
          </c:tx>
          <c:spPr>
            <a:ln w="19050" cap="rnd">
              <a:noFill/>
              <a:round/>
            </a:ln>
            <a:effectLst>
              <a:outerShdw dist="50800" dir="5400000" sx="1000" sy="1000" algn="ctr" rotWithShape="0">
                <a:schemeClr val="tx1"/>
              </a:outerShdw>
            </a:effectLst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>
                <a:outerShdw dist="50800" dir="5400000" sx="1000" sy="1000" algn="ctr" rotWithShape="0">
                  <a:schemeClr val="tx1"/>
                </a:outerShdw>
              </a:effectLst>
            </c:spPr>
          </c:marker>
          <c:xVal>
            <c:numRef>
              <c:f>'DC Voltage Grpgh'!$C$47:$C$50</c:f>
              <c:numCache>
                <c:formatCode>0\+00</c:formatCode>
                <c:ptCount val="4"/>
                <c:pt idx="0">
                  <c:v>0</c:v>
                </c:pt>
                <c:pt idx="1">
                  <c:v>108834</c:v>
                </c:pt>
                <c:pt idx="2">
                  <c:v>261240</c:v>
                </c:pt>
                <c:pt idx="3">
                  <c:v>428965</c:v>
                </c:pt>
              </c:numCache>
            </c:numRef>
          </c:xVal>
          <c:yVal>
            <c:numRef>
              <c:f>'DC Voltage Grpgh'!$L$47:$L$50</c:f>
              <c:numCache>
                <c:formatCode>\-0.000</c:formatCode>
                <c:ptCount val="4"/>
                <c:pt idx="0">
                  <c:v>0.7</c:v>
                </c:pt>
                <c:pt idx="1">
                  <c:v>0.7</c:v>
                </c:pt>
                <c:pt idx="2">
                  <c:v>0.7</c:v>
                </c:pt>
                <c:pt idx="3">
                  <c:v>0.7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EF17-4905-B743-4BCE228879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92761792"/>
        <c:axId val="1592761376"/>
      </c:scatterChart>
      <c:valAx>
        <c:axId val="15927617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rgbClr val="000000"/>
                    </a:solidFill>
                  </a:rPr>
                  <a:t>Station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\+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2761376"/>
        <c:crosses val="autoZero"/>
        <c:crossBetween val="midCat"/>
      </c:valAx>
      <c:valAx>
        <c:axId val="1592761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rgbClr val="000000"/>
                    </a:solidFill>
                  </a:rPr>
                  <a:t>Volts DC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\-0.0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27617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0.06736</cdr:x>
      <cdr:y>0.90347</cdr:y>
    </cdr:from>
    <cdr:to>
      <cdr:x>0.98692</cdr:x>
      <cdr:y>0.94827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DB68AE9-2B02-42B4-AD16-8847806FA740}"/>
            </a:ext>
          </a:extLst>
        </cdr:cNvPr>
        <cdr:cNvSpPr txBox="1"/>
      </cdr:nvSpPr>
      <cdr:spPr>
        <a:xfrm xmlns:a="http://schemas.openxmlformats.org/drawingml/2006/main">
          <a:off x="490538" y="4033837"/>
          <a:ext cx="6696075" cy="20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B706AF-2B9A-481B-B52D-19582A3B8E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 eaLnBrk="1" hangingPunct="1">
              <a:defRPr sz="1200">
                <a:latin typeface="Arial" charset="-52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5CF226-6AB9-46C8-BF54-F4794F451F7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2962" y="0"/>
            <a:ext cx="3170583" cy="480388"/>
          </a:xfrm>
          <a:prstGeom prst="rect">
            <a:avLst/>
          </a:prstGeom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3FE9962-70F8-414D-B41B-42A3894A4371}" type="datetime1">
              <a:rPr lang="en-US" altLang="en-US"/>
              <a:pPr>
                <a:defRPr/>
              </a:pPr>
              <a:t>8/8/2025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8B8DA4-D822-48E2-86B3-5A63659D68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173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 eaLnBrk="1" hangingPunct="1">
              <a:defRPr sz="1200">
                <a:latin typeface="Arial" charset="-52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298E5-0FD4-43EC-BA9E-F76C4B3A12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2962" y="9119173"/>
            <a:ext cx="3170583" cy="480388"/>
          </a:xfrm>
          <a:prstGeom prst="rect">
            <a:avLst/>
          </a:prstGeom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48E236D-425A-44CC-8D59-B714CC6F48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120B89-470D-4185-A076-7E0BACF8A0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388"/>
          </a:xfrm>
          <a:prstGeom prst="rect">
            <a:avLst/>
          </a:prstGeom>
        </p:spPr>
        <p:txBody>
          <a:bodyPr vert="horz" lIns="94837" tIns="47418" rIns="94837" bIns="47418" rtlCol="0"/>
          <a:lstStyle>
            <a:lvl1pPr algn="l" eaLnBrk="1" hangingPunct="1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81D88-DF9D-4A6A-9341-DA07964C7DF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142962" y="0"/>
            <a:ext cx="3170583" cy="480388"/>
          </a:xfrm>
          <a:prstGeom prst="rect">
            <a:avLst/>
          </a:prstGeom>
        </p:spPr>
        <p:txBody>
          <a:bodyPr vert="horz" wrap="square" lIns="94837" tIns="47418" rIns="94837" bIns="474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72C0F9F-6CBC-4451-9617-B9E0EAB20BD8}" type="datetime1">
              <a:rPr lang="en-US" altLang="en-US"/>
              <a:pPr>
                <a:defRPr/>
              </a:pPr>
              <a:t>8/8/2025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EA78BF8-F5B9-4DC1-8370-93BDE2FE2A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37" tIns="47418" rIns="94837" bIns="47418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96A53B2-C1E2-4D44-9E35-6AF3FFC3F6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2183" y="4561226"/>
            <a:ext cx="5850835" cy="4320213"/>
          </a:xfrm>
          <a:prstGeom prst="rect">
            <a:avLst/>
          </a:prstGeom>
        </p:spPr>
        <p:txBody>
          <a:bodyPr vert="horz" lIns="94837" tIns="47418" rIns="94837" bIns="47418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443718-4A4A-49A2-84A5-28B943DA37A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119173"/>
            <a:ext cx="3170583" cy="480388"/>
          </a:xfrm>
          <a:prstGeom prst="rect">
            <a:avLst/>
          </a:prstGeom>
        </p:spPr>
        <p:txBody>
          <a:bodyPr vert="horz" lIns="94837" tIns="47418" rIns="94837" bIns="47418" rtlCol="0" anchor="b"/>
          <a:lstStyle>
            <a:lvl1pPr algn="l" eaLnBrk="1" hangingPunct="1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E7EBAD-8170-42AF-A530-F01AA8CBE2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142962" y="9119173"/>
            <a:ext cx="3170583" cy="480388"/>
          </a:xfrm>
          <a:prstGeom prst="rect">
            <a:avLst/>
          </a:prstGeom>
        </p:spPr>
        <p:txBody>
          <a:bodyPr vert="horz" wrap="square" lIns="94837" tIns="47418" rIns="94837" bIns="4741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EEF3AD2-CE30-4969-BA72-439BA3F8D3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ヒラギノ角ゴ Pro W3" pitchFamily="-102" charset="-128"/>
        <a:cs typeface="ヒラギノ角ゴ Pro W3" pitchFamily="-10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ヒラギノ角ゴ Pro W3" pitchFamily="-102" charset="-128"/>
        <a:cs typeface="ヒラギノ角ゴ Pro W3" pitchFamily="-102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ヒラギノ角ゴ Pro W3" pitchFamily="-102" charset="-128"/>
        <a:cs typeface="ヒラギノ角ゴ Pro W3" pitchFamily="-102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ヒラギノ角ゴ Pro W3" pitchFamily="-102" charset="-128"/>
        <a:cs typeface="ヒラギノ角ゴ Pro W3" pitchFamily="-102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ヒラギノ角ゴ Pro W3" pitchFamily="-102" charset="-128"/>
        <a:cs typeface="ヒラギノ角ゴ Pro W3" pitchFamily="-102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425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834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873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734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879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35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067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444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90660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box n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D1DD6-29FD-485D-884D-599308969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421" y="1030989"/>
            <a:ext cx="10273779" cy="4562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3CA517-EE25-4904-9244-4841904553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1422" y="1571173"/>
            <a:ext cx="3031465" cy="206949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528304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D1DD6-29FD-485D-884D-599308969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421" y="1030989"/>
            <a:ext cx="10273779" cy="4562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3CA517-EE25-4904-9244-4841904553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1421" y="1571174"/>
            <a:ext cx="10273779" cy="751113"/>
          </a:xfrm>
        </p:spPr>
        <p:txBody>
          <a:bodyPr/>
          <a:lstStyle>
            <a:lvl1pPr marL="0" indent="0">
              <a:buNone/>
              <a:defRPr/>
            </a:lvl1pPr>
            <a:lvl2pPr marL="115888" indent="-115888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8DB48ED3-228F-4E35-B8F4-70C788DBE3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1422" y="2558144"/>
            <a:ext cx="4664007" cy="3537856"/>
          </a:xfrm>
        </p:spPr>
        <p:txBody>
          <a:bodyPr/>
          <a:lstStyle>
            <a:lvl1pPr marL="0" indent="0">
              <a:buNone/>
              <a:defRPr/>
            </a:lvl1pPr>
            <a:lvl2pPr marL="115888" indent="-115888">
              <a:buFont typeface="Arial" panose="020B0604020202020204" pitchFamily="34" charset="0"/>
              <a:buChar char="•"/>
              <a:defRPr/>
            </a:lvl2pPr>
            <a:lvl3pPr marL="285750" indent="0">
              <a:buNone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48080335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 with quot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D1DD6-29FD-485D-884D-599308969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421" y="1030989"/>
            <a:ext cx="10273779" cy="4562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3CA517-EE25-4904-9244-4841904553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1421" y="1571174"/>
            <a:ext cx="10273779" cy="50437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2"/>
                </a:solidFill>
              </a:defRPr>
            </a:lvl1pPr>
            <a:lvl2pPr marL="115888" indent="-115888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8DB48ED3-228F-4E35-B8F4-70C788DBE3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3601" y="2296887"/>
            <a:ext cx="5012351" cy="3537856"/>
          </a:xfrm>
        </p:spPr>
        <p:txBody>
          <a:bodyPr/>
          <a:lstStyle>
            <a:lvl1pPr marL="0" indent="0">
              <a:buNone/>
              <a:defRPr sz="1200">
                <a:latin typeface="Century Gothic" panose="020B0502020202020204" pitchFamily="34" charset="0"/>
              </a:defRPr>
            </a:lvl1pPr>
            <a:lvl2pPr marL="115888" indent="-115888">
              <a:buFont typeface="Arial" panose="020B0604020202020204" pitchFamily="34" charset="0"/>
              <a:buChar char="•"/>
              <a:defRPr sz="1200">
                <a:latin typeface="Century Gothic" panose="020B0502020202020204" pitchFamily="34" charset="0"/>
              </a:defRPr>
            </a:lvl2pPr>
            <a:lvl3pPr marL="285750" indent="0">
              <a:buNone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86511023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D1DD6-29FD-485D-884D-599308969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421" y="1030989"/>
            <a:ext cx="10273779" cy="4562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82193" y="5661533"/>
            <a:ext cx="914400" cy="9144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0095736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E5BB8E-7E22-4873-8567-5C47C706EA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1421" y="714087"/>
            <a:ext cx="10273779" cy="4562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3346617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90337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 Anderson - MTS Quanta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06A40-52CF-4E8A-B0EF-B730E5D0F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08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3CA517-EE25-4904-9244-4841904553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1421" y="1409700"/>
            <a:ext cx="10959579" cy="47302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8843D1-80BF-410F-9721-E4FC96575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1421" y="714087"/>
            <a:ext cx="10273779" cy="4562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242571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E5BB8E-7E22-4873-8567-5C47C706EA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1421" y="714087"/>
            <a:ext cx="10273779" cy="4562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728340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WashGas-Pipe-Man-in-EN-Vest-back_180dpi.gif">
            <a:extLst>
              <a:ext uri="{FF2B5EF4-FFF2-40B4-BE49-F238E27FC236}">
                <a16:creationId xmlns:a16="http://schemas.microsoft.com/office/drawing/2014/main" id="{85D3F24A-1C96-491B-8AB8-F776299D4B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66" b="1420"/>
          <a:stretch/>
        </p:blipFill>
        <p:spPr bwMode="auto">
          <a:xfrm>
            <a:off x="0" y="-4763"/>
            <a:ext cx="12192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1BFBE2-77ED-438A-B470-5D532BBA7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516780"/>
            <a:ext cx="9751181" cy="456289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14A6D5-2CF2-4BB5-9E12-B98878B095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486" y="2945722"/>
            <a:ext cx="4463993" cy="1641475"/>
          </a:xfrm>
        </p:spPr>
        <p:txBody>
          <a:bodyPr/>
          <a:lstStyle>
            <a:lvl1pPr marL="0" indent="0">
              <a:spcAft>
                <a:spcPts val="2400"/>
              </a:spcAft>
              <a:buNone/>
              <a:defRPr sz="1800" b="1" i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Customer/Prospect name</a:t>
            </a:r>
          </a:p>
          <a:p>
            <a:pPr lvl="1"/>
            <a:r>
              <a:rPr lang="en-US" dirty="0"/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val="358862902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>
            <a:extLst>
              <a:ext uri="{FF2B5EF4-FFF2-40B4-BE49-F238E27FC236}">
                <a16:creationId xmlns:a16="http://schemas.microsoft.com/office/drawing/2014/main" id="{3DE82A56-E167-4D95-B45A-D2635F161C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"/>
            <a:ext cx="12192000" cy="609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A27D1711-F897-4D64-93E6-7169DFA5BE0C}"/>
              </a:ext>
            </a:extLst>
          </p:cNvPr>
          <p:cNvSpPr/>
          <p:nvPr userDrawn="1"/>
        </p:nvSpPr>
        <p:spPr>
          <a:xfrm>
            <a:off x="1" y="1473200"/>
            <a:ext cx="4890519" cy="473075"/>
          </a:xfrm>
          <a:custGeom>
            <a:avLst/>
            <a:gdLst>
              <a:gd name="connsiteX0" fmla="*/ 0 w 4712677"/>
              <a:gd name="connsiteY0" fmla="*/ 0 h 473075"/>
              <a:gd name="connsiteX1" fmla="*/ 4712677 w 4712677"/>
              <a:gd name="connsiteY1" fmla="*/ 0 h 473075"/>
              <a:gd name="connsiteX2" fmla="*/ 4712677 w 4712677"/>
              <a:gd name="connsiteY2" fmla="*/ 473075 h 473075"/>
              <a:gd name="connsiteX3" fmla="*/ 0 w 4712677"/>
              <a:gd name="connsiteY3" fmla="*/ 473075 h 473075"/>
              <a:gd name="connsiteX4" fmla="*/ 0 w 4712677"/>
              <a:gd name="connsiteY4" fmla="*/ 0 h 473075"/>
              <a:gd name="connsiteX0" fmla="*/ 0 w 4846320"/>
              <a:gd name="connsiteY0" fmla="*/ 0 h 473075"/>
              <a:gd name="connsiteX1" fmla="*/ 4846320 w 4846320"/>
              <a:gd name="connsiteY1" fmla="*/ 7034 h 473075"/>
              <a:gd name="connsiteX2" fmla="*/ 4712677 w 4846320"/>
              <a:gd name="connsiteY2" fmla="*/ 473075 h 473075"/>
              <a:gd name="connsiteX3" fmla="*/ 0 w 4846320"/>
              <a:gd name="connsiteY3" fmla="*/ 473075 h 473075"/>
              <a:gd name="connsiteX4" fmla="*/ 0 w 4846320"/>
              <a:gd name="connsiteY4" fmla="*/ 0 h 47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6320" h="473075">
                <a:moveTo>
                  <a:pt x="0" y="0"/>
                </a:moveTo>
                <a:lnTo>
                  <a:pt x="4846320" y="7034"/>
                </a:lnTo>
                <a:lnTo>
                  <a:pt x="4712677" y="473075"/>
                </a:lnTo>
                <a:lnTo>
                  <a:pt x="0" y="4730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1BFBE2-77ED-438A-B470-5D532BBA7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1516780"/>
            <a:ext cx="3228897" cy="456289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863F2C81-70AB-4E19-95C1-235480ECCB6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93686" y="4752780"/>
            <a:ext cx="429683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rgbClr val="402B56"/>
                </a:solidFill>
                <a:cs typeface="Arial" panose="020B0604020202020204" pitchFamily="34" charset="0"/>
              </a:rPr>
              <a:t>EN Engineering, LLC</a:t>
            </a:r>
          </a:p>
          <a:p>
            <a:pPr eaLnBrk="1" hangingPunct="1"/>
            <a:r>
              <a:rPr lang="en-US" altLang="en-US" sz="1400" b="1" dirty="0">
                <a:solidFill>
                  <a:srgbClr val="402B56"/>
                </a:solidFill>
                <a:cs typeface="Arial" panose="020B0604020202020204" pitchFamily="34" charset="0"/>
              </a:rPr>
              <a:t>28100 Torch Parkway, Suite 400</a:t>
            </a:r>
          </a:p>
          <a:p>
            <a:pPr eaLnBrk="1" hangingPunct="1"/>
            <a:r>
              <a:rPr lang="en-US" altLang="en-US" sz="1400" b="1" dirty="0">
                <a:solidFill>
                  <a:srgbClr val="402B56"/>
                </a:solidFill>
                <a:cs typeface="Arial" panose="020B0604020202020204" pitchFamily="34" charset="0"/>
              </a:rPr>
              <a:t>Warrenville, Illinois 60555, USA</a:t>
            </a:r>
          </a:p>
          <a:p>
            <a:pPr eaLnBrk="1" hangingPunct="1"/>
            <a:r>
              <a:rPr lang="en-US" altLang="en-US" sz="1400" b="1" dirty="0">
                <a:solidFill>
                  <a:srgbClr val="402B56"/>
                </a:solidFill>
                <a:cs typeface="Arial" panose="020B0604020202020204" pitchFamily="34" charset="0"/>
              </a:rPr>
              <a:t>www.enengineering.com</a:t>
            </a:r>
          </a:p>
          <a:p>
            <a:pPr eaLnBrk="1" hangingPunct="1"/>
            <a:endParaRPr lang="en-US" altLang="en-US" sz="1400" b="1" dirty="0">
              <a:solidFill>
                <a:srgbClr val="69737B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267621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no bullet first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D1DD6-29FD-485D-884D-599308969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421" y="1030989"/>
            <a:ext cx="10273779" cy="4562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3CA517-EE25-4904-9244-4841904553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1421" y="1571173"/>
            <a:ext cx="10273779" cy="4568825"/>
          </a:xfrm>
        </p:spPr>
        <p:txBody>
          <a:bodyPr/>
          <a:lstStyle>
            <a:lvl1pPr marL="0" indent="0">
              <a:buNone/>
              <a:defRPr/>
            </a:lvl1pPr>
            <a:lvl2pPr marL="115888" indent="-115888">
              <a:buFont typeface="Arial" panose="020B0604020202020204" pitchFamily="34" charset="0"/>
              <a:buChar char="•"/>
              <a:defRPr/>
            </a:lvl2pPr>
            <a:lvl3pPr marL="290513" indent="-174625">
              <a:buFont typeface="Arial" panose="020B0604020202020204" pitchFamily="34" charset="0"/>
              <a:buChar char="−"/>
              <a:defRPr/>
            </a:lvl3pPr>
            <a:lvl4pPr marL="406400" indent="-115888">
              <a:buFont typeface="Arial" panose="020B0604020202020204" pitchFamily="34" charset="0"/>
              <a:buChar char="•"/>
              <a:defRPr/>
            </a:lvl4pPr>
            <a:lvl5pPr marL="576263" indent="-169863">
              <a:buFont typeface="Arial" panose="020B0604020202020204" pitchFamily="34" charset="0"/>
              <a:buChar char="−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66396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D1DD6-29FD-485D-884D-599308969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421" y="1030989"/>
            <a:ext cx="10273779" cy="4562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3CA517-EE25-4904-9244-4841904553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1421" y="1571173"/>
            <a:ext cx="10273779" cy="456882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187318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D1DD6-29FD-485D-884D-599308969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421" y="1030989"/>
            <a:ext cx="10273779" cy="4562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3CA517-EE25-4904-9244-4841904553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1422" y="1571173"/>
            <a:ext cx="4954293" cy="4568825"/>
          </a:xfrm>
        </p:spPr>
        <p:txBody>
          <a:bodyPr/>
          <a:lstStyle>
            <a:lvl1pPr marL="0" indent="0">
              <a:buNone/>
              <a:defRPr/>
            </a:lvl1pPr>
            <a:lvl2pPr marL="115888" indent="-115888">
              <a:buFont typeface="Arial" panose="020B0604020202020204" pitchFamily="34" charset="0"/>
              <a:buChar char="•"/>
              <a:defRPr/>
            </a:lvl2pPr>
            <a:lvl3pPr marL="290513" indent="-174625">
              <a:buFont typeface="Arial" panose="020B0604020202020204" pitchFamily="34" charset="0"/>
              <a:buChar char="−"/>
              <a:defRPr/>
            </a:lvl3pPr>
            <a:lvl4pPr marL="406400" indent="-115888">
              <a:buFont typeface="Arial" panose="020B0604020202020204" pitchFamily="34" charset="0"/>
              <a:buChar char="•"/>
              <a:defRPr/>
            </a:lvl4pPr>
            <a:lvl5pPr marL="576263" indent="-169863">
              <a:buFont typeface="Arial" panose="020B0604020202020204" pitchFamily="34" charset="0"/>
              <a:buChar char="−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25509B7-428B-4F0D-A9A2-5438E47D21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0907" y="1571173"/>
            <a:ext cx="4954293" cy="4568825"/>
          </a:xfrm>
        </p:spPr>
        <p:txBody>
          <a:bodyPr/>
          <a:lstStyle>
            <a:lvl1pPr marL="0" indent="0">
              <a:buNone/>
              <a:defRPr/>
            </a:lvl1pPr>
            <a:lvl2pPr marL="115888" indent="-115888">
              <a:buFont typeface="Arial" panose="020B0604020202020204" pitchFamily="34" charset="0"/>
              <a:buChar char="•"/>
              <a:defRPr/>
            </a:lvl2pPr>
            <a:lvl3pPr marL="290513" indent="-174625">
              <a:buFont typeface="Arial" panose="020B0604020202020204" pitchFamily="34" charset="0"/>
              <a:buChar char="−"/>
              <a:defRPr/>
            </a:lvl3pPr>
            <a:lvl4pPr marL="406400" indent="-115888">
              <a:buFont typeface="Arial" panose="020B0604020202020204" pitchFamily="34" charset="0"/>
              <a:buChar char="•"/>
              <a:defRPr/>
            </a:lvl4pPr>
            <a:lvl5pPr marL="576263" indent="-169863">
              <a:buFont typeface="Arial" panose="020B0604020202020204" pitchFamily="34" charset="0"/>
              <a:buChar char="−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972597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D1DD6-29FD-485D-884D-599308969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421" y="1030989"/>
            <a:ext cx="10273779" cy="4562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3CA517-EE25-4904-9244-4841904553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1422" y="1571173"/>
            <a:ext cx="3031465" cy="206949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8DB48ED3-228F-4E35-B8F4-70C788DBE3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2580" y="1571173"/>
            <a:ext cx="3031465" cy="206949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051E837-9234-4277-A6B4-6B0DBA99C0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93736" y="1571173"/>
            <a:ext cx="3031465" cy="206949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834701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EA90C3C-428D-483C-963B-E9373F51E332}"/>
              </a:ext>
            </a:extLst>
          </p:cNvPr>
          <p:cNvSpPr txBox="1"/>
          <p:nvPr userDrawn="1"/>
        </p:nvSpPr>
        <p:spPr>
          <a:xfrm>
            <a:off x="11225380" y="6432908"/>
            <a:ext cx="58562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511D095F-28CE-4D94-9982-B63107A9DE84}" type="slidenum">
              <a:rPr lang="en-US" sz="800" smtClean="0"/>
              <a:pPr algn="r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5953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30" r:id="rId2"/>
    <p:sldLayoutId id="2147483839" r:id="rId3"/>
  </p:sldLayoutIdLst>
  <p:transition spd="med">
    <p:fade/>
  </p:transition>
  <p:hf sldNum="0" hdr="0" ftr="0" dt="0"/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 kern="1200">
          <a:solidFill>
            <a:schemeClr val="accent5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9pPr>
    </p:titleStyle>
    <p:bodyStyle>
      <a:lvl1pPr marL="179388" indent="-179388" algn="l" defTabSz="457200" rtl="0" eaLnBrk="0" fontAlgn="base" hangingPunct="0">
        <a:lnSpc>
          <a:spcPct val="130000"/>
        </a:lnSpc>
        <a:spcBef>
          <a:spcPts val="12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ＭＳ Ｐゴシック" charset="-128"/>
          <a:cs typeface="ＭＳ Ｐゴシック" charset="-128"/>
        </a:defRPr>
      </a:lvl1pPr>
      <a:lvl2pPr marL="400050" indent="-225425" algn="l" defTabSz="457200" rtl="0" eaLnBrk="0" fontAlgn="base" hangingPunct="0">
        <a:lnSpc>
          <a:spcPct val="13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–"/>
        <a:defRPr sz="1800" kern="1200">
          <a:solidFill>
            <a:srgbClr val="000000"/>
          </a:solidFill>
          <a:latin typeface="+mn-lt"/>
          <a:ea typeface="ＭＳ Ｐゴシック" charset="-128"/>
          <a:cs typeface="+mn-cs"/>
        </a:defRPr>
      </a:lvl2pPr>
      <a:lvl3pPr marL="574675" indent="-174625" algn="l" defTabSz="457200" rtl="0" eaLnBrk="0" fontAlgn="base" hangingPunct="0">
        <a:lnSpc>
          <a:spcPct val="13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ＭＳ Ｐゴシック" charset="-128"/>
          <a:cs typeface="Geneva" charset="-128"/>
        </a:defRPr>
      </a:lvl3pPr>
      <a:lvl4pPr marL="801688" indent="-227013" algn="l" defTabSz="457200" rtl="0" eaLnBrk="0" fontAlgn="base" hangingPunct="0">
        <a:lnSpc>
          <a:spcPct val="13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000000"/>
          </a:solidFill>
          <a:latin typeface="+mn-lt"/>
          <a:ea typeface="ＭＳ Ｐゴシック" charset="-128"/>
          <a:cs typeface="Geneva"/>
        </a:defRPr>
      </a:lvl4pPr>
      <a:lvl5pPr marL="976313" indent="-174625" algn="l" defTabSz="457200" rtl="0" eaLnBrk="0" fontAlgn="base" hangingPunct="0">
        <a:lnSpc>
          <a:spcPct val="13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+mn-lt"/>
          <a:ea typeface="ＭＳ Ｐゴシック" charset="-128"/>
          <a:cs typeface="ＭＳ Ｐゴシック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40">
          <p15:clr>
            <a:srgbClr val="F26B43"/>
          </p15:clr>
        </p15:guide>
        <p15:guide id="2" orient="horz" pos="432">
          <p15:clr>
            <a:srgbClr val="F26B43"/>
          </p15:clr>
        </p15:guide>
        <p15:guide id="3" orient="horz" pos="888">
          <p15:clr>
            <a:srgbClr val="F26B43"/>
          </p15:clr>
        </p15:guide>
        <p15:guide id="4" pos="544">
          <p15:clr>
            <a:srgbClr val="F26B43"/>
          </p15:clr>
        </p15:guide>
        <p15:guide id="5" orient="horz" pos="376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91DA6F-4699-4B51-85B9-96D85C609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421" y="1030989"/>
            <a:ext cx="10273779" cy="45628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5ED3C-5F5A-47F0-9171-F0AE9519E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1421" y="1567150"/>
            <a:ext cx="10287000" cy="45767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7629F3-A765-41A6-9A5B-88795D4E02F7}"/>
              </a:ext>
            </a:extLst>
          </p:cNvPr>
          <p:cNvGrpSpPr/>
          <p:nvPr userDrawn="1"/>
        </p:nvGrpSpPr>
        <p:grpSpPr>
          <a:xfrm>
            <a:off x="-2673066" y="-490490"/>
            <a:ext cx="4121074" cy="4562469"/>
            <a:chOff x="-2673066" y="-490490"/>
            <a:chExt cx="4121074" cy="4562469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5A2A8DFB-CE8A-4CFA-9227-41D9F1329355}"/>
                </a:ext>
              </a:extLst>
            </p:cNvPr>
            <p:cNvSpPr/>
            <p:nvPr userDrawn="1"/>
          </p:nvSpPr>
          <p:spPr>
            <a:xfrm>
              <a:off x="-2673066" y="-6858"/>
              <a:ext cx="3961033" cy="4078837"/>
            </a:xfrm>
            <a:prstGeom prst="parallelogram">
              <a:avLst>
                <a:gd name="adj" fmla="val 52565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363E4A8A-2711-4D71-9602-B181E4744F39}"/>
                </a:ext>
              </a:extLst>
            </p:cNvPr>
            <p:cNvSpPr/>
            <p:nvPr userDrawn="1"/>
          </p:nvSpPr>
          <p:spPr>
            <a:xfrm>
              <a:off x="-1565236" y="-490490"/>
              <a:ext cx="3013244" cy="3012848"/>
            </a:xfrm>
            <a:prstGeom prst="parallelogram">
              <a:avLst>
                <a:gd name="adj" fmla="val 52059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98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70" r:id="rId2"/>
    <p:sldLayoutId id="2147483871" r:id="rId3"/>
    <p:sldLayoutId id="2147483872" r:id="rId4"/>
    <p:sldLayoutId id="2147483874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902" r:id="rId11"/>
    <p:sldLayoutId id="2147483921" r:id="rId12"/>
  </p:sldLayoutIdLst>
  <p:transition spd="med">
    <p:fade/>
  </p:transition>
  <p:hf sldNum="0" hdr="0" ftr="0" dt="0"/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9pPr>
    </p:titleStyle>
    <p:bodyStyle>
      <a:lvl1pPr marL="109538" indent="-109538" algn="l" defTabSz="457200" rtl="0" eaLnBrk="0" fontAlgn="base" hangingPunct="0">
        <a:lnSpc>
          <a:spcPct val="150000"/>
        </a:lnSpc>
        <a:spcBef>
          <a:spcPts val="12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285750" indent="-176213" algn="l" defTabSz="4572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396875" indent="-111125" algn="l" defTabSz="4572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ＭＳ Ｐゴシック" charset="-128"/>
          <a:cs typeface="Geneva" charset="-128"/>
        </a:defRPr>
      </a:lvl3pPr>
      <a:lvl4pPr marL="573088" indent="-176213" algn="l" defTabSz="4572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ＭＳ Ｐゴシック" charset="-128"/>
          <a:cs typeface="Geneva"/>
        </a:defRPr>
      </a:lvl4pPr>
      <a:lvl5pPr marL="682625" indent="-109538" algn="l" defTabSz="4572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56">
          <p15:clr>
            <a:srgbClr val="F26B43"/>
          </p15:clr>
        </p15:guide>
        <p15:guide id="2" orient="horz" pos="648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pos="408">
          <p15:clr>
            <a:srgbClr val="F26B43"/>
          </p15:clr>
        </p15:guide>
        <p15:guide id="5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F82B60-7C4A-DC47-8870-516305A6DE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7158AA-75AD-FE40-9687-46643363927B}"/>
              </a:ext>
            </a:extLst>
          </p:cNvPr>
          <p:cNvSpPr/>
          <p:nvPr/>
        </p:nvSpPr>
        <p:spPr>
          <a:xfrm>
            <a:off x="1194318" y="3866194"/>
            <a:ext cx="10997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b="1" dirty="0">
                <a:solidFill>
                  <a:schemeClr val="bg1"/>
                </a:solidFill>
              </a:rPr>
              <a:t>AC Corrosion During Construction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657BF288-9599-4CC3-A112-8A0935B406EF}"/>
              </a:ext>
            </a:extLst>
          </p:cNvPr>
          <p:cNvSpPr txBox="1">
            <a:spLocks/>
          </p:cNvSpPr>
          <p:nvPr/>
        </p:nvSpPr>
        <p:spPr>
          <a:xfrm>
            <a:off x="2380650" y="4915374"/>
            <a:ext cx="9151987" cy="972824"/>
          </a:xfrm>
        </p:spPr>
        <p:txBody>
          <a:bodyPr/>
          <a:lstStyle>
            <a:lvl1pPr marL="179388" indent="-179388" algn="l" defTabSz="457200" rtl="0" eaLnBrk="0" fontAlgn="base" hangingPunct="0">
              <a:lnSpc>
                <a:spcPct val="130000"/>
              </a:lnSpc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00050" indent="-225425" algn="l" defTabSz="457200" rtl="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000000"/>
                </a:solidFill>
                <a:latin typeface="+mn-lt"/>
                <a:ea typeface="ＭＳ Ｐゴシック" charset="-128"/>
                <a:cs typeface="+mn-cs"/>
              </a:defRPr>
            </a:lvl2pPr>
            <a:lvl3pPr marL="574675" indent="-174625" algn="l" defTabSz="457200" rtl="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ＭＳ Ｐゴシック" charset="-128"/>
                <a:cs typeface="Geneva" charset="-128"/>
              </a:defRPr>
            </a:lvl3pPr>
            <a:lvl4pPr marL="801688" indent="-227013" algn="l" defTabSz="457200" rtl="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000000"/>
                </a:solidFill>
                <a:latin typeface="+mn-lt"/>
                <a:ea typeface="ＭＳ Ｐゴシック" charset="-128"/>
                <a:cs typeface="Geneva"/>
              </a:defRPr>
            </a:lvl4pPr>
            <a:lvl5pPr marL="976313" indent="-174625" algn="l" defTabSz="457200" rtl="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lvl="1" indent="0">
              <a:lnSpc>
                <a:spcPct val="100000"/>
              </a:lnSpc>
              <a:buNone/>
            </a:pPr>
            <a:r>
              <a:rPr lang="en-US" altLang="en-US" dirty="0">
                <a:solidFill>
                  <a:schemeClr val="bg1"/>
                </a:solidFill>
              </a:rPr>
              <a:t>Mark Anderson – Sr Project Manager</a:t>
            </a:r>
          </a:p>
          <a:p>
            <a:pPr marL="174625" lvl="1" indent="0">
              <a:lnSpc>
                <a:spcPct val="100000"/>
              </a:lnSpc>
              <a:buNone/>
            </a:pPr>
            <a:endParaRPr lang="en-US" altLang="en-US" dirty="0">
              <a:solidFill>
                <a:schemeClr val="bg1"/>
              </a:solidFill>
            </a:endParaRPr>
          </a:p>
          <a:p>
            <a:pPr marL="174625" lvl="1" indent="0">
              <a:lnSpc>
                <a:spcPct val="100000"/>
              </a:lnSpc>
              <a:buNone/>
            </a:pPr>
            <a:r>
              <a:rPr lang="en-US" altLang="en-US" dirty="0">
                <a:solidFill>
                  <a:schemeClr val="bg1"/>
                </a:solidFill>
              </a:rPr>
              <a:t>Western Region Gas Conference</a:t>
            </a:r>
          </a:p>
          <a:p>
            <a:pPr marL="174625" lvl="1" indent="0">
              <a:lnSpc>
                <a:spcPct val="100000"/>
              </a:lnSpc>
              <a:buNone/>
            </a:pPr>
            <a:r>
              <a:rPr lang="en-US" altLang="en-US" dirty="0">
                <a:solidFill>
                  <a:schemeClr val="bg1"/>
                </a:solidFill>
              </a:rPr>
              <a:t>													         </a:t>
            </a:r>
          </a:p>
          <a:p>
            <a:pPr marL="174625" lvl="1" indent="0">
              <a:lnSpc>
                <a:spcPct val="100000"/>
              </a:lnSpc>
              <a:buNone/>
            </a:pPr>
            <a:r>
              <a:rPr lang="en-US" altLang="en-US" dirty="0">
                <a:solidFill>
                  <a:schemeClr val="bg1"/>
                </a:solidFill>
              </a:rPr>
              <a:t>August 20,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67ADE4-68DB-28EA-390B-A4AB96D28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48" y="396772"/>
            <a:ext cx="3243353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3046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9" y="228600"/>
            <a:ext cx="10125075" cy="788988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000000"/>
                </a:solidFill>
              </a:rPr>
              <a:t>Typical </a:t>
            </a:r>
            <a:r>
              <a:rPr lang="en-US" sz="4400" dirty="0">
                <a:solidFill>
                  <a:srgbClr val="000000"/>
                </a:solidFill>
              </a:rPr>
              <a:t>Dig</a:t>
            </a:r>
            <a:r>
              <a:rPr lang="en-US" sz="4000" dirty="0">
                <a:solidFill>
                  <a:srgbClr val="000000"/>
                </a:solidFill>
              </a:rPr>
              <a:t> Site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(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Expose Pipe 360 deg)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D9E297-504D-4AD8-B376-C112E213EE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019299" y="1173955"/>
            <a:ext cx="7058025" cy="529351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B842F87-21A4-4C98-9F33-2B1ABB45A35D}"/>
              </a:ext>
            </a:extLst>
          </p:cNvPr>
          <p:cNvCxnSpPr>
            <a:cxnSpLocks/>
          </p:cNvCxnSpPr>
          <p:nvPr/>
        </p:nvCxnSpPr>
        <p:spPr>
          <a:xfrm flipH="1">
            <a:off x="5153026" y="2933700"/>
            <a:ext cx="3809999" cy="1485900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EF89237-6E0E-4D09-94D0-1082070081E2}"/>
              </a:ext>
            </a:extLst>
          </p:cNvPr>
          <p:cNvSpPr txBox="1"/>
          <p:nvPr/>
        </p:nvSpPr>
        <p:spPr>
          <a:xfrm>
            <a:off x="9258027" y="2702867"/>
            <a:ext cx="26148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Zinc Ribbon-</a:t>
            </a:r>
          </a:p>
          <a:p>
            <a:r>
              <a:rPr lang="en-US" dirty="0">
                <a:solidFill>
                  <a:srgbClr val="000000"/>
                </a:solidFill>
              </a:rPr>
              <a:t>Installed over the </a:t>
            </a:r>
          </a:p>
          <a:p>
            <a:r>
              <a:rPr lang="en-US" dirty="0">
                <a:solidFill>
                  <a:srgbClr val="000000"/>
                </a:solidFill>
              </a:rPr>
              <a:t>Pipeline</a:t>
            </a:r>
          </a:p>
        </p:txBody>
      </p:sp>
    </p:spTree>
    <p:extLst>
      <p:ext uri="{BB962C8B-B14F-4D97-AF65-F5344CB8AC3E}">
        <p14:creationId xmlns:p14="http://schemas.microsoft.com/office/powerpoint/2010/main" val="1777447355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24471" y="449964"/>
            <a:ext cx="10273779" cy="456289"/>
          </a:xfrm>
        </p:spPr>
        <p:txBody>
          <a:bodyPr anchor="t">
            <a:normAutofit fontScale="90000"/>
          </a:bodyPr>
          <a:lstStyle/>
          <a:p>
            <a:pPr eaLnBrk="1" hangingPunct="1">
              <a:defRPr/>
            </a:pPr>
            <a:r>
              <a:rPr lang="en-US" sz="4400" dirty="0">
                <a:solidFill>
                  <a:srgbClr val="000000"/>
                </a:solidFill>
              </a:rPr>
              <a:t>Typical </a:t>
            </a:r>
            <a:r>
              <a:rPr lang="en-US" sz="4800" dirty="0">
                <a:solidFill>
                  <a:srgbClr val="000000"/>
                </a:solidFill>
              </a:rPr>
              <a:t>Dig</a:t>
            </a:r>
            <a:r>
              <a:rPr lang="en-US" sz="4400" dirty="0">
                <a:solidFill>
                  <a:srgbClr val="000000"/>
                </a:solidFill>
              </a:rPr>
              <a:t> Site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(Coating Evaluation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)</a:t>
            </a:r>
            <a:endParaRPr lang="en-US" dirty="0"/>
          </a:p>
        </p:txBody>
      </p:sp>
      <p:pic>
        <p:nvPicPr>
          <p:cNvPr id="4" name="Picture 3" descr="A picture containing green&#10;&#10;Description automatically generated">
            <a:extLst>
              <a:ext uri="{FF2B5EF4-FFF2-40B4-BE49-F238E27FC236}">
                <a16:creationId xmlns:a16="http://schemas.microsoft.com/office/drawing/2014/main" id="{70D715A7-02BB-4E78-AFE2-EFFB251829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24" y="2133598"/>
            <a:ext cx="5200651" cy="3900489"/>
          </a:xfrm>
          <a:prstGeom prst="rect">
            <a:avLst/>
          </a:prstGeom>
        </p:spPr>
      </p:pic>
      <p:pic>
        <p:nvPicPr>
          <p:cNvPr id="7" name="Picture 6" descr="A picture containing green, outdoor object, hydrant&#10;&#10;Description automatically generated">
            <a:extLst>
              <a:ext uri="{FF2B5EF4-FFF2-40B4-BE49-F238E27FC236}">
                <a16:creationId xmlns:a16="http://schemas.microsoft.com/office/drawing/2014/main" id="{4F596A40-1359-4492-A303-516E1D5497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599" y="2133599"/>
            <a:ext cx="5200651" cy="390048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DC3FCC7-8104-44F1-92AF-0126B305FD22}"/>
              </a:ext>
            </a:extLst>
          </p:cNvPr>
          <p:cNvCxnSpPr>
            <a:cxnSpLocks/>
          </p:cNvCxnSpPr>
          <p:nvPr/>
        </p:nvCxnSpPr>
        <p:spPr>
          <a:xfrm flipH="1">
            <a:off x="3513136" y="1762125"/>
            <a:ext cx="2517776" cy="1476375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4047F98-B34D-4DAC-A936-AB945452FBF9}"/>
              </a:ext>
            </a:extLst>
          </p:cNvPr>
          <p:cNvCxnSpPr>
            <a:cxnSpLocks/>
          </p:cNvCxnSpPr>
          <p:nvPr/>
        </p:nvCxnSpPr>
        <p:spPr>
          <a:xfrm>
            <a:off x="6438900" y="1762125"/>
            <a:ext cx="3533775" cy="2000251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5B7C510-B0B4-4379-8DF7-E0B4BC1F5C28}"/>
              </a:ext>
            </a:extLst>
          </p:cNvPr>
          <p:cNvSpPr txBox="1"/>
          <p:nvPr/>
        </p:nvSpPr>
        <p:spPr>
          <a:xfrm>
            <a:off x="2904041" y="1292311"/>
            <a:ext cx="7359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Note on Pipe from Original Construction - “Jeep”</a:t>
            </a:r>
          </a:p>
        </p:txBody>
      </p:sp>
    </p:spTree>
    <p:extLst>
      <p:ext uri="{BB962C8B-B14F-4D97-AF65-F5344CB8AC3E}">
        <p14:creationId xmlns:p14="http://schemas.microsoft.com/office/powerpoint/2010/main" val="2659035333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959110" y="574700"/>
            <a:ext cx="10273779" cy="456289"/>
          </a:xfrm>
        </p:spPr>
        <p:txBody>
          <a:bodyPr anchor="t">
            <a:normAutofit fontScale="90000"/>
          </a:bodyPr>
          <a:lstStyle/>
          <a:p>
            <a:pPr eaLnBrk="1" hangingPunct="1">
              <a:defRPr/>
            </a:pPr>
            <a:r>
              <a:rPr lang="en-US" sz="4400" dirty="0">
                <a:solidFill>
                  <a:srgbClr val="000000"/>
                </a:solidFill>
              </a:rPr>
              <a:t>Typical </a:t>
            </a:r>
            <a:r>
              <a:rPr lang="en-US" sz="4800" dirty="0">
                <a:solidFill>
                  <a:srgbClr val="000000"/>
                </a:solidFill>
              </a:rPr>
              <a:t>Dig</a:t>
            </a:r>
            <a:r>
              <a:rPr lang="en-US" sz="4400" dirty="0">
                <a:solidFill>
                  <a:srgbClr val="000000"/>
                </a:solidFill>
              </a:rPr>
              <a:t> Site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(Anomaly Cleaned for Final Measurements)</a:t>
            </a:r>
            <a:endParaRPr lang="en-US" sz="2200"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E1C1AF7-8233-4159-A60D-ED7B382561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206" y="1814696"/>
            <a:ext cx="4391394" cy="41768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356CE2-C1D8-42C2-BCA2-13DDA3824D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1850" y="1671821"/>
            <a:ext cx="3627636" cy="424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74060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99071" y="615089"/>
            <a:ext cx="10273779" cy="456289"/>
          </a:xfrm>
        </p:spPr>
        <p:txBody>
          <a:bodyPr anchor="t">
            <a:noAutofit/>
          </a:bodyPr>
          <a:lstStyle/>
          <a:p>
            <a:pPr eaLnBrk="1" hangingPunct="1">
              <a:defRPr/>
            </a:pPr>
            <a:r>
              <a:rPr lang="en-US" sz="4000" dirty="0">
                <a:solidFill>
                  <a:srgbClr val="000000"/>
                </a:solidFill>
              </a:rPr>
              <a:t>Metal Loss at Long Seam</a:t>
            </a:r>
            <a:endParaRPr lang="en-US" sz="4000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A8A784C-504D-4ABE-9390-7CB558B1C5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0875" y="1623286"/>
            <a:ext cx="4653235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67434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B73FB14-36AA-491D-AE66-6BFD425006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921" y="1951038"/>
            <a:ext cx="3654426" cy="3806825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BADBECC-011F-4E2F-9012-B1B74D15DA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7775" y="1951038"/>
            <a:ext cx="5100638" cy="3806825"/>
          </a:xfrm>
          <a:prstGeom prst="rect">
            <a:avLst/>
          </a:prstGeom>
        </p:spPr>
      </p:pic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1921" y="665187"/>
            <a:ext cx="10273779" cy="456289"/>
          </a:xfrm>
        </p:spPr>
        <p:txBody>
          <a:bodyPr anchor="t">
            <a:noAutofit/>
          </a:bodyPr>
          <a:lstStyle/>
          <a:p>
            <a:pPr eaLnBrk="1" hangingPunct="1">
              <a:defRPr/>
            </a:pPr>
            <a:r>
              <a:rPr lang="en-US" sz="4000" dirty="0">
                <a:solidFill>
                  <a:srgbClr val="000000"/>
                </a:solidFill>
              </a:rPr>
              <a:t>Metal Loss at Girth Weld</a:t>
            </a:r>
          </a:p>
        </p:txBody>
      </p:sp>
    </p:spTree>
    <p:extLst>
      <p:ext uri="{BB962C8B-B14F-4D97-AF65-F5344CB8AC3E}">
        <p14:creationId xmlns:p14="http://schemas.microsoft.com/office/powerpoint/2010/main" val="4139141803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904876" y="574700"/>
            <a:ext cx="11087100" cy="456289"/>
          </a:xfrm>
        </p:spPr>
        <p:txBody>
          <a:bodyPr anchor="t">
            <a:noAutofit/>
          </a:bodyPr>
          <a:lstStyle/>
          <a:p>
            <a:pPr eaLnBrk="1" hangingPunct="1">
              <a:defRPr/>
            </a:pPr>
            <a:r>
              <a:rPr lang="en-US" sz="4000" dirty="0">
                <a:solidFill>
                  <a:srgbClr val="000000"/>
                </a:solidFill>
              </a:rPr>
              <a:t>Metal Loss Around Pipe </a:t>
            </a:r>
            <a:r>
              <a:rPr lang="en-US" sz="2000" dirty="0">
                <a:solidFill>
                  <a:srgbClr val="000000"/>
                </a:solidFill>
              </a:rPr>
              <a:t>(Maybe Gouge / Turned into AC Corrosion)</a:t>
            </a:r>
            <a:endParaRPr lang="en-US" sz="4000" dirty="0"/>
          </a:p>
        </p:txBody>
      </p:sp>
      <p:pic>
        <p:nvPicPr>
          <p:cNvPr id="7" name="Picture 6" descr="A picture containing text, painting&#10;&#10;Description automatically generated">
            <a:extLst>
              <a:ext uri="{FF2B5EF4-FFF2-40B4-BE49-F238E27FC236}">
                <a16:creationId xmlns:a16="http://schemas.microsoft.com/office/drawing/2014/main" id="{B61C84C0-DD36-448A-8A24-2717C046CF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0901" y="1628773"/>
            <a:ext cx="3429000" cy="4171950"/>
          </a:xfrm>
          <a:prstGeom prst="rect">
            <a:avLst/>
          </a:prstGeom>
        </p:spPr>
      </p:pic>
      <p:pic>
        <p:nvPicPr>
          <p:cNvPr id="3" name="Picture 2" descr="A picture containing green, hydrant, outdoor, fire&#10;&#10;Description automatically generated">
            <a:extLst>
              <a:ext uri="{FF2B5EF4-FFF2-40B4-BE49-F238E27FC236}">
                <a16:creationId xmlns:a16="http://schemas.microsoft.com/office/drawing/2014/main" id="{7144EB05-A4D1-405B-AE9B-7788E253B1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8349" y="1628774"/>
            <a:ext cx="2952751" cy="417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36346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9" y="228600"/>
            <a:ext cx="10125075" cy="788988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000000"/>
                </a:solidFill>
              </a:rPr>
              <a:t>Cathodic </a:t>
            </a:r>
            <a:r>
              <a:rPr lang="en-US" sz="4000" dirty="0" err="1">
                <a:solidFill>
                  <a:srgbClr val="000000"/>
                </a:solidFill>
              </a:rPr>
              <a:t>disbondment</a:t>
            </a:r>
            <a:endParaRPr lang="en-US" sz="4000" dirty="0">
              <a:solidFill>
                <a:srgbClr val="000000"/>
              </a:solidFill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360C9EFC-72AC-43E6-BDA2-FB234E869A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00" y="1017588"/>
            <a:ext cx="7334250" cy="550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34362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03846" y="489857"/>
            <a:ext cx="10273779" cy="456289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000000"/>
                </a:solidFill>
              </a:rPr>
              <a:t>Summary of Field Evaluation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11447-56C8-4753-B6DB-89DEFD027D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</a:rPr>
              <a:t>25 External Metal Loss Indications exposed 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All 25 metal loss indications were caused by AC corrosion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AC Current Density measured with AC-10 portable density prob </a:t>
            </a:r>
          </a:p>
          <a:p>
            <a:pPr lvl="2"/>
            <a:r>
              <a:rPr lang="en-US" sz="2400" dirty="0">
                <a:solidFill>
                  <a:srgbClr val="000000"/>
                </a:solidFill>
              </a:rPr>
              <a:t>Highest reading was 0.1 A/</a:t>
            </a:r>
            <a:r>
              <a:rPr lang="en-US" sz="2400" dirty="0" err="1">
                <a:solidFill>
                  <a:srgbClr val="000000"/>
                </a:solidFill>
              </a:rPr>
              <a:t>m</a:t>
            </a:r>
            <a:r>
              <a:rPr lang="en-US" sz="2400" baseline="30000" dirty="0" err="1">
                <a:solidFill>
                  <a:srgbClr val="000000"/>
                </a:solidFill>
              </a:rPr>
              <a:t>2</a:t>
            </a:r>
            <a:endParaRPr lang="en-US" sz="2400" baseline="30000" dirty="0">
              <a:solidFill>
                <a:srgbClr val="000000"/>
              </a:solidFill>
            </a:endParaRP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pH of pipe at metal loss, all 9+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Soil Resistivity ranged from 300 to 700 </a:t>
            </a:r>
            <a:r>
              <a:rPr lang="el-GR" sz="2400" dirty="0">
                <a:solidFill>
                  <a:srgbClr val="000000"/>
                </a:solidFill>
              </a:rPr>
              <a:t>Ω</a:t>
            </a:r>
            <a:r>
              <a:rPr lang="en-US" sz="2400" dirty="0">
                <a:solidFill>
                  <a:srgbClr val="000000"/>
                </a:solidFill>
              </a:rPr>
              <a:t>cm, average was 544 </a:t>
            </a:r>
            <a:r>
              <a:rPr lang="el-GR" sz="2400" dirty="0">
                <a:solidFill>
                  <a:srgbClr val="000000"/>
                </a:solidFill>
              </a:rPr>
              <a:t>Ω</a:t>
            </a:r>
            <a:r>
              <a:rPr lang="en-US" sz="2400" dirty="0">
                <a:solidFill>
                  <a:srgbClr val="000000"/>
                </a:solidFill>
              </a:rPr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358580790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28600"/>
            <a:ext cx="9144000" cy="788988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>
                <a:solidFill>
                  <a:srgbClr val="000000"/>
                </a:solidFill>
              </a:rPr>
              <a:t>AC Model </a:t>
            </a:r>
            <a:r>
              <a:rPr lang="en-US" sz="2000" dirty="0">
                <a:solidFill>
                  <a:srgbClr val="000000"/>
                </a:solidFill>
              </a:rPr>
              <a:t>(Pre-Construction)</a:t>
            </a: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71724" y="5734050"/>
            <a:ext cx="7629525" cy="89535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1600" dirty="0">
                <a:solidFill>
                  <a:srgbClr val="000000"/>
                </a:solidFill>
              </a:rPr>
              <a:t>Note:   2.8 A/</a:t>
            </a:r>
            <a:r>
              <a:rPr lang="en-US" sz="1600" dirty="0" err="1">
                <a:solidFill>
                  <a:srgbClr val="000000"/>
                </a:solidFill>
              </a:rPr>
              <a:t>sq.ft</a:t>
            </a:r>
            <a:r>
              <a:rPr lang="en-US" sz="1600" dirty="0">
                <a:solidFill>
                  <a:srgbClr val="000000"/>
                </a:solidFill>
              </a:rPr>
              <a:t> – Lower threshold for AC corrosion – 30 A/</a:t>
            </a:r>
            <a:r>
              <a:rPr lang="en-US" sz="1600" dirty="0" err="1">
                <a:solidFill>
                  <a:srgbClr val="000000"/>
                </a:solidFill>
              </a:rPr>
              <a:t>sq.m</a:t>
            </a:r>
            <a:endParaRPr lang="en-US" sz="1600" dirty="0">
              <a:solidFill>
                <a:srgbClr val="000000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1600" dirty="0">
                <a:solidFill>
                  <a:srgbClr val="000000"/>
                </a:solidFill>
              </a:rPr>
              <a:t>	    9.29 A/</a:t>
            </a:r>
            <a:r>
              <a:rPr lang="en-US" sz="1600" dirty="0" err="1">
                <a:solidFill>
                  <a:srgbClr val="000000"/>
                </a:solidFill>
              </a:rPr>
              <a:t>sq.ft</a:t>
            </a:r>
            <a:r>
              <a:rPr lang="en-US" sz="1600" dirty="0">
                <a:solidFill>
                  <a:srgbClr val="000000"/>
                </a:solidFill>
              </a:rPr>
              <a:t> – Upper threshold for AC corrosion – 100 A/</a:t>
            </a:r>
            <a:r>
              <a:rPr lang="en-US" sz="1600" dirty="0" err="1">
                <a:solidFill>
                  <a:srgbClr val="000000"/>
                </a:solidFill>
              </a:rPr>
              <a:t>sq.m</a:t>
            </a:r>
            <a:endParaRPr lang="en-US" sz="1600" dirty="0">
              <a:solidFill>
                <a:srgbClr val="000000"/>
              </a:solidFill>
            </a:endParaRPr>
          </a:p>
          <a:p>
            <a:pPr marL="0" indent="0" eaLnBrk="1" hangingPunct="1">
              <a:buNone/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4DE95B5E-8320-4B3F-9174-40457A166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77" y="1123628"/>
            <a:ext cx="10364646" cy="4610743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48520AC1-3B1E-41A8-9ACE-A1225ACEF9AF}"/>
              </a:ext>
            </a:extLst>
          </p:cNvPr>
          <p:cNvSpPr/>
          <p:nvPr/>
        </p:nvSpPr>
        <p:spPr>
          <a:xfrm>
            <a:off x="313603" y="4457700"/>
            <a:ext cx="978408" cy="484632"/>
          </a:xfrm>
          <a:prstGeom prst="rightArrow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6D4B241-AEA8-4E12-BBE6-1EB22CE05301}"/>
              </a:ext>
            </a:extLst>
          </p:cNvPr>
          <p:cNvSpPr/>
          <p:nvPr/>
        </p:nvSpPr>
        <p:spPr>
          <a:xfrm>
            <a:off x="281960" y="3705164"/>
            <a:ext cx="978408" cy="484632"/>
          </a:xfrm>
          <a:prstGeom prst="rightArrow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FEE2B0A-5FA3-4F6C-807C-348E2D0472DC}"/>
              </a:ext>
            </a:extLst>
          </p:cNvPr>
          <p:cNvCxnSpPr/>
          <p:nvPr/>
        </p:nvCxnSpPr>
        <p:spPr>
          <a:xfrm>
            <a:off x="1619250" y="3947480"/>
            <a:ext cx="9296400" cy="0"/>
          </a:xfrm>
          <a:prstGeom prst="line">
            <a:avLst/>
          </a:prstGeom>
          <a:ln cap="sq">
            <a:solidFill>
              <a:schemeClr val="accent5"/>
            </a:solidFill>
            <a:prstDash val="sys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586163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9" y="228600"/>
            <a:ext cx="10125075" cy="788988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>
                <a:solidFill>
                  <a:srgbClr val="000000"/>
                </a:solidFill>
              </a:rPr>
              <a:t>Installation of AC Mitigation System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5734050"/>
            <a:ext cx="8229600" cy="40005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1600" dirty="0">
                <a:solidFill>
                  <a:srgbClr val="000000"/>
                </a:solidFill>
              </a:rPr>
              <a:t>Zinc ribbon along 60 miles of the route, total of 600,000 ft of zinc ribbon installed.</a:t>
            </a:r>
          </a:p>
          <a:p>
            <a:pPr marL="0" indent="0" eaLnBrk="1" hangingPunct="1">
              <a:buNone/>
              <a:defRPr/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ECE28EDA-9601-45AF-BE36-C674E5B6F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025" y="1017588"/>
            <a:ext cx="5314950" cy="4507378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FE2124B-69ED-4742-AF0D-A94BD38E1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" y="2304776"/>
            <a:ext cx="6506483" cy="3143689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3ADE69CA-9241-4651-90B7-424F3FD24209}"/>
              </a:ext>
            </a:extLst>
          </p:cNvPr>
          <p:cNvSpPr txBox="1">
            <a:spLocks noChangeArrowheads="1"/>
          </p:cNvSpPr>
          <p:nvPr/>
        </p:nvSpPr>
        <p:spPr>
          <a:xfrm>
            <a:off x="2781300" y="6134100"/>
            <a:ext cx="5467350" cy="400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09538" indent="-109538" algn="l" defTabSz="457200" rtl="0" eaLnBrk="0" fontAlgn="base" hangingPunct="0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285750" indent="-176213" algn="l" defTabSz="4572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396875" indent="-111125" algn="l" defTabSz="4572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ＭＳ Ｐゴシック" charset="-128"/>
                <a:cs typeface="Geneva" charset="-128"/>
              </a:defRPr>
            </a:lvl3pPr>
            <a:lvl4pPr marL="573088" indent="-176213" algn="l" defTabSz="4572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ＭＳ Ｐゴシック" charset="-128"/>
                <a:cs typeface="Geneva"/>
              </a:defRPr>
            </a:lvl4pPr>
            <a:lvl5pPr marL="682625" indent="-109538" algn="l" defTabSz="4572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sz="1600">
                <a:solidFill>
                  <a:srgbClr val="000000"/>
                </a:solidFill>
              </a:rPr>
              <a:t>85 each solid state decouplers installed along the route  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665692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28600"/>
            <a:ext cx="9144000" cy="788988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>
                <a:solidFill>
                  <a:srgbClr val="000000"/>
                </a:solidFill>
              </a:rPr>
              <a:t>Pipeline Route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3999" y="5734050"/>
            <a:ext cx="9372601" cy="40005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80 miles, 12 - inch OD, steel, Fusion Bonded Epoxy pipeline</a:t>
            </a:r>
          </a:p>
        </p:txBody>
      </p:sp>
      <p:pic>
        <p:nvPicPr>
          <p:cNvPr id="3" name="Picture 2" descr="A picture containing text, tree&#10;&#10;Description automatically generated">
            <a:extLst>
              <a:ext uri="{FF2B5EF4-FFF2-40B4-BE49-F238E27FC236}">
                <a16:creationId xmlns:a16="http://schemas.microsoft.com/office/drawing/2014/main" id="{5FD7FA6F-9D34-410C-A007-8194000E9A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3500" y="1432100"/>
            <a:ext cx="9217617" cy="39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4336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35689" y="312931"/>
            <a:ext cx="10273779" cy="456289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>
                <a:solidFill>
                  <a:srgbClr val="000000"/>
                </a:solidFill>
              </a:rPr>
              <a:t>Installation of AC Mitigation System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4B5335A-796A-4062-A9E5-44267F3EB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4797" y="1218478"/>
            <a:ext cx="2998759" cy="4580732"/>
          </a:xfrm>
          <a:prstGeom prst="rect">
            <a:avLst/>
          </a:prstGeom>
        </p:spPr>
      </p:pic>
      <p:pic>
        <p:nvPicPr>
          <p:cNvPr id="7" name="Picture 6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7D1A43C8-0938-490A-A78C-91B8C5CB72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814" y="1760537"/>
            <a:ext cx="3656084" cy="3791602"/>
          </a:xfrm>
          <a:prstGeom prst="rect">
            <a:avLst/>
          </a:prstGeom>
        </p:spPr>
      </p:pic>
      <p:pic>
        <p:nvPicPr>
          <p:cNvPr id="9" name="Picture 8" descr="A picture containing grass, outdoor, yellow&#10;&#10;Description automatically generated">
            <a:extLst>
              <a:ext uri="{FF2B5EF4-FFF2-40B4-BE49-F238E27FC236}">
                <a16:creationId xmlns:a16="http://schemas.microsoft.com/office/drawing/2014/main" id="{192F7AF0-E12A-4073-9B15-F751F9663F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958" y="1760537"/>
            <a:ext cx="3237742" cy="384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92206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9" y="228600"/>
            <a:ext cx="10125075" cy="788988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>
                <a:solidFill>
                  <a:srgbClr val="000000"/>
                </a:solidFill>
              </a:rPr>
              <a:t>AC Volts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963D502-B095-4949-AD76-CC2123757E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0841327"/>
              </p:ext>
            </p:extLst>
          </p:nvPr>
        </p:nvGraphicFramePr>
        <p:xfrm>
          <a:off x="942975" y="1017588"/>
          <a:ext cx="10706099" cy="5421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55390306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9" y="228600"/>
            <a:ext cx="10125075" cy="788988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>
                <a:solidFill>
                  <a:srgbClr val="000000"/>
                </a:solidFill>
              </a:rPr>
              <a:t>AC Volts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B6F06C3-0436-470D-94C6-D2EAD972C9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0215968"/>
              </p:ext>
            </p:extLst>
          </p:nvPr>
        </p:nvGraphicFramePr>
        <p:xfrm>
          <a:off x="1857376" y="1219200"/>
          <a:ext cx="7553324" cy="4791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96957590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9" y="228600"/>
            <a:ext cx="10125075" cy="788988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>
                <a:solidFill>
                  <a:srgbClr val="000000"/>
                </a:solidFill>
              </a:rPr>
              <a:t>AC Current Density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4750412-D74F-45EE-9103-0D8CB29654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2369841"/>
              </p:ext>
            </p:extLst>
          </p:nvPr>
        </p:nvGraphicFramePr>
        <p:xfrm>
          <a:off x="2362200" y="1323975"/>
          <a:ext cx="6810375" cy="4695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95615181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03846" y="489857"/>
            <a:ext cx="10273779" cy="456289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000000"/>
                </a:solidFill>
              </a:rPr>
              <a:t>Questions Asked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11447-56C8-4753-B6DB-89DEFD027D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09537" lvl="1" indent="0">
              <a:lnSpc>
                <a:spcPct val="250000"/>
              </a:lnSpc>
              <a:buNone/>
            </a:pPr>
            <a:r>
              <a:rPr lang="en-US" sz="2400" dirty="0">
                <a:solidFill>
                  <a:srgbClr val="000000"/>
                </a:solidFill>
              </a:rPr>
              <a:t>Why was there so many metal loss anomalies caused by AC corrosion?</a:t>
            </a:r>
          </a:p>
          <a:p>
            <a:pPr marL="109537" lvl="1" indent="0">
              <a:lnSpc>
                <a:spcPct val="250000"/>
              </a:lnSpc>
              <a:buNone/>
            </a:pPr>
            <a:r>
              <a:rPr lang="en-US" sz="3200" b="1" dirty="0">
                <a:solidFill>
                  <a:srgbClr val="000000"/>
                </a:solidFill>
              </a:rPr>
              <a:t>Is the AC corrosion active? - </a:t>
            </a:r>
            <a:r>
              <a:rPr lang="en-US" sz="3200" b="1" dirty="0">
                <a:solidFill>
                  <a:srgbClr val="FF0000"/>
                </a:solidFill>
              </a:rPr>
              <a:t>NO</a:t>
            </a:r>
          </a:p>
          <a:p>
            <a:pPr marL="109537" lvl="1" indent="0">
              <a:lnSpc>
                <a:spcPct val="250000"/>
              </a:lnSpc>
              <a:buNone/>
            </a:pPr>
            <a:r>
              <a:rPr lang="en-US" sz="2400" dirty="0">
                <a:solidFill>
                  <a:srgbClr val="000000"/>
                </a:solidFill>
              </a:rPr>
              <a:t>What mitigative action should be taken?</a:t>
            </a:r>
          </a:p>
        </p:txBody>
      </p:sp>
    </p:spTree>
    <p:extLst>
      <p:ext uri="{BB962C8B-B14F-4D97-AF65-F5344CB8AC3E}">
        <p14:creationId xmlns:p14="http://schemas.microsoft.com/office/powerpoint/2010/main" val="2779643335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9" y="228600"/>
            <a:ext cx="10125075" cy="788988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>
                <a:solidFill>
                  <a:srgbClr val="000000"/>
                </a:solidFill>
              </a:rPr>
              <a:t>Corrosion Growth Rate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C0627D-0C1E-4C49-8453-80BA006F63A0}"/>
              </a:ext>
            </a:extLst>
          </p:cNvPr>
          <p:cNvSpPr txBox="1"/>
          <p:nvPr/>
        </p:nvSpPr>
        <p:spPr>
          <a:xfrm>
            <a:off x="1383505" y="1339031"/>
            <a:ext cx="9465470" cy="3584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wall loss in mils / d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uration of active wall loss in years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Example:</a:t>
            </a: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85 mils of metal loss over a 10-year period – </a:t>
            </a: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85 mills/10 years = 8.5 mils per year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667443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9" y="228600"/>
            <a:ext cx="10125075" cy="788988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>
                <a:solidFill>
                  <a:srgbClr val="000000"/>
                </a:solidFill>
              </a:rPr>
              <a:t>Corrosion Growth Rate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C0627D-0C1E-4C49-8453-80BA006F63A0}"/>
              </a:ext>
            </a:extLst>
          </p:cNvPr>
          <p:cNvSpPr txBox="1"/>
          <p:nvPr/>
        </p:nvSpPr>
        <p:spPr>
          <a:xfrm>
            <a:off x="1081087" y="1017588"/>
            <a:ext cx="10029825" cy="6359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Adequate CP is a corrosion growth rate of less than 1 mil per year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</a:rPr>
              <a:t>NACE </a:t>
            </a:r>
            <a:r>
              <a:rPr lang="en-US" sz="1800" dirty="0" err="1">
                <a:solidFill>
                  <a:srgbClr val="000000"/>
                </a:solidFill>
              </a:rPr>
              <a:t>SP0169</a:t>
            </a:r>
            <a:endParaRPr lang="en-US" sz="1800" dirty="0">
              <a:solidFill>
                <a:srgbClr val="000000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</a:rPr>
              <a:t>Section 6: Criteria and Other Considerations for Cathodic Protection,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</a:rPr>
              <a:t>6.1 Introduction …..A commonly used benchmark for effective external corrosion control is (a reduction in the corrosion rate to 0.025 mm per year 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</a:rPr>
              <a:t>(1 mil per year) or less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endParaRPr lang="en-US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Maximum galvanic corrosion is 16 mil per year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</a:rPr>
              <a:t>NACE </a:t>
            </a:r>
            <a:r>
              <a:rPr lang="en-US" sz="1800" dirty="0" err="1">
                <a:solidFill>
                  <a:srgbClr val="000000"/>
                </a:solidFill>
              </a:rPr>
              <a:t>SP0502</a:t>
            </a:r>
            <a:endParaRPr lang="en-US" sz="1800" dirty="0">
              <a:solidFill>
                <a:srgbClr val="000000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</a:rPr>
              <a:t>Appendix C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</a:rPr>
              <a:t>C 2 Default </a:t>
            </a:r>
            <a:r>
              <a:rPr lang="en-US" sz="1800" dirty="0" err="1">
                <a:solidFill>
                  <a:srgbClr val="000000"/>
                </a:solidFill>
              </a:rPr>
              <a:t>Corrion</a:t>
            </a:r>
            <a:r>
              <a:rPr lang="en-US" sz="1800" dirty="0">
                <a:solidFill>
                  <a:srgbClr val="000000"/>
                </a:solidFill>
              </a:rPr>
              <a:t> Rate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 err="1">
                <a:solidFill>
                  <a:srgbClr val="000000"/>
                </a:solidFill>
              </a:rPr>
              <a:t>C3,2</a:t>
            </a:r>
            <a:r>
              <a:rPr lang="en-US" sz="1800" dirty="0">
                <a:solidFill>
                  <a:srgbClr val="000000"/>
                </a:solidFill>
              </a:rPr>
              <a:t> When other data are not available, a pitting rate of 0.4 mm/y (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</a:rPr>
              <a:t>16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</a:rPr>
              <a:t>mpy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</a:rPr>
              <a:t>) should be used for determining reinspection intervals</a:t>
            </a:r>
            <a:r>
              <a:rPr lang="en-US" sz="1800" dirty="0">
                <a:solidFill>
                  <a:srgbClr val="000000"/>
                </a:solidFill>
              </a:rPr>
              <a:t>.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744221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9" y="228600"/>
            <a:ext cx="10125075" cy="788988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>
                <a:solidFill>
                  <a:srgbClr val="000000"/>
                </a:solidFill>
              </a:rPr>
              <a:t>Corrosion Growth Rate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C0627D-0C1E-4C49-8453-80BA006F63A0}"/>
              </a:ext>
            </a:extLst>
          </p:cNvPr>
          <p:cNvSpPr txBox="1"/>
          <p:nvPr/>
        </p:nvSpPr>
        <p:spPr>
          <a:xfrm>
            <a:off x="1081087" y="1100906"/>
            <a:ext cx="10029825" cy="2086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needed to establish how long AC corrosion was active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46800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9" y="228600"/>
            <a:ext cx="10125075" cy="788988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>
                <a:solidFill>
                  <a:srgbClr val="000000"/>
                </a:solidFill>
              </a:rPr>
              <a:t>Timeline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C0627D-0C1E-4C49-8453-80BA006F63A0}"/>
              </a:ext>
            </a:extLst>
          </p:cNvPr>
          <p:cNvSpPr txBox="1"/>
          <p:nvPr/>
        </p:nvSpPr>
        <p:spPr>
          <a:xfrm>
            <a:off x="1990725" y="1017588"/>
            <a:ext cx="8360569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556AB0-8A54-4E57-B3A3-DE7F1D9EBDC5}"/>
              </a:ext>
            </a:extLst>
          </p:cNvPr>
          <p:cNvSpPr txBox="1"/>
          <p:nvPr/>
        </p:nvSpPr>
        <p:spPr>
          <a:xfrm>
            <a:off x="1040605" y="1509115"/>
            <a:ext cx="9894095" cy="5185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Timeline: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Construction started - 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 Corrosion Start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Hydrostatic Test –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.75 years</a:t>
            </a:r>
            <a:endParaRPr lang="en-US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DCVG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- 1 year 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CIS Survey ON/OFF - 1.5 years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VAC at TS, highest reading was 4.114 Volts - 2.5 years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ILI – 6.5 years</a:t>
            </a:r>
            <a:endParaRPr lang="en-US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0374811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9" y="228600"/>
            <a:ext cx="10125075" cy="788988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>
                <a:solidFill>
                  <a:srgbClr val="000000"/>
                </a:solidFill>
              </a:rPr>
              <a:t>Installation of AC Mitigation System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24849" y="1219200"/>
            <a:ext cx="2562225" cy="12954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Zinc ribbon was installed as pipeline was laid.</a:t>
            </a:r>
          </a:p>
          <a:p>
            <a:pPr marL="0" indent="0" algn="ctr" eaLnBrk="1" hangingPunct="1"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Decoupler were commissioned after hydrostatic test.</a:t>
            </a:r>
          </a:p>
        </p:txBody>
      </p:sp>
      <p:pic>
        <p:nvPicPr>
          <p:cNvPr id="4" name="Picture 3" descr="A picture containing sky, ground, outdoor, dirt&#10;&#10;Description automatically generated">
            <a:extLst>
              <a:ext uri="{FF2B5EF4-FFF2-40B4-BE49-F238E27FC236}">
                <a16:creationId xmlns:a16="http://schemas.microsoft.com/office/drawing/2014/main" id="{6752BDD9-5AA9-48F2-9CCE-48AD0D6CAF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" y="1017588"/>
            <a:ext cx="68580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86888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9" y="228600"/>
            <a:ext cx="10125075" cy="788988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>
                <a:solidFill>
                  <a:srgbClr val="000000"/>
                </a:solidFill>
              </a:rPr>
              <a:t>ILI </a:t>
            </a:r>
            <a:r>
              <a:rPr lang="en-US" sz="4400" dirty="0" err="1">
                <a:solidFill>
                  <a:srgbClr val="000000"/>
                </a:solidFill>
              </a:rPr>
              <a:t>MFL</a:t>
            </a:r>
            <a:r>
              <a:rPr lang="en-US" sz="4400" dirty="0">
                <a:solidFill>
                  <a:srgbClr val="000000"/>
                </a:solidFill>
              </a:rPr>
              <a:t> Tool Run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171575"/>
            <a:ext cx="8229600" cy="504825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3600" dirty="0">
                <a:solidFill>
                  <a:srgbClr val="000000"/>
                </a:solidFill>
              </a:rPr>
              <a:t>Tool ran</a:t>
            </a:r>
          </a:p>
          <a:p>
            <a:pPr marL="0" indent="0" eaLnBrk="1" hangingPunct="1">
              <a:buNone/>
              <a:defRPr/>
            </a:pPr>
            <a:r>
              <a:rPr lang="en-US" sz="2400" dirty="0">
                <a:solidFill>
                  <a:srgbClr val="000000"/>
                </a:solidFill>
              </a:rPr>
              <a:t>Hundreds of exterior metal loss features reported</a:t>
            </a:r>
          </a:p>
        </p:txBody>
      </p:sp>
    </p:spTree>
    <p:extLst>
      <p:ext uri="{BB962C8B-B14F-4D97-AF65-F5344CB8AC3E}">
        <p14:creationId xmlns:p14="http://schemas.microsoft.com/office/powerpoint/2010/main" val="4119960001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9" y="228600"/>
            <a:ext cx="10125075" cy="788988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 err="1">
                <a:solidFill>
                  <a:srgbClr val="000000"/>
                </a:solidFill>
              </a:rPr>
              <a:t>DCVG</a:t>
            </a:r>
            <a:r>
              <a:rPr lang="en-US" sz="4400" dirty="0">
                <a:solidFill>
                  <a:srgbClr val="000000"/>
                </a:solidFill>
              </a:rPr>
              <a:t> Indications Summary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933450"/>
            <a:ext cx="9563100" cy="5457825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800" dirty="0">
                <a:solidFill>
                  <a:srgbClr val="000000"/>
                </a:solidFill>
              </a:rPr>
              <a:t>Total of 503 Indications </a:t>
            </a:r>
          </a:p>
          <a:p>
            <a:pPr marL="0" indent="0" eaLnBrk="1" hangingPunct="1">
              <a:buNone/>
              <a:defRPr/>
            </a:pPr>
            <a:r>
              <a:rPr lang="en-US" sz="2400" dirty="0">
                <a:solidFill>
                  <a:srgbClr val="000000"/>
                </a:solidFill>
              </a:rPr>
              <a:t>%IR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6% and greater - 0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5% - 1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4% - 1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3% - 1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2% - 11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1% - 489</a:t>
            </a:r>
          </a:p>
          <a:p>
            <a:pPr marL="0" indent="0" eaLnBrk="1" hangingPunct="1">
              <a:buNone/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645668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514F3-BCAC-2155-67F8-B1562328E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425" y="360596"/>
            <a:ext cx="10515600" cy="560161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</a:rPr>
              <a:t>Decoupler Effect on ON/OFF Survey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711BB7-004A-4442-B61E-3D87FF907D9C}"/>
              </a:ext>
            </a:extLst>
          </p:cNvPr>
          <p:cNvSpPr txBox="1"/>
          <p:nvPr/>
        </p:nvSpPr>
        <p:spPr>
          <a:xfrm>
            <a:off x="650086" y="6092890"/>
            <a:ext cx="10891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Figures from DAIRYLAND Industry publication- </a:t>
            </a:r>
          </a:p>
          <a:p>
            <a:pPr algn="ctr"/>
            <a:r>
              <a:rPr lang="en-US" sz="1600" dirty="0"/>
              <a:t>  Testing and Evaluation of Decoupler Capacitive Effects and Utilization of the Dairyland Model </a:t>
            </a:r>
            <a:r>
              <a:rPr lang="en-US" sz="1600" dirty="0" err="1"/>
              <a:t>PCRX</a:t>
            </a:r>
            <a:r>
              <a:rPr lang="en-US" sz="1600" dirty="0"/>
              <a:t> | Published October 6, 2020 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7CD1AA39-C04D-4808-BD97-553F9B806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86" y="1638947"/>
            <a:ext cx="4756489" cy="2565153"/>
          </a:xfrm>
          <a:prstGeom prst="rect">
            <a:avLst/>
          </a:prstGeom>
        </p:spPr>
      </p:pic>
      <p:pic>
        <p:nvPicPr>
          <p:cNvPr id="9" name="Picture 8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8DB26B4C-F012-4B99-AE5D-D37D8F9CF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8927" y="1625845"/>
            <a:ext cx="4489852" cy="25586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BC8A71-48F8-4D61-A6AA-312FEEF05979}"/>
              </a:ext>
            </a:extLst>
          </p:cNvPr>
          <p:cNvSpPr txBox="1"/>
          <p:nvPr/>
        </p:nvSpPr>
        <p:spPr>
          <a:xfrm>
            <a:off x="2175005" y="4461391"/>
            <a:ext cx="199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 Wave Form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3D1024-0F51-4020-8CA1-7DABD0D3A62F}"/>
              </a:ext>
            </a:extLst>
          </p:cNvPr>
          <p:cNvSpPr txBox="1"/>
          <p:nvPr/>
        </p:nvSpPr>
        <p:spPr>
          <a:xfrm>
            <a:off x="7713695" y="4461391"/>
            <a:ext cx="2924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 Form of Pipeline being </a:t>
            </a:r>
          </a:p>
          <a:p>
            <a:r>
              <a:rPr lang="en-US" dirty="0"/>
              <a:t>Effected by Decouplers</a:t>
            </a:r>
          </a:p>
        </p:txBody>
      </p:sp>
    </p:spTree>
    <p:extLst>
      <p:ext uri="{BB962C8B-B14F-4D97-AF65-F5344CB8AC3E}">
        <p14:creationId xmlns:p14="http://schemas.microsoft.com/office/powerpoint/2010/main" val="22357891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0E3BB-4250-0D6A-FED8-CB7D90DEB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474732"/>
            <a:ext cx="11077575" cy="788761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</a:rPr>
              <a:t>Wave Form at Various Interruption Cycles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C7BF3B-E128-4667-926C-4265D0946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6" y="1718377"/>
            <a:ext cx="5316386" cy="33059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B7DB54-1229-4B9A-9CEB-B2EB3DD2D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640" y="1718378"/>
            <a:ext cx="5323464" cy="33059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55F322-AC1E-4767-B578-6EA5590211E7}"/>
              </a:ext>
            </a:extLst>
          </p:cNvPr>
          <p:cNvSpPr txBox="1"/>
          <p:nvPr/>
        </p:nvSpPr>
        <p:spPr>
          <a:xfrm>
            <a:off x="1965984" y="5704113"/>
            <a:ext cx="7583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 wave forms at different ON/OFF cycles were taken </a:t>
            </a:r>
          </a:p>
        </p:txBody>
      </p:sp>
    </p:spTree>
    <p:extLst>
      <p:ext uri="{BB962C8B-B14F-4D97-AF65-F5344CB8AC3E}">
        <p14:creationId xmlns:p14="http://schemas.microsoft.com/office/powerpoint/2010/main" val="279335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0E3BB-4250-0D6A-FED8-CB7D90DEB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49809"/>
            <a:ext cx="10515600" cy="788761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00000"/>
                </a:solidFill>
              </a:rPr>
              <a:t>Current TP Survey vs Original CIS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915141D-00A0-41A9-BDDE-1061ACC5706E}"/>
              </a:ext>
            </a:extLst>
          </p:cNvPr>
          <p:cNvGraphicFramePr>
            <a:graphicFrameLocks/>
          </p:cNvGraphicFramePr>
          <p:nvPr/>
        </p:nvGraphicFramePr>
        <p:xfrm>
          <a:off x="438150" y="912301"/>
          <a:ext cx="7462713" cy="5867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B56D26A-855E-4200-8499-06A403D4C104}"/>
              </a:ext>
            </a:extLst>
          </p:cNvPr>
          <p:cNvSpPr txBox="1"/>
          <p:nvPr/>
        </p:nvSpPr>
        <p:spPr>
          <a:xfrm>
            <a:off x="8156330" y="1371510"/>
            <a:ext cx="38475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Original CIS Summary:</a:t>
            </a:r>
          </a:p>
          <a:p>
            <a:r>
              <a:rPr lang="en-US" dirty="0">
                <a:solidFill>
                  <a:srgbClr val="000000"/>
                </a:solidFill>
              </a:rPr>
              <a:t>No OFF Readings less </a:t>
            </a:r>
          </a:p>
          <a:p>
            <a:r>
              <a:rPr lang="en-US" dirty="0">
                <a:solidFill>
                  <a:srgbClr val="000000"/>
                </a:solidFill>
              </a:rPr>
              <a:t>Negative than -0.850 VDC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0DFD69-5B41-45E9-B688-54DED32D2D48}"/>
              </a:ext>
            </a:extLst>
          </p:cNvPr>
          <p:cNvSpPr/>
          <p:nvPr/>
        </p:nvSpPr>
        <p:spPr>
          <a:xfrm>
            <a:off x="971550" y="6172200"/>
            <a:ext cx="6848475" cy="123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6149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08596" y="574700"/>
            <a:ext cx="10273779" cy="456289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>
                <a:solidFill>
                  <a:srgbClr val="000000"/>
                </a:solidFill>
              </a:rPr>
              <a:t>Original CIS vs Current CIS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3ACEA4C0-4C4E-4AD4-8C9F-F22A191151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26" y="1653438"/>
            <a:ext cx="4867274" cy="37662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0F45636-5EA5-49C2-BB89-969E1782DC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250" y="1522663"/>
            <a:ext cx="5695950" cy="41388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907D3F-F5EF-49F4-8B84-BD50572001F9}"/>
              </a:ext>
            </a:extLst>
          </p:cNvPr>
          <p:cNvSpPr txBox="1"/>
          <p:nvPr/>
        </p:nvSpPr>
        <p:spPr>
          <a:xfrm>
            <a:off x="7429500" y="1522663"/>
            <a:ext cx="24574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Current CIS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4E4BC6-4B5E-4737-9E88-6841AEF1C3E8}"/>
              </a:ext>
            </a:extLst>
          </p:cNvPr>
          <p:cNvSpPr txBox="1"/>
          <p:nvPr/>
        </p:nvSpPr>
        <p:spPr>
          <a:xfrm>
            <a:off x="1885949" y="1678101"/>
            <a:ext cx="197167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Original CIS</a:t>
            </a:r>
          </a:p>
        </p:txBody>
      </p:sp>
    </p:spTree>
    <p:extLst>
      <p:ext uri="{BB962C8B-B14F-4D97-AF65-F5344CB8AC3E}">
        <p14:creationId xmlns:p14="http://schemas.microsoft.com/office/powerpoint/2010/main" val="1836965404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03846" y="489857"/>
            <a:ext cx="10273779" cy="456289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000000"/>
                </a:solidFill>
              </a:rPr>
              <a:t>Questions Asked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11447-56C8-4753-B6DB-89DEFD027D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1571173"/>
            <a:ext cx="11249025" cy="4568825"/>
          </a:xfrm>
        </p:spPr>
        <p:txBody>
          <a:bodyPr/>
          <a:lstStyle/>
          <a:p>
            <a:pPr marL="109537" lvl="1" indent="0">
              <a:lnSpc>
                <a:spcPct val="250000"/>
              </a:lnSpc>
              <a:buNone/>
            </a:pPr>
            <a:r>
              <a:rPr lang="en-US" sz="2400" b="1" dirty="0">
                <a:solidFill>
                  <a:srgbClr val="000000"/>
                </a:solidFill>
              </a:rPr>
              <a:t>Why was there so many metal loss anomalies caused by AC corrosion? – </a:t>
            </a:r>
          </a:p>
          <a:p>
            <a:pPr marL="109537" lvl="1" indent="0">
              <a:lnSpc>
                <a:spcPct val="250000"/>
              </a:lnSpc>
              <a:buNone/>
            </a:pPr>
            <a:r>
              <a:rPr lang="en-US" sz="2400" b="1" dirty="0">
                <a:solidFill>
                  <a:srgbClr val="000000"/>
                </a:solidFill>
              </a:rPr>
              <a:t>	</a:t>
            </a:r>
            <a:r>
              <a:rPr lang="en-US" sz="2400" b="1" dirty="0">
                <a:solidFill>
                  <a:srgbClr val="FF0000"/>
                </a:solidFill>
              </a:rPr>
              <a:t>AC Mitigation System Was Not Operational When Pipe Was Put in Ground</a:t>
            </a:r>
          </a:p>
          <a:p>
            <a:pPr marL="109537" lvl="1" indent="0">
              <a:lnSpc>
                <a:spcPct val="250000"/>
              </a:lnSpc>
              <a:buNone/>
            </a:pPr>
            <a:r>
              <a:rPr lang="en-US" sz="2400" b="1" dirty="0">
                <a:solidFill>
                  <a:srgbClr val="000000"/>
                </a:solidFill>
              </a:rPr>
              <a:t>Is the AC corrosion active? - </a:t>
            </a:r>
            <a:r>
              <a:rPr lang="en-US" sz="2400" b="1" dirty="0">
                <a:solidFill>
                  <a:srgbClr val="FF0000"/>
                </a:solidFill>
              </a:rPr>
              <a:t>NO</a:t>
            </a:r>
          </a:p>
          <a:p>
            <a:pPr marL="109537" lvl="1" indent="0">
              <a:lnSpc>
                <a:spcPct val="250000"/>
              </a:lnSpc>
              <a:buNone/>
            </a:pPr>
            <a:r>
              <a:rPr lang="en-US" sz="2400" dirty="0">
                <a:solidFill>
                  <a:srgbClr val="000000"/>
                </a:solidFill>
              </a:rPr>
              <a:t>What mitigative action should be taken?</a:t>
            </a:r>
          </a:p>
        </p:txBody>
      </p:sp>
    </p:spTree>
    <p:extLst>
      <p:ext uri="{BB962C8B-B14F-4D97-AF65-F5344CB8AC3E}">
        <p14:creationId xmlns:p14="http://schemas.microsoft.com/office/powerpoint/2010/main" val="1171120347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08621" y="489857"/>
            <a:ext cx="10273779" cy="456289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>
                <a:solidFill>
                  <a:srgbClr val="000000"/>
                </a:solidFill>
              </a:rPr>
              <a:t>Corrosion Growth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907D3F-F5EF-49F4-8B84-BD50572001F9}"/>
              </a:ext>
            </a:extLst>
          </p:cNvPr>
          <p:cNvSpPr txBox="1"/>
          <p:nvPr/>
        </p:nvSpPr>
        <p:spPr>
          <a:xfrm>
            <a:off x="7429500" y="1522663"/>
            <a:ext cx="24574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4E4BC6-4B5E-4737-9E88-6841AEF1C3E8}"/>
              </a:ext>
            </a:extLst>
          </p:cNvPr>
          <p:cNvSpPr txBox="1"/>
          <p:nvPr/>
        </p:nvSpPr>
        <p:spPr>
          <a:xfrm>
            <a:off x="1600199" y="1678101"/>
            <a:ext cx="197167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052E647-C87D-46F3-827B-F1C1D85D6E98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850900" y="1571625"/>
            <a:ext cx="10274300" cy="4568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D2DF754-4B98-47D5-B729-A57AAB3C21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466954"/>
              </p:ext>
            </p:extLst>
          </p:nvPr>
        </p:nvGraphicFramePr>
        <p:xfrm>
          <a:off x="850900" y="2090804"/>
          <a:ext cx="10274301" cy="2729465"/>
        </p:xfrm>
        <a:graphic>
          <a:graphicData uri="http://schemas.openxmlformats.org/drawingml/2006/table">
            <a:tbl>
              <a:tblPr/>
              <a:tblGrid>
                <a:gridCol w="2677253">
                  <a:extLst>
                    <a:ext uri="{9D8B030D-6E8A-4147-A177-3AD203B41FA5}">
                      <a16:colId xmlns:a16="http://schemas.microsoft.com/office/drawing/2014/main" val="736587745"/>
                    </a:ext>
                  </a:extLst>
                </a:gridCol>
                <a:gridCol w="2546150">
                  <a:extLst>
                    <a:ext uri="{9D8B030D-6E8A-4147-A177-3AD203B41FA5}">
                      <a16:colId xmlns:a16="http://schemas.microsoft.com/office/drawing/2014/main" val="3096041222"/>
                    </a:ext>
                  </a:extLst>
                </a:gridCol>
                <a:gridCol w="2794554">
                  <a:extLst>
                    <a:ext uri="{9D8B030D-6E8A-4147-A177-3AD203B41FA5}">
                      <a16:colId xmlns:a16="http://schemas.microsoft.com/office/drawing/2014/main" val="835749552"/>
                    </a:ext>
                  </a:extLst>
                </a:gridCol>
                <a:gridCol w="2256344">
                  <a:extLst>
                    <a:ext uri="{9D8B030D-6E8A-4147-A177-3AD203B41FA5}">
                      <a16:colId xmlns:a16="http://schemas.microsoft.com/office/drawing/2014/main" val="1089789865"/>
                    </a:ext>
                  </a:extLst>
                </a:gridCol>
              </a:tblGrid>
              <a:tr h="422068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Mils per Year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701266"/>
                  </a:ext>
                </a:extLst>
              </a:tr>
              <a:tr h="4220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Activity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Duration Years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3657959"/>
                  </a:ext>
                </a:extLst>
              </a:tr>
              <a:tr h="4220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 Construction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0546809"/>
                  </a:ext>
                </a:extLst>
              </a:tr>
              <a:tr h="4220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Hydro Test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7197255"/>
                  </a:ext>
                </a:extLst>
              </a:tr>
              <a:tr h="4220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 Mitigation System Put in Service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3167984"/>
                  </a:ext>
                </a:extLst>
              </a:tr>
              <a:tr h="4220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0372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9188561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03846" y="489857"/>
            <a:ext cx="10273779" cy="456289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000000"/>
                </a:solidFill>
              </a:rPr>
              <a:t>Questions Asked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11447-56C8-4753-B6DB-89DEFD027D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2804" y="1391668"/>
            <a:ext cx="11449050" cy="5049333"/>
          </a:xfrm>
        </p:spPr>
        <p:txBody>
          <a:bodyPr/>
          <a:lstStyle/>
          <a:p>
            <a:pPr marL="109537" lvl="1" indent="0">
              <a:lnSpc>
                <a:spcPct val="250000"/>
              </a:lnSpc>
              <a:buNone/>
            </a:pPr>
            <a:r>
              <a:rPr lang="en-US" sz="2400" b="1" dirty="0">
                <a:solidFill>
                  <a:srgbClr val="000000"/>
                </a:solidFill>
              </a:rPr>
              <a:t>Why was there so many metal loss anomalies caused by AC corrosion?</a:t>
            </a:r>
          </a:p>
          <a:p>
            <a:pPr marL="109537" lvl="1" indent="0">
              <a:lnSpc>
                <a:spcPct val="250000"/>
              </a:lnSpc>
              <a:buNone/>
            </a:pPr>
            <a:r>
              <a:rPr lang="en-US" sz="2000" b="1" dirty="0">
                <a:solidFill>
                  <a:srgbClr val="FF0000"/>
                </a:solidFill>
              </a:rPr>
              <a:t>No AC Mitigation System Operational When Pipe Was Put in Ground</a:t>
            </a:r>
          </a:p>
          <a:p>
            <a:pPr marL="109537" lvl="1" indent="0">
              <a:lnSpc>
                <a:spcPct val="250000"/>
              </a:lnSpc>
              <a:buNone/>
            </a:pPr>
            <a:r>
              <a:rPr lang="en-US" sz="2400" b="1" dirty="0">
                <a:solidFill>
                  <a:srgbClr val="000000"/>
                </a:solidFill>
              </a:rPr>
              <a:t>Is the AC corrosion active? </a:t>
            </a:r>
            <a:r>
              <a:rPr lang="en-US" sz="2000" b="1" dirty="0">
                <a:solidFill>
                  <a:srgbClr val="000000"/>
                </a:solidFill>
              </a:rPr>
              <a:t>- </a:t>
            </a:r>
            <a:r>
              <a:rPr lang="en-US" sz="2000" b="1" dirty="0">
                <a:solidFill>
                  <a:srgbClr val="FF0000"/>
                </a:solidFill>
              </a:rPr>
              <a:t>NO</a:t>
            </a:r>
          </a:p>
          <a:p>
            <a:pPr marL="109537" lvl="1" indent="0">
              <a:lnSpc>
                <a:spcPct val="250000"/>
              </a:lnSpc>
              <a:buNone/>
            </a:pPr>
            <a:r>
              <a:rPr lang="en-US" sz="2400" b="1" dirty="0">
                <a:solidFill>
                  <a:srgbClr val="000000"/>
                </a:solidFill>
              </a:rPr>
              <a:t>What is the expected life of the pipeline? </a:t>
            </a:r>
            <a:r>
              <a:rPr lang="en-US" sz="2400" dirty="0">
                <a:solidFill>
                  <a:srgbClr val="000000"/>
                </a:solidFill>
              </a:rPr>
              <a:t>– </a:t>
            </a:r>
          </a:p>
          <a:p>
            <a:pPr marL="109537" lvl="1" indent="0">
              <a:lnSpc>
                <a:spcPct val="250000"/>
              </a:lnSpc>
              <a:buNone/>
            </a:pPr>
            <a:r>
              <a:rPr lang="en-US" sz="2400" b="1" dirty="0">
                <a:solidFill>
                  <a:srgbClr val="FF0000"/>
                </a:solidFill>
              </a:rPr>
              <a:t>Less than 1 year if AC is not mitigated</a:t>
            </a:r>
          </a:p>
          <a:p>
            <a:pPr marL="109537" lvl="1" indent="0">
              <a:lnSpc>
                <a:spcPct val="250000"/>
              </a:lnSpc>
              <a:buNone/>
            </a:pPr>
            <a:r>
              <a:rPr lang="en-US" sz="2400" b="1" dirty="0">
                <a:solidFill>
                  <a:srgbClr val="000000"/>
                </a:solidFill>
              </a:rPr>
              <a:t>What mitigative action should be taken? – </a:t>
            </a:r>
            <a:r>
              <a:rPr lang="en-US" sz="2400" b="1" dirty="0">
                <a:solidFill>
                  <a:srgbClr val="FF0000"/>
                </a:solidFill>
              </a:rPr>
              <a:t>Active Monitoring</a:t>
            </a:r>
          </a:p>
        </p:txBody>
      </p:sp>
    </p:spTree>
    <p:extLst>
      <p:ext uri="{BB962C8B-B14F-4D97-AF65-F5344CB8AC3E}">
        <p14:creationId xmlns:p14="http://schemas.microsoft.com/office/powerpoint/2010/main" val="2992884491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03846" y="489857"/>
            <a:ext cx="10273779" cy="456289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000000"/>
                </a:solidFill>
              </a:rPr>
              <a:t>Active Monitoring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11447-56C8-4753-B6DB-89DEFD027D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2804" y="1552996"/>
            <a:ext cx="11449050" cy="5049333"/>
          </a:xfrm>
        </p:spPr>
        <p:txBody>
          <a:bodyPr/>
          <a:lstStyle/>
          <a:p>
            <a:pPr marL="109537" lvl="1" indent="0">
              <a:lnSpc>
                <a:spcPct val="250000"/>
              </a:lnSpc>
              <a:buNone/>
            </a:pPr>
            <a:endParaRPr lang="en-US" sz="26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5620AD26-213A-4C7C-A930-D418E5C02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34" y="1998341"/>
            <a:ext cx="4877481" cy="4248743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7191C3D-B674-48FA-9874-64803AA87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9905" y="2238254"/>
            <a:ext cx="5477720" cy="412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33661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03846" y="489857"/>
            <a:ext cx="10273779" cy="456289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000000"/>
                </a:solidFill>
              </a:rPr>
              <a:t>Summary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11447-56C8-4753-B6DB-89DEFD027D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210" y="1316657"/>
            <a:ext cx="11449050" cy="5049333"/>
          </a:xfrm>
        </p:spPr>
        <p:txBody>
          <a:bodyPr/>
          <a:lstStyle/>
          <a:p>
            <a:pPr lvl="1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0000"/>
                </a:solidFill>
              </a:rPr>
              <a:t>AC corrosion starts as soon as the pipe is buried</a:t>
            </a:r>
          </a:p>
          <a:p>
            <a:pPr lvl="1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0000"/>
                </a:solidFill>
              </a:rPr>
              <a:t>AC mitigation is not active until system is commissioned</a:t>
            </a:r>
          </a:p>
          <a:p>
            <a:pPr lvl="1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0000"/>
                </a:solidFill>
              </a:rPr>
              <a:t>Plan on AC mitigation as the pipe is buried (maybe temporary)</a:t>
            </a:r>
          </a:p>
          <a:p>
            <a:pPr lvl="1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0000"/>
                </a:solidFill>
              </a:rPr>
              <a:t>Metal loss due to AC corrosion can be magnitudes greater than galvanic corrosion</a:t>
            </a:r>
            <a:endParaRPr lang="en-US" sz="2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857610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9" y="228600"/>
            <a:ext cx="10125075" cy="788988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>
                <a:solidFill>
                  <a:srgbClr val="000000"/>
                </a:solidFill>
              </a:rPr>
              <a:t>ILI External Metal Loss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171575"/>
            <a:ext cx="8229600" cy="504825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buNone/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C3A0AE6-3A0D-4AE1-9814-D3C7DDF2FD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4749949"/>
              </p:ext>
            </p:extLst>
          </p:nvPr>
        </p:nvGraphicFramePr>
        <p:xfrm>
          <a:off x="2052637" y="1552575"/>
          <a:ext cx="7281863" cy="4464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8792338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991756-11EE-0A42-8B43-A6423EAC475A}"/>
              </a:ext>
            </a:extLst>
          </p:cNvPr>
          <p:cNvSpPr/>
          <p:nvPr/>
        </p:nvSpPr>
        <p:spPr>
          <a:xfrm>
            <a:off x="2033564" y="2252965"/>
            <a:ext cx="7839833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002060"/>
                </a:solidFill>
              </a:rPr>
              <a:t>Thank You!</a:t>
            </a:r>
          </a:p>
          <a:p>
            <a:endParaRPr lang="en-US" sz="6000" b="1" dirty="0">
              <a:solidFill>
                <a:srgbClr val="002060"/>
              </a:solidFill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Mark Anderson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manderson@entrustsol.com</a:t>
            </a:r>
            <a:endParaRPr lang="en-US" sz="2800" b="1" dirty="0">
              <a:solidFill>
                <a:srgbClr val="002060"/>
              </a:solidFill>
            </a:endParaRPr>
          </a:p>
          <a:p>
            <a:endParaRPr lang="en-US" sz="6000" dirty="0"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455965-9818-BE6C-4E09-7E5184680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98" y="368830"/>
            <a:ext cx="3243353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80632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9" y="228600"/>
            <a:ext cx="10125075" cy="788988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>
                <a:solidFill>
                  <a:srgbClr val="000000"/>
                </a:solidFill>
              </a:rPr>
              <a:t>Typical Dig Site</a:t>
            </a:r>
          </a:p>
        </p:txBody>
      </p:sp>
      <p:pic>
        <p:nvPicPr>
          <p:cNvPr id="3" name="Picture 2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0AED0B63-7960-448E-86BD-BBD0ED5EF7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975" y="1146176"/>
            <a:ext cx="71628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61515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9" y="228600"/>
            <a:ext cx="10125075" cy="788988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>
                <a:solidFill>
                  <a:srgbClr val="000000"/>
                </a:solidFill>
              </a:rPr>
              <a:t>Typical Dig Site </a:t>
            </a:r>
            <a:r>
              <a:rPr lang="en-US" sz="2000" dirty="0">
                <a:solidFill>
                  <a:srgbClr val="000000"/>
                </a:solidFill>
              </a:rPr>
              <a:t>(Day Light Pipe at Anomaly) </a:t>
            </a:r>
            <a:endParaRPr lang="en-US" sz="4400" dirty="0">
              <a:solidFill>
                <a:srgbClr val="000000"/>
              </a:solidFill>
            </a:endParaRPr>
          </a:p>
        </p:txBody>
      </p:sp>
      <p:pic>
        <p:nvPicPr>
          <p:cNvPr id="9" name="Picture 8" descr="A picture containing ground, outdoor, rock, nature&#10;&#10;Description automatically generated">
            <a:extLst>
              <a:ext uri="{FF2B5EF4-FFF2-40B4-BE49-F238E27FC236}">
                <a16:creationId xmlns:a16="http://schemas.microsoft.com/office/drawing/2014/main" id="{84B2C22F-F7AA-425B-A8F0-64B1C98EB3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350" y="1466849"/>
            <a:ext cx="5422900" cy="4067175"/>
          </a:xfrm>
          <a:prstGeom prst="rect">
            <a:avLst/>
          </a:prstGeom>
        </p:spPr>
      </p:pic>
      <p:pic>
        <p:nvPicPr>
          <p:cNvPr id="11" name="Picture 10" descr="A picture containing nature, stone&#10;&#10;Description automatically generated">
            <a:extLst>
              <a:ext uri="{FF2B5EF4-FFF2-40B4-BE49-F238E27FC236}">
                <a16:creationId xmlns:a16="http://schemas.microsoft.com/office/drawing/2014/main" id="{535CA287-04F3-4514-B8BF-B71EB717F4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9375" y="1466849"/>
            <a:ext cx="54229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91869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9" y="228600"/>
            <a:ext cx="10125075" cy="788988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>
                <a:solidFill>
                  <a:srgbClr val="000000"/>
                </a:solidFill>
              </a:rPr>
              <a:t>Typical Dig Site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(Verify Location and 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Take Initial Readings)</a:t>
            </a:r>
            <a:endParaRPr lang="en-US" sz="44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25180F-B183-48C8-85AF-2C80AC47BF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7450" y="1876423"/>
            <a:ext cx="5791200" cy="4343400"/>
          </a:xfrm>
          <a:prstGeom prst="rect">
            <a:avLst/>
          </a:prstGeom>
        </p:spPr>
      </p:pic>
      <p:pic>
        <p:nvPicPr>
          <p:cNvPr id="5" name="Picture 4" descr="A picture containing yellow&#10;&#10;Description automatically generated">
            <a:extLst>
              <a:ext uri="{FF2B5EF4-FFF2-40B4-BE49-F238E27FC236}">
                <a16:creationId xmlns:a16="http://schemas.microsoft.com/office/drawing/2014/main" id="{3C564AF9-607A-4A4D-BB6E-E35F29FD98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1" y="1876424"/>
            <a:ext cx="5791199" cy="434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23164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4796" y="269994"/>
            <a:ext cx="10464279" cy="653931"/>
          </a:xfrm>
        </p:spPr>
        <p:txBody>
          <a:bodyPr anchor="t"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solidFill>
                  <a:srgbClr val="000000"/>
                </a:solidFill>
              </a:rPr>
              <a:t>Typical Dig Site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(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Evaluate Corrosion Product)</a:t>
            </a:r>
            <a:endParaRPr lang="en-US" dirty="0"/>
          </a:p>
        </p:txBody>
      </p:sp>
      <p:pic>
        <p:nvPicPr>
          <p:cNvPr id="11" name="Picture 10" descr="A lizard on a measuring tape&#10;&#10;Description automatically generated with low confidence">
            <a:extLst>
              <a:ext uri="{FF2B5EF4-FFF2-40B4-BE49-F238E27FC236}">
                <a16:creationId xmlns:a16="http://schemas.microsoft.com/office/drawing/2014/main" id="{02C2AABB-D8E5-467F-A861-DF7C764CDF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450" y="1493042"/>
            <a:ext cx="5419725" cy="49291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D65EAA-06D4-45D4-8396-2034FD5CD5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1046" y="1493042"/>
            <a:ext cx="4810125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08791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0084" y="488064"/>
            <a:ext cx="10728065" cy="456289"/>
          </a:xfrm>
        </p:spPr>
        <p:txBody>
          <a:bodyPr anchor="t">
            <a:normAutofit fontScale="90000"/>
          </a:bodyPr>
          <a:lstStyle/>
          <a:p>
            <a:pPr eaLnBrk="1" hangingPunct="1">
              <a:defRPr/>
            </a:pPr>
            <a:r>
              <a:rPr lang="en-US" sz="4400" dirty="0">
                <a:solidFill>
                  <a:srgbClr val="000000"/>
                </a:solidFill>
              </a:rPr>
              <a:t>Typical Dig Site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(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Evaluate Coating and Take pH Readings at Anomaly</a:t>
            </a:r>
            <a:endParaRPr lang="en-US" dirty="0"/>
          </a:p>
        </p:txBody>
      </p:sp>
      <p:pic>
        <p:nvPicPr>
          <p:cNvPr id="5" name="Picture 4" descr="A picture containing green, dirty&#10;&#10;Description automatically generated">
            <a:extLst>
              <a:ext uri="{FF2B5EF4-FFF2-40B4-BE49-F238E27FC236}">
                <a16:creationId xmlns:a16="http://schemas.microsoft.com/office/drawing/2014/main" id="{648DCFF3-AF10-4E1C-8DCC-B1CF56D7D6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1943100"/>
            <a:ext cx="5019675" cy="3764756"/>
          </a:xfrm>
          <a:prstGeom prst="rect">
            <a:avLst/>
          </a:prstGeom>
        </p:spPr>
      </p:pic>
      <p:pic>
        <p:nvPicPr>
          <p:cNvPr id="3" name="Picture 2" descr="A person holding a card&#10;&#10;Description automatically generated with low confidence">
            <a:extLst>
              <a:ext uri="{FF2B5EF4-FFF2-40B4-BE49-F238E27FC236}">
                <a16:creationId xmlns:a16="http://schemas.microsoft.com/office/drawing/2014/main" id="{A0144F18-A9E5-43EB-8EB5-750E350FB3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5075" y="1943100"/>
            <a:ext cx="5019675" cy="376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27810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EN Engineering">
  <a:themeElements>
    <a:clrScheme name="Custom 14">
      <a:dk1>
        <a:srgbClr val="333433"/>
      </a:dk1>
      <a:lt1>
        <a:srgbClr val="FFFFFF"/>
      </a:lt1>
      <a:dk2>
        <a:srgbClr val="285F82"/>
      </a:dk2>
      <a:lt2>
        <a:srgbClr val="B2B3B2"/>
      </a:lt2>
      <a:accent1>
        <a:srgbClr val="285F82"/>
      </a:accent1>
      <a:accent2>
        <a:srgbClr val="674677"/>
      </a:accent2>
      <a:accent3>
        <a:srgbClr val="E77924"/>
      </a:accent3>
      <a:accent4>
        <a:srgbClr val="A3AF3A"/>
      </a:accent4>
      <a:accent5>
        <a:srgbClr val="00B0D0"/>
      </a:accent5>
      <a:accent6>
        <a:srgbClr val="5D6771"/>
      </a:accent6>
      <a:hlink>
        <a:srgbClr val="CF202F"/>
      </a:hlink>
      <a:folHlink>
        <a:srgbClr val="5C667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tailEnd type="triangl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ustom 5">
      <a:dk1>
        <a:srgbClr val="5C6670"/>
      </a:dk1>
      <a:lt1>
        <a:sysClr val="window" lastClr="FFFFFF"/>
      </a:lt1>
      <a:dk2>
        <a:srgbClr val="005D83"/>
      </a:dk2>
      <a:lt2>
        <a:srgbClr val="B2B3B2"/>
      </a:lt2>
      <a:accent1>
        <a:srgbClr val="005D83"/>
      </a:accent1>
      <a:accent2>
        <a:srgbClr val="402B56"/>
      </a:accent2>
      <a:accent3>
        <a:srgbClr val="C24D00"/>
      </a:accent3>
      <a:accent4>
        <a:srgbClr val="9A9500"/>
      </a:accent4>
      <a:accent5>
        <a:srgbClr val="CF0A2C"/>
      </a:accent5>
      <a:accent6>
        <a:srgbClr val="EEECE1"/>
      </a:accent6>
      <a:hlink>
        <a:srgbClr val="5C6670"/>
      </a:hlink>
      <a:folHlink>
        <a:srgbClr val="5C6670"/>
      </a:folHlink>
    </a:clrScheme>
    <a:fontScheme name="Custom 1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tailEnd type="triangl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rvice_x0020_Type xmlns="9cfa195b-5aec-4fa2-9d34-8ba3884de916"/>
    <Content_x0020_Type xmlns="9cfa195b-5aec-4fa2-9d34-8ba3884de916"/>
    <Type_x0020_of_x0020_Document xmlns="9cfa195b-5aec-4fa2-9d34-8ba3884de916">Presentation</Type_x0020_of_x0020_Document>
    <Key_x0020_Words xmlns="9cfa195b-5aec-4fa2-9d34-8ba3884de916" xsi:nil="true"/>
    <Publication_x0020_Date xmlns="9cfa195b-5aec-4fa2-9d34-8ba3884de916" xsi:nil="true"/>
    <Industry_x0020_Organization xmlns="9cfa195b-5aec-4fa2-9d34-8ba3884de916" xsi:nil="true"/>
  </documentManagement>
</p:properties>
</file>

<file path=customXml/item2.xml><?xml version="1.0" encoding="utf-8"?>
<?mso-contentType ?>
<FormTemplates xmlns="http://schemas.microsoft.com/sharepoint/v3/contenttype/forms"/>
</file>

<file path=customXml/item3.xml><?xml version="1.0" encoding="utf-8"?>
<LongProperties xmlns="http://schemas.microsoft.com/office/2006/metadata/longProperties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0DA5C81AED90469666F731547ACC1B" ma:contentTypeVersion="13" ma:contentTypeDescription="Create a new document." ma:contentTypeScope="" ma:versionID="38948826001b6b5c8f4ce8ce5ada2cf3">
  <xsd:schema xmlns:xsd="http://www.w3.org/2001/XMLSchema" xmlns:xs="http://www.w3.org/2001/XMLSchema" xmlns:p="http://schemas.microsoft.com/office/2006/metadata/properties" xmlns:ns2="9cfa195b-5aec-4fa2-9d34-8ba3884de916" xmlns:ns3="d32342a0-32ae-4f6d-be79-948cf25cd630" targetNamespace="http://schemas.microsoft.com/office/2006/metadata/properties" ma:root="true" ma:fieldsID="dd6dccb6bddfbd7cab8440ca59430748" ns2:_="" ns3:_="">
    <xsd:import namespace="9cfa195b-5aec-4fa2-9d34-8ba3884de916"/>
    <xsd:import namespace="d32342a0-32ae-4f6d-be79-948cf25cd630"/>
    <xsd:element name="properties">
      <xsd:complexType>
        <xsd:sequence>
          <xsd:element name="documentManagement">
            <xsd:complexType>
              <xsd:all>
                <xsd:element ref="ns2:Industry_x0020_Organization" minOccurs="0"/>
                <xsd:element ref="ns2:Type_x0020_of_x0020_Document" minOccurs="0"/>
                <xsd:element ref="ns2:Publication_x0020_Date" minOccurs="0"/>
                <xsd:element ref="ns2:Key_x0020_Words" minOccurs="0"/>
                <xsd:element ref="ns2:Service_x0020_Type" minOccurs="0"/>
                <xsd:element ref="ns2:Content_x0020_Type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fa195b-5aec-4fa2-9d34-8ba3884de916" elementFormDefault="qualified">
    <xsd:import namespace="http://schemas.microsoft.com/office/2006/documentManagement/types"/>
    <xsd:import namespace="http://schemas.microsoft.com/office/infopath/2007/PartnerControls"/>
    <xsd:element name="Industry_x0020_Organization" ma:index="4" nillable="true" ma:displayName="Industry Organization" ma:format="Dropdown" ma:internalName="Industry_x0020_Organization" ma:readOnly="false">
      <xsd:simpleType>
        <xsd:restriction base="dms:Choice">
          <xsd:enumeration value="AGA"/>
          <xsd:enumeration value="AGF"/>
          <xsd:enumeration value="API"/>
          <xsd:enumeration value="ASME"/>
          <xsd:enumeration value="ASTM"/>
          <xsd:enumeration value="AWWA"/>
          <xsd:enumeration value="BSI"/>
          <xsd:enumeration value="CEPA"/>
          <xsd:enumeration value="CGA"/>
          <xsd:enumeration value="CSA"/>
          <xsd:enumeration value="ENE"/>
          <xsd:enumeration value="Federal Register"/>
          <xsd:enumeration value="GAO"/>
          <xsd:enumeration value="GPTC"/>
          <xsd:enumeration value="GRI / GTI"/>
          <xsd:enumeration value="INGAA"/>
          <xsd:enumeration value="IEEE"/>
          <xsd:enumeration value="ISA"/>
          <xsd:enumeration value="IURC"/>
          <xsd:enumeration value="Kiefner"/>
          <xsd:enumeration value="MEA"/>
          <xsd:enumeration value="MSDS"/>
          <xsd:enumeration value="NACE"/>
          <xsd:enumeration value="NAPSR"/>
          <xsd:enumeration value="NTSB"/>
          <xsd:enumeration value="PHMSA"/>
          <xsd:enumeration value="Pipeline Safety Trust"/>
          <xsd:enumeration value="PPIM"/>
          <xsd:enumeration value="PRCI"/>
          <xsd:enumeration value="SGA"/>
          <xsd:enumeration value="SPE"/>
          <xsd:enumeration value="SSPC"/>
          <xsd:enumeration value="Vendor"/>
        </xsd:restriction>
      </xsd:simpleType>
    </xsd:element>
    <xsd:element name="Type_x0020_of_x0020_Document" ma:index="5" nillable="true" ma:displayName="Type of Document" ma:default="Presentation" ma:format="Dropdown" ma:internalName="Type_x0020_of_x0020_Document" ma:readOnly="false">
      <xsd:simpleType>
        <xsd:restriction base="dms:Choice">
          <xsd:enumeration value="Advisory Bulletin"/>
          <xsd:enumeration value="ANPRM"/>
          <xsd:enumeration value="Conference Proceeding"/>
          <xsd:enumeration value="ENE Conference Summary"/>
          <xsd:enumeration value="ENE Rulemaking Summary"/>
          <xsd:enumeration value="Frequently Asked Questions"/>
          <xsd:enumeration value="Inspection Protocols"/>
          <xsd:enumeration value="Notice"/>
          <xsd:enumeration value="Notice of Amendment"/>
          <xsd:enumeration value="Notice of Probable Violation"/>
          <xsd:enumeration value="NPRM"/>
          <xsd:enumeration value="Presentation"/>
          <xsd:enumeration value="Rulemaking"/>
          <xsd:enumeration value="Standard"/>
          <xsd:enumeration value="Technical Report"/>
          <xsd:enumeration value="Test Method"/>
          <xsd:enumeration value="Warning Letter"/>
          <xsd:enumeration value="White Paper"/>
          <xsd:enumeration value="Workshop Handout"/>
        </xsd:restriction>
      </xsd:simpleType>
    </xsd:element>
    <xsd:element name="Publication_x0020_Date" ma:index="6" nillable="true" ma:displayName="Publication Date" ma:description="Enter in MM/DD/YY format when possible" ma:internalName="Publication_x0020_Date" ma:readOnly="false">
      <xsd:simpleType>
        <xsd:restriction base="dms:Text">
          <xsd:maxLength value="255"/>
        </xsd:restriction>
      </xsd:simpleType>
    </xsd:element>
    <xsd:element name="Key_x0020_Words" ma:index="7" nillable="true" ma:displayName="Key Words" ma:internalName="Key_x0020_Words" ma:readOnly="false">
      <xsd:simpleType>
        <xsd:restriction base="dms:Note">
          <xsd:maxLength value="255"/>
        </xsd:restriction>
      </xsd:simpleType>
    </xsd:element>
    <xsd:element name="Service_x0020_Type" ma:index="8" nillable="true" ma:displayName="Service Type" ma:internalName="Service_x0020_Type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rrosion Control - Design"/>
                    <xsd:enumeration value="Corrosion Control - Field Testing"/>
                    <xsd:enumeration value="Control Room Management"/>
                    <xsd:enumeration value="Data / Records Management / Mapping"/>
                    <xsd:enumeration value="Internal Corrosion"/>
                    <xsd:enumeration value="Metallurgy"/>
                    <xsd:enumeration value="Operations and Maintenance"/>
                    <xsd:enumeration value="Pipeline Integrity"/>
                    <xsd:enumeration value="Pipeline Safety Management Systems"/>
                    <xsd:enumeration value="Safety"/>
                    <xsd:enumeration value="Training"/>
                  </xsd:restriction>
                </xsd:simpleType>
              </xsd:element>
            </xsd:sequence>
          </xsd:extension>
        </xsd:complexContent>
      </xsd:complexType>
    </xsd:element>
    <xsd:element name="Content_x0020_Type" ma:index="9" nillable="true" ma:displayName="Content Type" ma:internalName="Content_x0020_Type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C Mitigation"/>
                    <xsd:enumeration value="Anodes, Groundbeds, Rectifiers"/>
                    <xsd:enumeration value="Blasting"/>
                    <xsd:enumeration value="Casings"/>
                    <xsd:enumeration value="Coatings"/>
                    <xsd:enumeration value="Damage Prevention"/>
                    <xsd:enumeration value="DIMP"/>
                    <xsd:enumeration value="ECDA"/>
                    <xsd:enumeration value="Guided Wave"/>
                    <xsd:enumeration value="ICDA"/>
                    <xsd:enumeration value="In-line Inspection"/>
                    <xsd:enumeration value="Hazardous Liquids IM"/>
                    <xsd:enumeration value="MAOP"/>
                    <xsd:enumeration value="NDE"/>
                    <xsd:enumeration value="Operator Qualifications"/>
                    <xsd:enumeration value="PHMSA NOA/NOPV/WL"/>
                    <xsd:enumeration value="Plastic Pipe"/>
                    <xsd:enumeration value="Pressure Testing"/>
                    <xsd:enumeration value="Safety"/>
                    <xsd:enumeration value="Safety Management Systems"/>
                    <xsd:enumeration value="Sampling"/>
                    <xsd:enumeration value="Stress Corrosion Cracking"/>
                    <xsd:enumeration value="Survey Technique"/>
                    <xsd:enumeration value="Public Awareness"/>
                    <xsd:enumeration value="TIMP"/>
                    <xsd:enumeration value="Underground / Aboveground Storage Tank"/>
                    <xsd:enumeration value="Valves"/>
                    <xsd:enumeration value="Water"/>
                  </xsd:restriction>
                </xsd:simpleType>
              </xsd:element>
            </xsd:sequence>
          </xsd:extension>
        </xsd:complexContent>
      </xsd:complexType>
    </xsd:element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2342a0-32ae-4f6d-be79-948cf25cd63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3" ma:displayName="Document 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922E287-2A79-4AF1-82A1-2E33A6ABB312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elements/1.1/"/>
    <ds:schemaRef ds:uri="http://www.w3.org/XML/1998/namespace"/>
    <ds:schemaRef ds:uri="d32342a0-32ae-4f6d-be79-948cf25cd630"/>
    <ds:schemaRef ds:uri="9cfa195b-5aec-4fa2-9d34-8ba3884de916"/>
  </ds:schemaRefs>
</ds:datastoreItem>
</file>

<file path=customXml/itemProps2.xml><?xml version="1.0" encoding="utf-8"?>
<ds:datastoreItem xmlns:ds="http://schemas.openxmlformats.org/officeDocument/2006/customXml" ds:itemID="{A99EA1CE-2730-443A-B37B-AE6D35D0F9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480E4F-F2BF-4DD9-85D5-3D6A4DFEC372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FA119A8E-362A-4C13-8449-E2C1D6B547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fa195b-5aec-4fa2-9d34-8ba3884de916"/>
    <ds:schemaRef ds:uri="d32342a0-32ae-4f6d-be79-948cf25cd6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87684</TotalTime>
  <Words>958</Words>
  <Application>Microsoft Office PowerPoint</Application>
  <PresentationFormat>Widescreen</PresentationFormat>
  <Paragraphs>161</Paragraphs>
  <Slides>40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Century Gothic</vt:lpstr>
      <vt:lpstr>EN Engineering</vt:lpstr>
      <vt:lpstr>Office Theme</vt:lpstr>
      <vt:lpstr>PowerPoint Presentation</vt:lpstr>
      <vt:lpstr>Pipeline Route</vt:lpstr>
      <vt:lpstr>ILI MFL Tool Run</vt:lpstr>
      <vt:lpstr>ILI External Metal Loss</vt:lpstr>
      <vt:lpstr>Typical Dig Site</vt:lpstr>
      <vt:lpstr>Typical Dig Site (Day Light Pipe at Anomaly) </vt:lpstr>
      <vt:lpstr>Typical Dig Site (Verify Location and Take Initial Readings)</vt:lpstr>
      <vt:lpstr>Typical Dig Site (Evaluate Corrosion Product)</vt:lpstr>
      <vt:lpstr>Typical Dig Site (Evaluate Coating and Take pH Readings at Anomaly</vt:lpstr>
      <vt:lpstr>Typical Dig Site (Expose Pipe 360 deg)</vt:lpstr>
      <vt:lpstr>Typical Dig Site (Coating Evaluation)</vt:lpstr>
      <vt:lpstr>Typical Dig Site (Anomaly Cleaned for Final Measurements)</vt:lpstr>
      <vt:lpstr>Metal Loss at Long Seam</vt:lpstr>
      <vt:lpstr>Metal Loss at Girth Weld</vt:lpstr>
      <vt:lpstr>Metal Loss Around Pipe (Maybe Gouge / Turned into AC Corrosion)</vt:lpstr>
      <vt:lpstr>Cathodic disbondment</vt:lpstr>
      <vt:lpstr>Summary of Field Evaluation</vt:lpstr>
      <vt:lpstr>AC Model (Pre-Construction)</vt:lpstr>
      <vt:lpstr>Installation of AC Mitigation System</vt:lpstr>
      <vt:lpstr>Installation of AC Mitigation System</vt:lpstr>
      <vt:lpstr>AC Volts </vt:lpstr>
      <vt:lpstr>AC Volts </vt:lpstr>
      <vt:lpstr>AC Current Density </vt:lpstr>
      <vt:lpstr>Questions Asked</vt:lpstr>
      <vt:lpstr>Corrosion Growth Rate </vt:lpstr>
      <vt:lpstr>Corrosion Growth Rate </vt:lpstr>
      <vt:lpstr>Corrosion Growth Rate </vt:lpstr>
      <vt:lpstr>Timeline  </vt:lpstr>
      <vt:lpstr>Installation of AC Mitigation System</vt:lpstr>
      <vt:lpstr>DCVG Indications Summary</vt:lpstr>
      <vt:lpstr>Decoupler Effect on ON/OFF Survey</vt:lpstr>
      <vt:lpstr>Wave Form at Various Interruption Cycles</vt:lpstr>
      <vt:lpstr>Current TP Survey vs Original CIS </vt:lpstr>
      <vt:lpstr>Original CIS vs Current CIS</vt:lpstr>
      <vt:lpstr>Questions Asked</vt:lpstr>
      <vt:lpstr>Corrosion Growth</vt:lpstr>
      <vt:lpstr>Questions Asked</vt:lpstr>
      <vt:lpstr>Active Monitoring</vt:lpstr>
      <vt:lpstr>Summary</vt:lpstr>
      <vt:lpstr>PowerPoint Presentation</vt:lpstr>
    </vt:vector>
  </TitlesOfParts>
  <Company>The Juniper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June</dc:creator>
  <dc:description/>
  <cp:lastModifiedBy>Robert Clarillos</cp:lastModifiedBy>
  <cp:revision>1413</cp:revision>
  <cp:lastPrinted>2019-08-26T19:56:38Z</cp:lastPrinted>
  <dcterms:created xsi:type="dcterms:W3CDTF">2016-12-08T15:53:51Z</dcterms:created>
  <dcterms:modified xsi:type="dcterms:W3CDTF">2025-08-09T03:37:23Z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0x010100540DA5C81AED90469666F731547ACC1B</vt:lpwstr>
  </property>
  <property fmtid="{D5CDD505-2E9C-101B-9397-08002B2CF9AE}" pid="3" name="display_urn:schemas-microsoft-com:office:office#Editor">
    <vt:lpwstr>Erika Wysaski</vt:lpwstr>
  </property>
  <property fmtid="{D5CDD505-2E9C-101B-9397-08002B2CF9AE}" pid="4" name="Order">
    <vt:lpwstr>260600.000000000</vt:lpwstr>
  </property>
  <property fmtid="{D5CDD505-2E9C-101B-9397-08002B2CF9AE}" pid="5" name="display_urn:schemas-microsoft-com:office:office#Author">
    <vt:lpwstr>Erika Wysaski</vt:lpwstr>
  </property>
</Properties>
</file>