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3" r:id="rId9"/>
    <p:sldId id="294" r:id="rId10"/>
    <p:sldId id="286" r:id="rId11"/>
    <p:sldId id="292" r:id="rId12"/>
    <p:sldId id="295" r:id="rId13"/>
    <p:sldId id="287" r:id="rId14"/>
    <p:sldId id="291" r:id="rId15"/>
    <p:sldId id="288" r:id="rId16"/>
    <p:sldId id="290" r:id="rId17"/>
    <p:sldId id="289" r:id="rId18"/>
    <p:sldId id="296" r:id="rId19"/>
    <p:sldId id="297" r:id="rId20"/>
    <p:sldId id="298" r:id="rId21"/>
    <p:sldId id="300" r:id="rId22"/>
    <p:sldId id="264" r:id="rId23"/>
    <p:sldId id="299" r:id="rId24"/>
    <p:sldId id="301" r:id="rId25"/>
    <p:sldId id="302" r:id="rId26"/>
    <p:sldId id="307" r:id="rId27"/>
    <p:sldId id="303" r:id="rId28"/>
    <p:sldId id="304" r:id="rId29"/>
    <p:sldId id="305" r:id="rId30"/>
    <p:sldId id="306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6" r:id="rId39"/>
    <p:sldId id="317" r:id="rId40"/>
    <p:sldId id="318" r:id="rId41"/>
    <p:sldId id="319" r:id="rId42"/>
    <p:sldId id="315" r:id="rId43"/>
    <p:sldId id="320" r:id="rId44"/>
    <p:sldId id="321" r:id="rId45"/>
    <p:sldId id="322" r:id="rId46"/>
    <p:sldId id="323" r:id="rId47"/>
    <p:sldId id="275" r:id="rId48"/>
    <p:sldId id="276" r:id="rId49"/>
    <p:sldId id="324" r:id="rId50"/>
    <p:sldId id="279" r:id="rId51"/>
    <p:sldId id="280" r:id="rId52"/>
    <p:sldId id="281" r:id="rId53"/>
    <p:sldId id="325" r:id="rId54"/>
    <p:sldId id="284" r:id="rId55"/>
    <p:sldId id="285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4660"/>
  </p:normalViewPr>
  <p:slideViewPr>
    <p:cSldViewPr snapToGrid="0">
      <p:cViewPr>
        <p:scale>
          <a:sx n="78" d="100"/>
          <a:sy n="78" d="100"/>
        </p:scale>
        <p:origin x="20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FAB9-436D-5EBF-0C10-786C3E52F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ED08EC-1825-16F6-6B23-9A5E10F6E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19E36-4C52-DD74-2AB0-1D9D2633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2FC4E-D627-0A23-D8D2-D72CADD2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C7E8E-9733-34EF-8412-DFD65A97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3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B4BC-92AF-9C02-EBEA-76E957A2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46662-9A8B-AEFE-08C2-C6FC3EC02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1922E-EB31-0382-D5AC-F9218B7C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1F209-53E5-5321-024B-0C5E320F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7EF92-921D-70BD-5369-84E2EFBE2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6FFF24-1088-F0D1-CBE4-48456C0E9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4F9DA-0C5B-9D07-CC7C-7CC08B5D4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54896-CB2E-3BE3-E8EF-E81D309C2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7F55-966D-4310-6631-F14C808D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33A13-51EE-3362-54A5-46DC1782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6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4BF4-1DB3-0EAD-944C-399B8435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E4246-47E3-5F99-D590-8AAB4CE05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E13C2-EC4E-BC43-A4AA-ABFA0F03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21C71-A968-A939-9A01-F05FBA74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A941E-EE39-27F1-800C-8DA18E99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6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98D8-3FEB-4C61-920F-0DF396B2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86DB7-309E-DD3A-31F4-0281B174B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3BDB4-486C-24A3-1BA2-7C44EBAB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62E1A-536C-4D5C-7DC2-A33C498B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47DF2-2A8A-E191-8B4A-1C5F8B30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E97A-5B40-8FA9-E8F5-B509414E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C9145-B645-7727-7F6C-689F321CB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4E9D6-BB9F-49E9-27DF-D66A048F0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31FEA-412C-209A-05E0-0C596A9D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B02F8-12EA-E400-944B-CAC4A9C0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85255-6382-1737-7575-383BB00D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CCEE-DEC7-30C2-6DB8-1374D59C3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4CE64-816C-7865-BE63-1699DA040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6BA66-208B-3BD4-8839-D1B97E3B5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60465-FFAE-49F1-71E5-FB538AB22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47E4DB-08AB-53C1-6FF6-C68400483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5D9D9-B2AC-749D-2DFF-239050B9A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43755-41F6-DE95-877E-978386FF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8C9B8-D9E9-93FD-6AA9-9B1D4A5D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4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E12FB-1E1C-F9B1-F853-913EF59EB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44037-61CF-D905-8881-249234F6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F2142-34E8-1A65-73A3-EE65872D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C0068-F07A-3533-0C63-C23A3271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2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57FBC-AE06-5720-CF6F-1219BCF1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E6A39-074B-65A3-E91D-356766EC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90FFE-FA4F-8F55-DD1E-6BD457C22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0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B4FC-B8B8-6E0F-40B1-D01905D09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A6269-A0A5-E788-C839-5EA1613DC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4731C-E038-771E-36D4-09120AA8A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54467-587C-43F7-5D3C-255EE24E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27D4D-9104-F2E0-CDC4-AEF2846E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88A69-9D10-8016-5F2E-294897D4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3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C24E-4436-D3C9-03BC-F67483B9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6A42AE-4180-1AE1-DCBD-42A5EDCAC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A3DC8-3311-E4E8-7716-24BEE7C3B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31752-5C5D-DFF1-5D75-2DCAEF55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7A723-5261-9AE8-0687-F09DD1AB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5F5D9-0AC5-91DB-D373-3105E159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58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2EF8A-8AAE-579B-2247-7F721447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80299-80B0-EDB9-5B90-1FC0B85C7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DE1AF-245A-A46F-8C99-581C62746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513563-9157-4A1B-A399-A3919D4BA25F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4EC28-4180-69E5-E1CB-00FBF6F86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D864-33DC-B904-B185-2DECD676C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FBD8EB-97CB-4E2F-8C06-5EA4D262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7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ouis@nc811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louis@nc811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louis@nc811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45CF94-7971-6FD6-FE2C-D33017DE517F}"/>
              </a:ext>
            </a:extLst>
          </p:cNvPr>
          <p:cNvSpPr/>
          <p:nvPr/>
        </p:nvSpPr>
        <p:spPr>
          <a:xfrm>
            <a:off x="0" y="1427813"/>
            <a:ext cx="12192000" cy="22669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38EF7-0D0C-0D02-2644-ADC5598B0462}"/>
              </a:ext>
            </a:extLst>
          </p:cNvPr>
          <p:cNvSpPr txBox="1"/>
          <p:nvPr/>
        </p:nvSpPr>
        <p:spPr>
          <a:xfrm>
            <a:off x="38944" y="2932435"/>
            <a:ext cx="1211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CGA Damage Prevention Institute Metrics/Updates and Other Committee Proceedings</a:t>
            </a:r>
          </a:p>
        </p:txBody>
      </p:sp>
      <p:pic>
        <p:nvPicPr>
          <p:cNvPr id="1026" name="Picture 2" descr="Western Regional Gas | Western Regional Gas Conference">
            <a:extLst>
              <a:ext uri="{FF2B5EF4-FFF2-40B4-BE49-F238E27FC236}">
                <a16:creationId xmlns:a16="http://schemas.microsoft.com/office/drawing/2014/main" id="{D62486C6-03CA-D5B3-B17C-86D88AB2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8" y="826489"/>
            <a:ext cx="22860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50369-D023-98C0-96FE-95AC3C111B0A}"/>
              </a:ext>
            </a:extLst>
          </p:cNvPr>
          <p:cNvSpPr txBox="1"/>
          <p:nvPr/>
        </p:nvSpPr>
        <p:spPr>
          <a:xfrm>
            <a:off x="3768811" y="4293973"/>
            <a:ext cx="441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Louis Panzer</a:t>
            </a:r>
          </a:p>
          <a:p>
            <a:pPr algn="ctr"/>
            <a:r>
              <a:rPr lang="en-US" b="1" dirty="0"/>
              <a:t>Executive Director, NC 811</a:t>
            </a:r>
          </a:p>
          <a:p>
            <a:pPr algn="ctr"/>
            <a:r>
              <a:rPr lang="en-US" b="1" dirty="0">
                <a:hlinkClick r:id="rId3"/>
              </a:rPr>
              <a:t>louis@nc811.org</a:t>
            </a:r>
            <a:endParaRPr lang="en-US" b="1" dirty="0"/>
          </a:p>
          <a:p>
            <a:pPr algn="ctr"/>
            <a:r>
              <a:rPr lang="en-US" b="1" dirty="0"/>
              <a:t>336-707-1736</a:t>
            </a:r>
          </a:p>
        </p:txBody>
      </p:sp>
    </p:spTree>
    <p:extLst>
      <p:ext uri="{BB962C8B-B14F-4D97-AF65-F5344CB8AC3E}">
        <p14:creationId xmlns:p14="http://schemas.microsoft.com/office/powerpoint/2010/main" val="806917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37DB3-B438-56B3-B12E-FE2E7C26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view&#10;&#10;Description automatically generated">
            <a:extLst>
              <a:ext uri="{FF2B5EF4-FFF2-40B4-BE49-F238E27FC236}">
                <a16:creationId xmlns:a16="http://schemas.microsoft.com/office/drawing/2014/main" id="{0B285A8C-ABDA-A802-9080-447A38C92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0843A-DB13-C12A-1EE5-46CB945C3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76" y="1233083"/>
            <a:ext cx="11303876" cy="52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0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F28A4-F4E5-DF7C-2AB8-32CCD630E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15" y="163285"/>
            <a:ext cx="9273063" cy="63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71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ACF6C-7E35-62EC-F31F-DD45B7ED1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B874F9-D1ED-D76C-ECB1-EE252E51CF65}"/>
              </a:ext>
            </a:extLst>
          </p:cNvPr>
          <p:cNvSpPr/>
          <p:nvPr/>
        </p:nvSpPr>
        <p:spPr>
          <a:xfrm>
            <a:off x="7098957" y="5807676"/>
            <a:ext cx="1841157" cy="65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review&#10;&#10;AI-generated content may be incorrect.">
            <a:extLst>
              <a:ext uri="{FF2B5EF4-FFF2-40B4-BE49-F238E27FC236}">
                <a16:creationId xmlns:a16="http://schemas.microsoft.com/office/drawing/2014/main" id="{1323FFFD-9FF6-7171-8C00-E548510CA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6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EB6CA-1FC7-E72F-3AB5-39A857747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view&#10;&#10;Description automatically generated">
            <a:extLst>
              <a:ext uri="{FF2B5EF4-FFF2-40B4-BE49-F238E27FC236}">
                <a16:creationId xmlns:a16="http://schemas.microsoft.com/office/drawing/2014/main" id="{6CC8B77F-75C3-BE74-FE25-8E56889E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509DD1-D4FA-4A07-C324-5C5A666CE9EE}"/>
              </a:ext>
            </a:extLst>
          </p:cNvPr>
          <p:cNvSpPr/>
          <p:nvPr/>
        </p:nvSpPr>
        <p:spPr>
          <a:xfrm>
            <a:off x="685800" y="1497724"/>
            <a:ext cx="10854559" cy="3555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51D83-55E4-74CF-4CEF-A5B401987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935" y="1294735"/>
            <a:ext cx="7681898" cy="51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8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D132C-1044-F347-0DF9-16674261F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view&#10;&#10;Description automatically generated">
            <a:extLst>
              <a:ext uri="{FF2B5EF4-FFF2-40B4-BE49-F238E27FC236}">
                <a16:creationId xmlns:a16="http://schemas.microsoft.com/office/drawing/2014/main" id="{900E60F5-78C1-16EF-B6ED-C33BCBA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866BB5-165C-120B-152F-F7516A0D5F16}"/>
              </a:ext>
            </a:extLst>
          </p:cNvPr>
          <p:cNvSpPr/>
          <p:nvPr/>
        </p:nvSpPr>
        <p:spPr>
          <a:xfrm>
            <a:off x="685800" y="1497724"/>
            <a:ext cx="10854559" cy="3555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897AF4-0E81-5D9D-2FF8-E989E4BE2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6" y="1287240"/>
            <a:ext cx="6418229" cy="986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BAC4D-761A-2BC8-A894-AAA25186B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215" y="2273861"/>
            <a:ext cx="6489728" cy="400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2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4708B-FD21-4660-3AD1-D688E17E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view&#10;&#10;Description automatically generated">
            <a:extLst>
              <a:ext uri="{FF2B5EF4-FFF2-40B4-BE49-F238E27FC236}">
                <a16:creationId xmlns:a16="http://schemas.microsoft.com/office/drawing/2014/main" id="{2C46269A-7BFF-C1FF-1BF7-150AF86AC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971183-1F14-5C9C-8BA2-63F35B6F670C}"/>
              </a:ext>
            </a:extLst>
          </p:cNvPr>
          <p:cNvSpPr/>
          <p:nvPr/>
        </p:nvSpPr>
        <p:spPr>
          <a:xfrm>
            <a:off x="685800" y="1497724"/>
            <a:ext cx="10854559" cy="3555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13BF6-CBDC-3BAD-1603-1CE03AA5F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6" y="1287240"/>
            <a:ext cx="6418229" cy="986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C05B74-1EF6-9F2E-A1BB-F130E73C3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215" y="2273861"/>
            <a:ext cx="6489728" cy="400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24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708C-4B58-9DDF-E689-0C9FB1225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view&#10;&#10;Description automatically generated">
            <a:extLst>
              <a:ext uri="{FF2B5EF4-FFF2-40B4-BE49-F238E27FC236}">
                <a16:creationId xmlns:a16="http://schemas.microsoft.com/office/drawing/2014/main" id="{F0A709AF-9D00-9634-CB31-39143EC1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C0404B-EA6D-C34B-A52D-741B0537C84E}"/>
              </a:ext>
            </a:extLst>
          </p:cNvPr>
          <p:cNvSpPr/>
          <p:nvPr/>
        </p:nvSpPr>
        <p:spPr>
          <a:xfrm>
            <a:off x="685800" y="1497724"/>
            <a:ext cx="10854559" cy="3555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3EBA65-3999-3FA6-D769-C0E094756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6" y="1287240"/>
            <a:ext cx="6418229" cy="986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9CC4F7-FB87-ED77-81C3-86E79CEEE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762" y="2484345"/>
            <a:ext cx="8254201" cy="375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C02B1-DC95-A620-2707-424972E93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eview&#10;&#10;AI-generated content may be incorrect.">
            <a:extLst>
              <a:ext uri="{FF2B5EF4-FFF2-40B4-BE49-F238E27FC236}">
                <a16:creationId xmlns:a16="http://schemas.microsoft.com/office/drawing/2014/main" id="{3E1B162F-F4F1-F49E-092A-972CA669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5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4511AB-9A57-21B7-C95D-4BE2ADC0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5" y="138793"/>
            <a:ext cx="12061178" cy="663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93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AC2351-6B52-AABA-53C1-82E5E9A0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1" y="351064"/>
            <a:ext cx="11937977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3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EFFE0-2FA8-9BA1-D516-E647B0C3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D86C8-DF8B-9F1D-C3E5-6ADD641C6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656" y="2701427"/>
            <a:ext cx="4483324" cy="26999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/>
              <a:t>Introduction</a:t>
            </a:r>
          </a:p>
          <a:p>
            <a:r>
              <a:rPr lang="en-US" sz="1400" b="1"/>
              <a:t>Common Ground Alliance Committees</a:t>
            </a:r>
          </a:p>
          <a:p>
            <a:r>
              <a:rPr lang="en-US" sz="1400" b="1"/>
              <a:t>Best Practices/Next Practices</a:t>
            </a:r>
          </a:p>
          <a:p>
            <a:r>
              <a:rPr lang="en-US" sz="1400" b="1"/>
              <a:t>DIRT Data and Evaluation</a:t>
            </a:r>
          </a:p>
          <a:p>
            <a:r>
              <a:rPr lang="en-US" sz="1400"/>
              <a:t>Education</a:t>
            </a:r>
          </a:p>
          <a:p>
            <a:r>
              <a:rPr lang="en-US" sz="1400"/>
              <a:t>OCSI</a:t>
            </a:r>
          </a:p>
          <a:p>
            <a:r>
              <a:rPr lang="en-US" sz="1400"/>
              <a:t>DPI (Damage Prevention Institute)</a:t>
            </a:r>
          </a:p>
          <a:p>
            <a:r>
              <a:rPr lang="en-US" sz="1400"/>
              <a:t>DPAC (Damage Prevention Action Center)</a:t>
            </a:r>
          </a:p>
          <a:p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42999-5CA1-05DD-43DC-8DAA9951AE29}"/>
              </a:ext>
            </a:extLst>
          </p:cNvPr>
          <p:cNvSpPr txBox="1"/>
          <p:nvPr/>
        </p:nvSpPr>
        <p:spPr>
          <a:xfrm>
            <a:off x="6256020" y="2701427"/>
            <a:ext cx="4554501" cy="269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Today we will focus on Best Practices, Next Practices and DIRT Data and Evaluation.</a:t>
            </a:r>
          </a:p>
        </p:txBody>
      </p:sp>
    </p:spTree>
    <p:extLst>
      <p:ext uri="{BB962C8B-B14F-4D97-AF65-F5344CB8AC3E}">
        <p14:creationId xmlns:p14="http://schemas.microsoft.com/office/powerpoint/2010/main" val="1854032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28EE57-2B0A-56C9-0624-08EC9AAA5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75" y="1208313"/>
            <a:ext cx="11352439" cy="4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9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E4AB4-F8D6-5D18-1210-DA511CF25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F3DBE-8B9B-A3C2-D62F-ECABB3BC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79" y="53231"/>
            <a:ext cx="9715500" cy="67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6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679A6C-58A2-1D05-E3FA-D1C134089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0" y="163285"/>
            <a:ext cx="11755890" cy="64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EC037-6084-D8EB-B7C6-5E44872D6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4DD38-A2E1-8DBD-1AD7-4BC52C700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6" y="481693"/>
            <a:ext cx="116586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46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961D-2E6E-7CC8-DD0F-C717AF8C5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3E8BF-7F2C-954F-657B-24DC2D74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79" y="77974"/>
            <a:ext cx="9413421" cy="66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6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9F90C-2BCA-7686-49FB-D1C253007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2AD5B-0946-BA0C-B6BA-F13CD7E0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163" y="48185"/>
            <a:ext cx="9862457" cy="67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7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B8D40-02A3-394F-47D8-442875AB0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B401212C-8D8E-6887-1DB8-93BDC7011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0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5D113-6117-9E0C-0050-2F028D12B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3D1E9A07-40A4-9C54-FEEE-0A4FC3CB8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53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D6D4D-7DB2-6785-452F-FA451579D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over with text&#10;&#10;AI-generated content may be incorrect.">
            <a:extLst>
              <a:ext uri="{FF2B5EF4-FFF2-40B4-BE49-F238E27FC236}">
                <a16:creationId xmlns:a16="http://schemas.microsoft.com/office/drawing/2014/main" id="{A522731F-2BD1-1801-8169-AE8DB9329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13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70862-12AC-32ED-0B60-C84034807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C4139164-9D19-2336-4429-407354FB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7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1085-6D48-6E43-42D3-5E753F46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18553-7746-1BBC-6849-0B215CF05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33413" cy="4351338"/>
          </a:xfrm>
        </p:spPr>
        <p:txBody>
          <a:bodyPr/>
          <a:lstStyle/>
          <a:p>
            <a:r>
              <a:rPr lang="en-US" dirty="0"/>
              <a:t>Hi!</a:t>
            </a:r>
          </a:p>
          <a:p>
            <a:r>
              <a:rPr lang="en-US" dirty="0"/>
              <a:t>Executive Director at NC 811 since 2011</a:t>
            </a:r>
          </a:p>
          <a:p>
            <a:r>
              <a:rPr lang="en-US" dirty="0"/>
              <a:t>Member of CGA since 2002</a:t>
            </a:r>
          </a:p>
          <a:p>
            <a:r>
              <a:rPr lang="en-US" dirty="0"/>
              <a:t>Friend to WRGC since 2004 (20 years?? Is that possible?)</a:t>
            </a:r>
          </a:p>
          <a:p>
            <a:r>
              <a:rPr lang="en-US" dirty="0"/>
              <a:t>Currently Co-Chair of Data and Evaluation</a:t>
            </a:r>
          </a:p>
          <a:p>
            <a:r>
              <a:rPr lang="en-US" dirty="0"/>
              <a:t>Serving on multiple committees</a:t>
            </a:r>
          </a:p>
        </p:txBody>
      </p:sp>
      <p:pic>
        <p:nvPicPr>
          <p:cNvPr id="5" name="Picture 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7DC0A810-89AF-85B2-C205-C3731EB44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74" y="1376961"/>
            <a:ext cx="2199866" cy="3305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6498E-E967-B849-1C86-ADE65D0B9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80" y="4828007"/>
            <a:ext cx="1168254" cy="4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17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4EBC9-83AA-862E-D93F-7E6E8A54E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able&#10;&#10;AI-generated content may be incorrect.">
            <a:extLst>
              <a:ext uri="{FF2B5EF4-FFF2-40B4-BE49-F238E27FC236}">
                <a16:creationId xmlns:a16="http://schemas.microsoft.com/office/drawing/2014/main" id="{EE0CBC0E-8A68-6FE0-3112-173ECFAD8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8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9A046-7361-B5EB-1965-5D5F4F4FB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circular logo&#10;&#10;AI-generated content may be incorrect.">
            <a:extLst>
              <a:ext uri="{FF2B5EF4-FFF2-40B4-BE49-F238E27FC236}">
                <a16:creationId xmlns:a16="http://schemas.microsoft.com/office/drawing/2014/main" id="{0441084F-A118-125E-83FD-01FD05C2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86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77676-1FAC-E801-00CB-D371294AF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98AC92BD-A44A-4228-57E1-562D72DC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3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704F-3CB8-53F5-B144-89FB8497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reen&#10;&#10;AI-generated content may be incorrect.">
            <a:extLst>
              <a:ext uri="{FF2B5EF4-FFF2-40B4-BE49-F238E27FC236}">
                <a16:creationId xmlns:a16="http://schemas.microsoft.com/office/drawing/2014/main" id="{C7031F5A-E914-2EE3-94D3-E11529B63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28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C8C47-D402-BFBA-9EE2-9D14DD24B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8812751F-74BC-3506-6443-66FDD99C5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1F92F-E8BE-C2D5-8587-CF72C4F93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622F61F8-2900-328A-1F15-6197E2C4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8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76E19-7336-D18C-8DF7-15CBAE769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BF5F2B0A-C028-DCA7-D0CF-F12C00CE8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87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8AF9-A2F8-94EB-9B16-DF1D1FD7F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port&#10;&#10;AI-generated content may be incorrect.">
            <a:extLst>
              <a:ext uri="{FF2B5EF4-FFF2-40B4-BE49-F238E27FC236}">
                <a16:creationId xmlns:a16="http://schemas.microsoft.com/office/drawing/2014/main" id="{12235524-7417-DC08-8092-DF0C11691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9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0C99C-1E83-4C4A-9C00-EE58FB15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 chart with text and numbers&#10;&#10;AI-generated content may be incorrect.">
            <a:extLst>
              <a:ext uri="{FF2B5EF4-FFF2-40B4-BE49-F238E27FC236}">
                <a16:creationId xmlns:a16="http://schemas.microsoft.com/office/drawing/2014/main" id="{9F4F892D-C6D7-DB53-2838-982D2B415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67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1943D-AE69-476E-9C78-74C7A9DC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damage caused by facility damage&#10;&#10;AI-generated content may be incorrect.">
            <a:extLst>
              <a:ext uri="{FF2B5EF4-FFF2-40B4-BE49-F238E27FC236}">
                <a16:creationId xmlns:a16="http://schemas.microsoft.com/office/drawing/2014/main" id="{CED6F3AA-6E44-AF8A-42C8-6DCBE27EC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3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any's list&#10;&#10;Description automatically generated">
            <a:extLst>
              <a:ext uri="{FF2B5EF4-FFF2-40B4-BE49-F238E27FC236}">
                <a16:creationId xmlns:a16="http://schemas.microsoft.com/office/drawing/2014/main" id="{8E012CEA-24AE-8129-B74C-D9F56C28F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C05D87-195A-8F21-2B35-BA0942F15140}"/>
              </a:ext>
            </a:extLst>
          </p:cNvPr>
          <p:cNvCxnSpPr/>
          <p:nvPr/>
        </p:nvCxnSpPr>
        <p:spPr>
          <a:xfrm flipV="1">
            <a:off x="1037968" y="5430795"/>
            <a:ext cx="2842054" cy="33363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6F4F6F-09CE-4BA0-0CF8-ED3332966F92}"/>
              </a:ext>
            </a:extLst>
          </p:cNvPr>
          <p:cNvSpPr txBox="1"/>
          <p:nvPr/>
        </p:nvSpPr>
        <p:spPr>
          <a:xfrm>
            <a:off x="4077730" y="5301049"/>
            <a:ext cx="286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Meghan Rafinski – GA 811</a:t>
            </a:r>
          </a:p>
        </p:txBody>
      </p:sp>
    </p:spTree>
    <p:extLst>
      <p:ext uri="{BB962C8B-B14F-4D97-AF65-F5344CB8AC3E}">
        <p14:creationId xmlns:p14="http://schemas.microsoft.com/office/powerpoint/2010/main" val="1134525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351C1-5B41-00B2-B067-5362ADBCE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causes of utility work performed&#10;&#10;AI-generated content may be incorrect.">
            <a:extLst>
              <a:ext uri="{FF2B5EF4-FFF2-40B4-BE49-F238E27FC236}">
                <a16:creationId xmlns:a16="http://schemas.microsoft.com/office/drawing/2014/main" id="{70F93067-8189-D6CC-A865-D63A0ADB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78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DD2E-CDC4-094F-1FC5-B26177E76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cause of a foot&#10;&#10;AI-generated content may be incorrect.">
            <a:extLst>
              <a:ext uri="{FF2B5EF4-FFF2-40B4-BE49-F238E27FC236}">
                <a16:creationId xmlns:a16="http://schemas.microsoft.com/office/drawing/2014/main" id="{26CAE3FE-DD75-0D95-7B88-4CBFEB357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0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9F7FE-39DB-4BD9-05A8-360FDD029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amage trend&#10;&#10;AI-generated content may be incorrect.">
            <a:extLst>
              <a:ext uri="{FF2B5EF4-FFF2-40B4-BE49-F238E27FC236}">
                <a16:creationId xmlns:a16="http://schemas.microsoft.com/office/drawing/2014/main" id="{BD44732D-7B23-197A-D0A4-607F2BDA9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09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showing the same number of numbers&#10;&#10;AI-generated content may be incorrect.">
            <a:extLst>
              <a:ext uri="{FF2B5EF4-FFF2-40B4-BE49-F238E27FC236}">
                <a16:creationId xmlns:a16="http://schemas.microsoft.com/office/drawing/2014/main" id="{0909B3C0-B516-6E34-696E-E20D99D33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41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lendar and phone with text&#10;&#10;AI-generated content may be incorrect.">
            <a:extLst>
              <a:ext uri="{FF2B5EF4-FFF2-40B4-BE49-F238E27FC236}">
                <a16:creationId xmlns:a16="http://schemas.microsoft.com/office/drawing/2014/main" id="{3047E3B9-7B90-5F17-01DC-F00EB6D5B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12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4B34-864C-04C1-7DA1-8D5C0377E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AI-generated content may be incorrect.">
            <a:extLst>
              <a:ext uri="{FF2B5EF4-FFF2-40B4-BE49-F238E27FC236}">
                <a16:creationId xmlns:a16="http://schemas.microsoft.com/office/drawing/2014/main" id="{7106D338-03A8-06E4-B0ED-C79EB097E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27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1746-8980-47A0-4006-F39D9780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99F5B28-732D-C3B9-B20E-AE7B3763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4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BF11A599-DE70-75F1-6C13-7D7B692DE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3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9B33C60-12AF-4DAF-FE9C-30ACD8CAE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499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7C234-0CA8-F825-2193-5EFE670ED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9FCAD3DF-AA9B-348B-0165-6B1EEAF73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4E6103-AD92-CE21-438F-EBC517FCA8D1}"/>
              </a:ext>
            </a:extLst>
          </p:cNvPr>
          <p:cNvSpPr/>
          <p:nvPr/>
        </p:nvSpPr>
        <p:spPr>
          <a:xfrm>
            <a:off x="7098957" y="5807676"/>
            <a:ext cx="1841157" cy="65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white card&#10;&#10;AI-generated content may be incorrect.">
            <a:extLst>
              <a:ext uri="{FF2B5EF4-FFF2-40B4-BE49-F238E27FC236}">
                <a16:creationId xmlns:a16="http://schemas.microsoft.com/office/drawing/2014/main" id="{11A2EE0E-481D-26E4-6E46-CF2FF4E98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4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944DF-0054-E361-0F1C-005A9E2B3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7" r="1135" b="26230"/>
          <a:stretch/>
        </p:blipFill>
        <p:spPr>
          <a:xfrm>
            <a:off x="0" y="728984"/>
            <a:ext cx="12192001" cy="540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6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CE75F-7840-5EF4-7611-093074146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3" t="8088" r="50000" b="48305"/>
          <a:stretch/>
        </p:blipFill>
        <p:spPr>
          <a:xfrm>
            <a:off x="299802" y="906905"/>
            <a:ext cx="3979890" cy="3305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CA7CF-D218-842F-3746-C0B3D0B98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6" t="59016" r="21245" b="16284"/>
          <a:stretch/>
        </p:blipFill>
        <p:spPr>
          <a:xfrm>
            <a:off x="4528818" y="1948722"/>
            <a:ext cx="7418343" cy="19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89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33C14-9970-952F-D9A0-F20DAF8A2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0" t="12568" r="12794" b="16394"/>
          <a:stretch/>
        </p:blipFill>
        <p:spPr>
          <a:xfrm>
            <a:off x="164892" y="43614"/>
            <a:ext cx="11647357" cy="681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13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eeting&#10;&#10;AI-generated content may be incorrect.">
            <a:extLst>
              <a:ext uri="{FF2B5EF4-FFF2-40B4-BE49-F238E27FC236}">
                <a16:creationId xmlns:a16="http://schemas.microsoft.com/office/drawing/2014/main" id="{83BE521D-7E0C-44A6-D6B3-BCFD9064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38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45CF94-7971-6FD6-FE2C-D33017DE517F}"/>
              </a:ext>
            </a:extLst>
          </p:cNvPr>
          <p:cNvSpPr/>
          <p:nvPr/>
        </p:nvSpPr>
        <p:spPr>
          <a:xfrm>
            <a:off x="0" y="1427813"/>
            <a:ext cx="12192000" cy="22669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38EF7-0D0C-0D02-2644-ADC5598B0462}"/>
              </a:ext>
            </a:extLst>
          </p:cNvPr>
          <p:cNvSpPr txBox="1"/>
          <p:nvPr/>
        </p:nvSpPr>
        <p:spPr>
          <a:xfrm>
            <a:off x="38944" y="2932435"/>
            <a:ext cx="1211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CGA Damage Prevention Institute Metrics/Updates and Other Committee Proceedings</a:t>
            </a:r>
          </a:p>
        </p:txBody>
      </p:sp>
      <p:pic>
        <p:nvPicPr>
          <p:cNvPr id="1026" name="Picture 2" descr="Western Regional Gas | Western Regional Gas Conference">
            <a:extLst>
              <a:ext uri="{FF2B5EF4-FFF2-40B4-BE49-F238E27FC236}">
                <a16:creationId xmlns:a16="http://schemas.microsoft.com/office/drawing/2014/main" id="{D62486C6-03CA-D5B3-B17C-86D88AB2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8" y="826489"/>
            <a:ext cx="22860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50369-D023-98C0-96FE-95AC3C111B0A}"/>
              </a:ext>
            </a:extLst>
          </p:cNvPr>
          <p:cNvSpPr txBox="1"/>
          <p:nvPr/>
        </p:nvSpPr>
        <p:spPr>
          <a:xfrm>
            <a:off x="233378" y="4298557"/>
            <a:ext cx="441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Louis Panzer</a:t>
            </a:r>
          </a:p>
          <a:p>
            <a:pPr algn="ctr"/>
            <a:r>
              <a:rPr lang="en-US" b="1" dirty="0"/>
              <a:t>Executive Director, NC 811</a:t>
            </a:r>
          </a:p>
          <a:p>
            <a:pPr algn="ctr"/>
            <a:r>
              <a:rPr lang="en-US" b="1" dirty="0">
                <a:hlinkClick r:id="rId3"/>
              </a:rPr>
              <a:t>louis@nc811.org</a:t>
            </a:r>
            <a:endParaRPr lang="en-US" b="1" dirty="0"/>
          </a:p>
          <a:p>
            <a:pPr algn="ctr"/>
            <a:r>
              <a:rPr lang="en-US" b="1" dirty="0"/>
              <a:t>336-707-1736</a:t>
            </a:r>
          </a:p>
        </p:txBody>
      </p:sp>
      <p:pic>
        <p:nvPicPr>
          <p:cNvPr id="3" name="Picture 2" descr="Person with idea concept">
            <a:extLst>
              <a:ext uri="{FF2B5EF4-FFF2-40B4-BE49-F238E27FC236}">
                <a16:creationId xmlns:a16="http://schemas.microsoft.com/office/drawing/2014/main" id="{667A694A-2223-C1F2-144C-6A197DC81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87" y="3694763"/>
            <a:ext cx="4632754" cy="308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45CF94-7971-6FD6-FE2C-D33017DE517F}"/>
              </a:ext>
            </a:extLst>
          </p:cNvPr>
          <p:cNvSpPr/>
          <p:nvPr/>
        </p:nvSpPr>
        <p:spPr>
          <a:xfrm>
            <a:off x="0" y="1427813"/>
            <a:ext cx="12192000" cy="22669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38EF7-0D0C-0D02-2644-ADC5598B0462}"/>
              </a:ext>
            </a:extLst>
          </p:cNvPr>
          <p:cNvSpPr txBox="1"/>
          <p:nvPr/>
        </p:nvSpPr>
        <p:spPr>
          <a:xfrm>
            <a:off x="38944" y="2932435"/>
            <a:ext cx="1211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CGA Damage Prevention Institute Metrics/Updates and Other Committee Proceedings</a:t>
            </a:r>
          </a:p>
        </p:txBody>
      </p:sp>
      <p:pic>
        <p:nvPicPr>
          <p:cNvPr id="1026" name="Picture 2" descr="Western Regional Gas | Western Regional Gas Conference">
            <a:extLst>
              <a:ext uri="{FF2B5EF4-FFF2-40B4-BE49-F238E27FC236}">
                <a16:creationId xmlns:a16="http://schemas.microsoft.com/office/drawing/2014/main" id="{D62486C6-03CA-D5B3-B17C-86D88AB2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8" y="826489"/>
            <a:ext cx="22860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50369-D023-98C0-96FE-95AC3C111B0A}"/>
              </a:ext>
            </a:extLst>
          </p:cNvPr>
          <p:cNvSpPr txBox="1"/>
          <p:nvPr/>
        </p:nvSpPr>
        <p:spPr>
          <a:xfrm>
            <a:off x="233378" y="4298557"/>
            <a:ext cx="441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Louis Panzer</a:t>
            </a:r>
          </a:p>
          <a:p>
            <a:pPr algn="ctr"/>
            <a:r>
              <a:rPr lang="en-US" b="1" dirty="0"/>
              <a:t>Executive Director, NC 811</a:t>
            </a:r>
          </a:p>
          <a:p>
            <a:pPr algn="ctr"/>
            <a:r>
              <a:rPr lang="en-US" b="1" dirty="0">
                <a:hlinkClick r:id="rId3"/>
              </a:rPr>
              <a:t>louis@nc811.org</a:t>
            </a:r>
            <a:endParaRPr lang="en-US" b="1" dirty="0"/>
          </a:p>
          <a:p>
            <a:pPr algn="ctr"/>
            <a:r>
              <a:rPr lang="en-US" b="1" dirty="0"/>
              <a:t>336-707-1736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218E9-F5D0-585C-D0B6-E0987D5F03BD}"/>
              </a:ext>
            </a:extLst>
          </p:cNvPr>
          <p:cNvSpPr txBox="1"/>
          <p:nvPr/>
        </p:nvSpPr>
        <p:spPr>
          <a:xfrm>
            <a:off x="4650918" y="4397411"/>
            <a:ext cx="595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0151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4DFC5C53-E9CE-B3BC-E15E-BFE7C2D96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1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84863-1256-F726-02B3-D84FA59736B3}"/>
              </a:ext>
            </a:extLst>
          </p:cNvPr>
          <p:cNvSpPr/>
          <p:nvPr/>
        </p:nvSpPr>
        <p:spPr>
          <a:xfrm>
            <a:off x="7098957" y="5807676"/>
            <a:ext cx="1841157" cy="65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st of best practices teams&#10;&#10;AI-generated content may be incorrect.">
            <a:extLst>
              <a:ext uri="{FF2B5EF4-FFF2-40B4-BE49-F238E27FC236}">
                <a16:creationId xmlns:a16="http://schemas.microsoft.com/office/drawing/2014/main" id="{D133B18F-21B2-3FA5-9E2C-1721D18B2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C0483-443D-00E0-3332-92751152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4D4413-63E8-CDFB-658D-61B3F96515F8}"/>
              </a:ext>
            </a:extLst>
          </p:cNvPr>
          <p:cNvSpPr/>
          <p:nvPr/>
        </p:nvSpPr>
        <p:spPr>
          <a:xfrm>
            <a:off x="7098957" y="5807676"/>
            <a:ext cx="1841157" cy="65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review&#10;&#10;AI-generated content may be incorrect.">
            <a:extLst>
              <a:ext uri="{FF2B5EF4-FFF2-40B4-BE49-F238E27FC236}">
                <a16:creationId xmlns:a16="http://schemas.microsoft.com/office/drawing/2014/main" id="{D5C50AB1-3CFB-4AC4-3637-9A08B09CF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2C00E-97B1-45B0-25E7-FD3222EF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E67E7-62EE-B51B-EC15-974B8299BF7C}"/>
              </a:ext>
            </a:extLst>
          </p:cNvPr>
          <p:cNvSpPr/>
          <p:nvPr/>
        </p:nvSpPr>
        <p:spPr>
          <a:xfrm>
            <a:off x="7098957" y="5807676"/>
            <a:ext cx="1841157" cy="654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review&#10;&#10;AI-generated content may be incorrect.">
            <a:extLst>
              <a:ext uri="{FF2B5EF4-FFF2-40B4-BE49-F238E27FC236}">
                <a16:creationId xmlns:a16="http://schemas.microsoft.com/office/drawing/2014/main" id="{595BA957-4BD5-385D-2E3F-2C8D5DA8D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80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164</Words>
  <Application>Microsoft Office PowerPoint</Application>
  <PresentationFormat>Widescreen</PresentationFormat>
  <Paragraphs>34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Aptos</vt:lpstr>
      <vt:lpstr>Aptos Display</vt:lpstr>
      <vt:lpstr>Arial</vt:lpstr>
      <vt:lpstr>Office Theme</vt:lpstr>
      <vt:lpstr>PowerPoint Presentation</vt:lpstr>
      <vt:lpstr>Overview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 Panzer</dc:creator>
  <cp:lastModifiedBy>Louis Panzer</cp:lastModifiedBy>
  <cp:revision>2</cp:revision>
  <dcterms:created xsi:type="dcterms:W3CDTF">2024-08-20T13:15:42Z</dcterms:created>
  <dcterms:modified xsi:type="dcterms:W3CDTF">2025-08-19T17:39:34Z</dcterms:modified>
</cp:coreProperties>
</file>