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257" r:id="rId6"/>
    <p:sldId id="308" r:id="rId7"/>
    <p:sldId id="390" r:id="rId8"/>
    <p:sldId id="366" r:id="rId9"/>
    <p:sldId id="378" r:id="rId10"/>
    <p:sldId id="376" r:id="rId11"/>
    <p:sldId id="258" r:id="rId12"/>
    <p:sldId id="420" r:id="rId13"/>
    <p:sldId id="418" r:id="rId14"/>
    <p:sldId id="1212" r:id="rId15"/>
    <p:sldId id="416" r:id="rId16"/>
    <p:sldId id="1210" r:id="rId17"/>
    <p:sldId id="295" r:id="rId18"/>
    <p:sldId id="302" r:id="rId19"/>
    <p:sldId id="303" r:id="rId20"/>
    <p:sldId id="301" r:id="rId21"/>
    <p:sldId id="287" r:id="rId22"/>
    <p:sldId id="1211" r:id="rId23"/>
    <p:sldId id="421" r:id="rId24"/>
    <p:sldId id="1213" r:id="rId25"/>
    <p:sldId id="436" r:id="rId26"/>
    <p:sldId id="1192" r:id="rId27"/>
    <p:sldId id="1194" r:id="rId28"/>
    <p:sldId id="1197" r:id="rId29"/>
    <p:sldId id="1196" r:id="rId30"/>
    <p:sldId id="1198" r:id="rId31"/>
    <p:sldId id="1203" r:id="rId32"/>
    <p:sldId id="1204" r:id="rId33"/>
    <p:sldId id="1205" r:id="rId34"/>
    <p:sldId id="964" r:id="rId35"/>
    <p:sldId id="483" r:id="rId36"/>
    <p:sldId id="452" r:id="rId37"/>
    <p:sldId id="1206" r:id="rId38"/>
    <p:sldId id="424" r:id="rId39"/>
    <p:sldId id="1209" r:id="rId40"/>
    <p:sldId id="998" r:id="rId41"/>
    <p:sldId id="968" r:id="rId42"/>
    <p:sldId id="969" r:id="rId43"/>
    <p:sldId id="970" r:id="rId44"/>
    <p:sldId id="972" r:id="rId45"/>
    <p:sldId id="493" r:id="rId46"/>
    <p:sldId id="971" r:id="rId47"/>
    <p:sldId id="973" r:id="rId48"/>
    <p:sldId id="492" r:id="rId49"/>
    <p:sldId id="496" r:id="rId50"/>
    <p:sldId id="490" r:id="rId51"/>
    <p:sldId id="49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08F7C-EAC9-4CB6-BDB8-A3B1023B3C19}" v="1" dt="2025-08-17T21:17:52.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2" autoAdjust="0"/>
    <p:restoredTop sz="94660"/>
  </p:normalViewPr>
  <p:slideViewPr>
    <p:cSldViewPr snapToGrid="0">
      <p:cViewPr varScale="1">
        <p:scale>
          <a:sx n="102" d="100"/>
          <a:sy n="102" d="100"/>
        </p:scale>
        <p:origin x="95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8D636-D2EB-4A04-ADF4-4A58F5894A8F}"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0CB54-CEC4-4D08-9682-A01348A599A8}" type="slidenum">
              <a:rPr lang="en-US" smtClean="0"/>
              <a:t>‹#›</a:t>
            </a:fld>
            <a:endParaRPr lang="en-US"/>
          </a:p>
        </p:txBody>
      </p:sp>
    </p:spTree>
    <p:extLst>
      <p:ext uri="{BB962C8B-B14F-4D97-AF65-F5344CB8AC3E}">
        <p14:creationId xmlns:p14="http://schemas.microsoft.com/office/powerpoint/2010/main" val="70725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 of educational materials for information purposes,</a:t>
            </a:r>
            <a:r>
              <a:rPr lang="en-US" baseline="0" dirty="0"/>
              <a:t> such as presented herein, is part of the </a:t>
            </a:r>
            <a:r>
              <a:rPr lang="en-US" sz="1200" dirty="0">
                <a:solidFill>
                  <a:srgbClr val="0070C0"/>
                </a:solidFill>
              </a:rPr>
              <a:t>Distribution Team Mission</a:t>
            </a:r>
            <a:r>
              <a:rPr lang="en-US" dirty="0"/>
              <a:t>.</a:t>
            </a:r>
          </a:p>
        </p:txBody>
      </p:sp>
      <p:sp>
        <p:nvSpPr>
          <p:cNvPr id="4" name="Slide Number Placeholder 3"/>
          <p:cNvSpPr>
            <a:spLocks noGrp="1"/>
          </p:cNvSpPr>
          <p:nvPr>
            <p:ph type="sldNum" sz="quarter" idx="10"/>
          </p:nvPr>
        </p:nvSpPr>
        <p:spPr/>
        <p:txBody>
          <a:bodyPr/>
          <a:lstStyle/>
          <a:p>
            <a:fld id="{A8E988D0-521E-4B72-9ED7-5881DA74ECE4}" type="slidenum">
              <a:rPr lang="en-US" smtClean="0"/>
              <a:t>3</a:t>
            </a:fld>
            <a:endParaRPr lang="en-US" dirty="0"/>
          </a:p>
        </p:txBody>
      </p:sp>
    </p:spTree>
    <p:extLst>
      <p:ext uri="{BB962C8B-B14F-4D97-AF65-F5344CB8AC3E}">
        <p14:creationId xmlns:p14="http://schemas.microsoft.com/office/powerpoint/2010/main" val="247449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needs to be gathered and evaluated.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continue identifying locations where Sulfur and Di-thiazine deposition occurs, and contact a member of the NAPSR / PHMSA Distribution Team to support continued</a:t>
            </a:r>
            <a:r>
              <a:rPr lang="en-US" sz="1200" kern="1200" baseline="0" dirty="0">
                <a:solidFill>
                  <a:schemeClr val="tx1"/>
                </a:solidFill>
                <a:effectLst/>
                <a:latin typeface="+mn-lt"/>
                <a:ea typeface="+mn-ea"/>
                <a:cs typeface="+mn-cs"/>
              </a:rPr>
              <a:t> information gathering activities.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8E988D0-521E-4B72-9ED7-5881DA74ECE4}" type="slidenum">
              <a:rPr lang="en-US" smtClean="0"/>
              <a:t>19</a:t>
            </a:fld>
            <a:endParaRPr lang="en-US" dirty="0"/>
          </a:p>
        </p:txBody>
      </p:sp>
    </p:spTree>
    <p:extLst>
      <p:ext uri="{BB962C8B-B14F-4D97-AF65-F5344CB8AC3E}">
        <p14:creationId xmlns:p14="http://schemas.microsoft.com/office/powerpoint/2010/main" val="204800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add your state logo, NAPSR logo, etc. on this page.</a:t>
            </a:r>
          </a:p>
        </p:txBody>
      </p:sp>
      <p:sp>
        <p:nvSpPr>
          <p:cNvPr id="4" name="Slide Number Placeholder 3"/>
          <p:cNvSpPr>
            <a:spLocks noGrp="1"/>
          </p:cNvSpPr>
          <p:nvPr>
            <p:ph type="sldNum" sz="quarter" idx="5"/>
          </p:nvPr>
        </p:nvSpPr>
        <p:spPr/>
        <p:txBody>
          <a:bodyPr/>
          <a:lstStyle/>
          <a:p>
            <a:fld id="{E8B9F7EF-7BDD-4995-AFC7-E8757ED6F409}" type="slidenum">
              <a:rPr lang="en-US" smtClean="0"/>
              <a:t>20</a:t>
            </a:fld>
            <a:endParaRPr lang="en-US" dirty="0"/>
          </a:p>
        </p:txBody>
      </p:sp>
    </p:spTree>
    <p:extLst>
      <p:ext uri="{BB962C8B-B14F-4D97-AF65-F5344CB8AC3E}">
        <p14:creationId xmlns:p14="http://schemas.microsoft.com/office/powerpoint/2010/main" val="354667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deck in this section was provided by PHMSA AID (Heather David) on 5/7/25</a:t>
            </a:r>
          </a:p>
          <a:p>
            <a:endParaRPr lang="en-US" dirty="0"/>
          </a:p>
          <a:p>
            <a:endParaRPr lang="en-US" dirty="0"/>
          </a:p>
        </p:txBody>
      </p:sp>
      <p:sp>
        <p:nvSpPr>
          <p:cNvPr id="4" name="Slide Number Placeholder 3"/>
          <p:cNvSpPr>
            <a:spLocks noGrp="1"/>
          </p:cNvSpPr>
          <p:nvPr>
            <p:ph type="sldNum" sz="quarter" idx="5"/>
          </p:nvPr>
        </p:nvSpPr>
        <p:spPr/>
        <p:txBody>
          <a:bodyPr/>
          <a:lstStyle/>
          <a:p>
            <a:fld id="{E8B9F7EF-7BDD-4995-AFC7-E8757ED6F409}" type="slidenum">
              <a:rPr lang="en-US" smtClean="0"/>
              <a:t>22</a:t>
            </a:fld>
            <a:endParaRPr lang="en-US" dirty="0"/>
          </a:p>
        </p:txBody>
      </p:sp>
    </p:spTree>
    <p:extLst>
      <p:ext uri="{BB962C8B-B14F-4D97-AF65-F5344CB8AC3E}">
        <p14:creationId xmlns:p14="http://schemas.microsoft.com/office/powerpoint/2010/main" val="1862448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sz="1400" dirty="0">
              <a:effectLst/>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Gas in 3 adjacent houses. </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Grade 1 leak on medium pressure distribution system at a 2-inch dresser compression coupling that pulled out of a cased 2-inch plastic main installed in 1980.  </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While performing the leak repair, operator identified a 6-inch clay tile sanitary sewer line above their natural gas main and an abandoned capped water main below.  </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Holes were identified in the clay tile sewer line a few feet from the failed gas main.</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000" dirty="0">
                <a:effectLst/>
                <a:latin typeface="Calibri" panose="020F0502020204030204" pitchFamily="34" charset="0"/>
                <a:ea typeface="Times New Roman" panose="02020603050405020304" pitchFamily="18" charset="0"/>
              </a:rPr>
              <a:t>Witnesses observed flames coming out of a toilet following the explosion.</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B9F7EF-7BDD-4995-AFC7-E8757ED6F409}" type="slidenum">
              <a:rPr lang="en-US" smtClean="0"/>
              <a:t>24</a:t>
            </a:fld>
            <a:endParaRPr lang="en-US" dirty="0"/>
          </a:p>
        </p:txBody>
      </p:sp>
    </p:spTree>
    <p:extLst>
      <p:ext uri="{BB962C8B-B14F-4D97-AF65-F5344CB8AC3E}">
        <p14:creationId xmlns:p14="http://schemas.microsoft.com/office/powerpoint/2010/main" val="2962729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C96D8341-43BF-4A10-BAEC-5BF9C31B0027}" type="slidenum">
              <a:rPr lang="en-US" smtClean="0">
                <a:latin typeface="Arial" pitchFamily="34" charset="0"/>
                <a:cs typeface="Arial" pitchFamily="34" charset="0"/>
              </a:rPr>
              <a:pPr/>
              <a:t>31</a:t>
            </a:fld>
            <a:endParaRPr lang="en-US" dirty="0">
              <a:latin typeface="Arial" pitchFamily="34" charset="0"/>
              <a:cs typeface="Arial" pitchFamily="34" charset="0"/>
            </a:endParaRPr>
          </a:p>
        </p:txBody>
      </p:sp>
      <p:sp>
        <p:nvSpPr>
          <p:cNvPr id="22531" name="Rectangle 2"/>
          <p:cNvSpPr>
            <a:spLocks noGrp="1" noRot="1" noChangeAspect="1" noChangeArrowheads="1" noTextEdit="1"/>
          </p:cNvSpPr>
          <p:nvPr>
            <p:ph type="sldImg"/>
          </p:nvPr>
        </p:nvSpPr>
        <p:spPr>
          <a:xfrm>
            <a:off x="379413" y="698500"/>
            <a:ext cx="6202362" cy="3489325"/>
          </a:xfrm>
          <a:ln/>
        </p:spPr>
      </p:sp>
      <p:sp>
        <p:nvSpPr>
          <p:cNvPr id="22532" name="Rectangle 3"/>
          <p:cNvSpPr>
            <a:spLocks noGrp="1" noChangeArrowheads="1"/>
          </p:cNvSpPr>
          <p:nvPr>
            <p:ph type="body" idx="1"/>
          </p:nvPr>
        </p:nvSpPr>
        <p:spPr>
          <a:xfrm>
            <a:off x="930778" y="4422459"/>
            <a:ext cx="5093285" cy="4188778"/>
          </a:xfrm>
          <a:noFill/>
          <a:ln/>
        </p:spPr>
        <p:txBody>
          <a:bodyPr/>
          <a:lstStyle/>
          <a:p>
            <a:r>
              <a:rPr lang="en-US" dirty="0">
                <a:latin typeface="Arial" pitchFamily="34" charset="0"/>
                <a:cs typeface="Arial" pitchFamily="34" charset="0"/>
              </a:rPr>
              <a:t>What we want is good strong pipes with no</a:t>
            </a:r>
            <a:r>
              <a:rPr lang="en-US" baseline="0" dirty="0">
                <a:latin typeface="Arial" pitchFamily="34" charset="0"/>
                <a:cs typeface="Arial" pitchFamily="34" charset="0"/>
              </a:rPr>
              <a:t> leaks.  These are some of the photos when something went wrong.</a:t>
            </a:r>
            <a:endParaRPr lang="en-US" dirty="0">
              <a:latin typeface="Arial" pitchFamily="34" charset="0"/>
              <a:cs typeface="Arial" pitchFamily="34" charset="0"/>
            </a:endParaRPr>
          </a:p>
        </p:txBody>
      </p:sp>
    </p:spTree>
    <p:extLst>
      <p:ext uri="{BB962C8B-B14F-4D97-AF65-F5344CB8AC3E}">
        <p14:creationId xmlns:p14="http://schemas.microsoft.com/office/powerpoint/2010/main" val="250560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ADBs more than 3 years old. </a:t>
            </a:r>
          </a:p>
          <a:p>
            <a:endParaRPr lang="en-US" dirty="0"/>
          </a:p>
          <a:p>
            <a:r>
              <a:rPr lang="en-US" dirty="0"/>
              <a:t>Added 2022-0063, which was not included in the consolidated deck.</a:t>
            </a:r>
          </a:p>
          <a:p>
            <a:endParaRPr lang="en-US" dirty="0"/>
          </a:p>
          <a:p>
            <a:r>
              <a:rPr lang="en-US" dirty="0"/>
              <a:t>This section is updated by Distribution Team Seminar Presentation Working Group.</a:t>
            </a:r>
          </a:p>
        </p:txBody>
      </p:sp>
      <p:sp>
        <p:nvSpPr>
          <p:cNvPr id="4" name="Slide Number Placeholder 3"/>
          <p:cNvSpPr>
            <a:spLocks noGrp="1"/>
          </p:cNvSpPr>
          <p:nvPr>
            <p:ph type="sldNum" sz="quarter" idx="5"/>
          </p:nvPr>
        </p:nvSpPr>
        <p:spPr/>
        <p:txBody>
          <a:bodyPr/>
          <a:lstStyle/>
          <a:p>
            <a:fld id="{E8B9F7EF-7BDD-4995-AFC7-E8757ED6F409}" type="slidenum">
              <a:rPr lang="en-US" smtClean="0"/>
              <a:t>32</a:t>
            </a:fld>
            <a:endParaRPr lang="en-US" dirty="0"/>
          </a:p>
        </p:txBody>
      </p:sp>
    </p:spTree>
    <p:extLst>
      <p:ext uri="{BB962C8B-B14F-4D97-AF65-F5344CB8AC3E}">
        <p14:creationId xmlns:p14="http://schemas.microsoft.com/office/powerpoint/2010/main" val="257048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include Interpretations of interest to the target operator audience.</a:t>
            </a:r>
          </a:p>
          <a:p>
            <a:endParaRPr lang="en-US" dirty="0"/>
          </a:p>
          <a:p>
            <a:r>
              <a:rPr lang="en-US" dirty="0"/>
              <a:t>The first five slides are duplicates of the Consolidated Deck. Interpretation summaries include 2021-2024 PHMSA interpretations most directly relevant to distribution pipelines.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updated by Distribution Team Seminar Presentation Working Group.</a:t>
            </a:r>
          </a:p>
          <a:p>
            <a:endParaRPr lang="en-US" dirty="0"/>
          </a:p>
        </p:txBody>
      </p:sp>
      <p:sp>
        <p:nvSpPr>
          <p:cNvPr id="4" name="Slide Number Placeholder 3"/>
          <p:cNvSpPr>
            <a:spLocks noGrp="1"/>
          </p:cNvSpPr>
          <p:nvPr>
            <p:ph type="sldNum" sz="quarter" idx="5"/>
          </p:nvPr>
        </p:nvSpPr>
        <p:spPr/>
        <p:txBody>
          <a:bodyPr/>
          <a:lstStyle/>
          <a:p>
            <a:fld id="{E8B9F7EF-7BDD-4995-AFC7-E8757ED6F409}" type="slidenum">
              <a:rPr lang="en-US" smtClean="0"/>
              <a:t>35</a:t>
            </a:fld>
            <a:endParaRPr lang="en-US" dirty="0"/>
          </a:p>
        </p:txBody>
      </p:sp>
    </p:spTree>
    <p:extLst>
      <p:ext uri="{BB962C8B-B14F-4D97-AF65-F5344CB8AC3E}">
        <p14:creationId xmlns:p14="http://schemas.microsoft.com/office/powerpoint/2010/main" val="138213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go to Pipeline Data Mart to grab the results to analyze</a:t>
            </a:r>
          </a:p>
        </p:txBody>
      </p:sp>
      <p:sp>
        <p:nvSpPr>
          <p:cNvPr id="4" name="Slide Number Placeholder 3"/>
          <p:cNvSpPr>
            <a:spLocks noGrp="1"/>
          </p:cNvSpPr>
          <p:nvPr>
            <p:ph type="sldNum" sz="quarter" idx="10"/>
          </p:nvPr>
        </p:nvSpPr>
        <p:spPr/>
        <p:txBody>
          <a:bodyPr/>
          <a:lstStyle/>
          <a:p>
            <a:fld id="{ADB023E0-D354-493C-8B8B-8D34C3F547D1}" type="slidenum">
              <a:rPr lang="en-US" smtClean="0"/>
              <a:t>6</a:t>
            </a:fld>
            <a:endParaRPr lang="en-US" dirty="0"/>
          </a:p>
        </p:txBody>
      </p:sp>
    </p:spTree>
    <p:extLst>
      <p:ext uri="{BB962C8B-B14F-4D97-AF65-F5344CB8AC3E}">
        <p14:creationId xmlns:p14="http://schemas.microsoft.com/office/powerpoint/2010/main" val="336129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diverse backgrounds </a:t>
            </a:r>
          </a:p>
          <a:p>
            <a:r>
              <a:rPr lang="en-US" dirty="0"/>
              <a:t>Access to the correct groups at PHMSA</a:t>
            </a:r>
          </a:p>
          <a:p>
            <a:r>
              <a:rPr lang="en-US" dirty="0"/>
              <a:t>Aids in speeding up any project</a:t>
            </a:r>
          </a:p>
        </p:txBody>
      </p:sp>
      <p:sp>
        <p:nvSpPr>
          <p:cNvPr id="4" name="Slide Number Placeholder 3"/>
          <p:cNvSpPr>
            <a:spLocks noGrp="1"/>
          </p:cNvSpPr>
          <p:nvPr>
            <p:ph type="sldNum" sz="quarter" idx="5"/>
          </p:nvPr>
        </p:nvSpPr>
        <p:spPr/>
        <p:txBody>
          <a:bodyPr/>
          <a:lstStyle/>
          <a:p>
            <a:fld id="{ADB023E0-D354-493C-8B8B-8D34C3F547D1}" type="slidenum">
              <a:rPr lang="en-US" smtClean="0"/>
              <a:t>7</a:t>
            </a:fld>
            <a:endParaRPr lang="en-US" dirty="0"/>
          </a:p>
        </p:txBody>
      </p:sp>
    </p:spTree>
    <p:extLst>
      <p:ext uri="{BB962C8B-B14F-4D97-AF65-F5344CB8AC3E}">
        <p14:creationId xmlns:p14="http://schemas.microsoft.com/office/powerpoint/2010/main" val="160710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During field inspections In 2019, Inspectors in the western US observed what appeared to be Sulfur deposits on regulator and relief devices in gate stations and regulator stations.</a:t>
            </a:r>
          </a:p>
          <a:p>
            <a:pPr marL="171450" indent="-171450">
              <a:buFont typeface="Arial" panose="020B0604020202020204" pitchFamily="34" charset="0"/>
              <a:buChar char="•"/>
            </a:pPr>
            <a:r>
              <a:rPr lang="en-US" dirty="0"/>
              <a:t>When Inspectors tried to understand the extent of the issue they found that very little collection or testing of the deposits found had been conducted.</a:t>
            </a:r>
          </a:p>
          <a:p>
            <a:endParaRPr lang="en-US" dirty="0"/>
          </a:p>
          <a:p>
            <a:r>
              <a:rPr lang="en-US" dirty="0"/>
              <a:t>During field inspections when regulator stations within distribution systems failed, Inspectors were present to identify a foreign material unknown to the operator or Inspector.  The foreign material was the cause of the regulator failure.  In one system of about 30,000 people, two regulator stations on opposite ends of the system had regulator failures during a routine field inspection.  In both cases, foreign deposits were discovered.  It was believed to be either Sulfur or Di-thiazine.  Although the Inspector suggested the operator test the foreign material, the operator failed to conduct tests and the foreign material was not properly identified.</a:t>
            </a:r>
          </a:p>
          <a:p>
            <a:endParaRPr lang="en-US" dirty="0"/>
          </a:p>
          <a:p>
            <a:r>
              <a:rPr lang="en-US" dirty="0"/>
              <a:t>At this</a:t>
            </a:r>
            <a:r>
              <a:rPr lang="en-US" baseline="0" dirty="0"/>
              <a:t> time, </a:t>
            </a:r>
            <a:r>
              <a:rPr lang="en-US" dirty="0"/>
              <a:t>PHMSA and NAPSR members began discussing and identifying areas with possible Sulfur or Di-thiazine deposits are in natural gas distribution systems.</a:t>
            </a:r>
          </a:p>
          <a:p>
            <a:endParaRPr lang="en-US" dirty="0"/>
          </a:p>
        </p:txBody>
      </p:sp>
      <p:sp>
        <p:nvSpPr>
          <p:cNvPr id="4" name="Slide Number Placeholder 3"/>
          <p:cNvSpPr>
            <a:spLocks noGrp="1"/>
          </p:cNvSpPr>
          <p:nvPr>
            <p:ph type="sldNum" sz="quarter" idx="10"/>
          </p:nvPr>
        </p:nvSpPr>
        <p:spPr/>
        <p:txBody>
          <a:bodyPr/>
          <a:lstStyle/>
          <a:p>
            <a:fld id="{A8E988D0-521E-4B72-9ED7-5881DA74ECE4}" type="slidenum">
              <a:rPr lang="en-US" smtClean="0"/>
              <a:t>13</a:t>
            </a:fld>
            <a:endParaRPr lang="en-US" dirty="0"/>
          </a:p>
        </p:txBody>
      </p:sp>
    </p:spTree>
    <p:extLst>
      <p:ext uri="{BB962C8B-B14F-4D97-AF65-F5344CB8AC3E}">
        <p14:creationId xmlns:p14="http://schemas.microsoft.com/office/powerpoint/2010/main" val="369018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photographs show various </a:t>
            </a:r>
            <a:r>
              <a:rPr lang="en-US" sz="1200" kern="1200" dirty="0">
                <a:solidFill>
                  <a:schemeClr val="tx1"/>
                </a:solidFill>
                <a:effectLst/>
                <a:latin typeface="+mn-lt"/>
                <a:ea typeface="+mn-ea"/>
                <a:cs typeface="+mn-cs"/>
              </a:rPr>
              <a:t>Elemental Sulfur and Di-thiazine Formation in Natural Gas distribution regulators which cause the failure of the equipment</a:t>
            </a:r>
            <a:r>
              <a:rPr lang="en-US" sz="1200" kern="1200" baseline="0" dirty="0">
                <a:solidFill>
                  <a:schemeClr val="tx1"/>
                </a:solidFill>
                <a:effectLst/>
                <a:latin typeface="+mn-lt"/>
                <a:ea typeface="+mn-ea"/>
                <a:cs typeface="+mn-cs"/>
              </a:rPr>
              <a:t> to meet it design requirements. </a:t>
            </a:r>
            <a:endParaRPr lang="en-US" dirty="0"/>
          </a:p>
          <a:p>
            <a:r>
              <a:rPr lang="en-US" dirty="0"/>
              <a:t>Layers of deposits are identifiable</a:t>
            </a:r>
            <a:r>
              <a:rPr lang="en-US" baseline="0" dirty="0"/>
              <a:t> indicating </a:t>
            </a:r>
            <a:r>
              <a:rPr lang="en-US" dirty="0"/>
              <a:t>a problem occurring over a period of time.</a:t>
            </a:r>
          </a:p>
          <a:p>
            <a:r>
              <a:rPr lang="en-US" dirty="0"/>
              <a:t>You are also able to identify in the bottom right photograph where the operator attempted to remove the foreign material, but the deposits were too thick and the boot had to be replaced.</a:t>
            </a:r>
          </a:p>
        </p:txBody>
      </p:sp>
      <p:sp>
        <p:nvSpPr>
          <p:cNvPr id="4" name="Slide Number Placeholder 3"/>
          <p:cNvSpPr>
            <a:spLocks noGrp="1"/>
          </p:cNvSpPr>
          <p:nvPr>
            <p:ph type="sldNum" sz="quarter" idx="10"/>
          </p:nvPr>
        </p:nvSpPr>
        <p:spPr/>
        <p:txBody>
          <a:bodyPr/>
          <a:lstStyle/>
          <a:p>
            <a:fld id="{A8E988D0-521E-4B72-9ED7-5881DA74ECE4}" type="slidenum">
              <a:rPr lang="en-US" smtClean="0"/>
              <a:t>14</a:t>
            </a:fld>
            <a:endParaRPr lang="en-US" dirty="0"/>
          </a:p>
        </p:txBody>
      </p:sp>
    </p:spTree>
    <p:extLst>
      <p:ext uri="{BB962C8B-B14F-4D97-AF65-F5344CB8AC3E}">
        <p14:creationId xmlns:p14="http://schemas.microsoft.com/office/powerpoint/2010/main" val="8759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identify areas where elemental Sulfur, previously in the vapor phase, condensed on components. Pressure reduction through a regulator or a filter can cause deposition, and the cooling associated with the pressure drop allows the Sulfur to change from a vapor to a solid and deposit on surfaces.  </a:t>
            </a:r>
          </a:p>
        </p:txBody>
      </p:sp>
      <p:sp>
        <p:nvSpPr>
          <p:cNvPr id="4" name="Slide Number Placeholder 3"/>
          <p:cNvSpPr>
            <a:spLocks noGrp="1"/>
          </p:cNvSpPr>
          <p:nvPr>
            <p:ph type="sldNum" sz="quarter" idx="10"/>
          </p:nvPr>
        </p:nvSpPr>
        <p:spPr/>
        <p:txBody>
          <a:bodyPr/>
          <a:lstStyle/>
          <a:p>
            <a:fld id="{A8E988D0-521E-4B72-9ED7-5881DA74ECE4}" type="slidenum">
              <a:rPr lang="en-US" smtClean="0"/>
              <a:t>15</a:t>
            </a:fld>
            <a:endParaRPr lang="en-US" dirty="0"/>
          </a:p>
        </p:txBody>
      </p:sp>
    </p:spTree>
    <p:extLst>
      <p:ext uri="{BB962C8B-B14F-4D97-AF65-F5344CB8AC3E}">
        <p14:creationId xmlns:p14="http://schemas.microsoft.com/office/powerpoint/2010/main" val="353148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pictures on the slide before clearly identify the various colors of deposits of </a:t>
            </a:r>
            <a:r>
              <a:rPr lang="en-US" sz="1200" kern="1200" dirty="0">
                <a:solidFill>
                  <a:schemeClr val="tx1"/>
                </a:solidFill>
                <a:effectLst/>
                <a:latin typeface="+mn-lt"/>
                <a:ea typeface="+mn-ea"/>
                <a:cs typeface="+mn-cs"/>
              </a:rPr>
              <a:t>Elemental Sulfur and Di-thiazine Formation in Natural Gas Pipelines that have been identified </a:t>
            </a:r>
            <a:r>
              <a:rPr lang="en-US" sz="1200" dirty="0"/>
              <a:t>varying from white to yellow to yellow-brown.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Odor can vary as well as color from a normal metallic pipeline odor to the smell of odorant, in a distribution system, to the smell of H</a:t>
            </a:r>
            <a:r>
              <a:rPr lang="en-US" sz="1200" baseline="-25000" dirty="0"/>
              <a:t>2</a:t>
            </a:r>
            <a:r>
              <a:rPr lang="en-US" sz="1200" dirty="0"/>
              <a:t>S hydrogen sulfide, which has a rotten egg smell.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lack of a rotten egg smell, indicating the</a:t>
            </a:r>
            <a:r>
              <a:rPr lang="en-US" sz="1200" baseline="0" dirty="0"/>
              <a:t> presence of Sulfur in the form of </a:t>
            </a:r>
            <a:r>
              <a:rPr lang="en-US" sz="1200" dirty="0"/>
              <a:t>H</a:t>
            </a:r>
            <a:r>
              <a:rPr lang="en-US" sz="1200" baseline="-25000" dirty="0"/>
              <a:t>2</a:t>
            </a:r>
            <a:r>
              <a:rPr lang="en-US" sz="1200" dirty="0"/>
              <a:t>S, does not alleviate the need for analysis of the deposits as chemical composition of the deposits varies and is important to document quantitatively.</a:t>
            </a:r>
            <a:endParaRPr lang="en-US" dirty="0"/>
          </a:p>
        </p:txBody>
      </p:sp>
      <p:sp>
        <p:nvSpPr>
          <p:cNvPr id="4" name="Slide Number Placeholder 3"/>
          <p:cNvSpPr>
            <a:spLocks noGrp="1"/>
          </p:cNvSpPr>
          <p:nvPr>
            <p:ph type="sldNum" sz="quarter" idx="10"/>
          </p:nvPr>
        </p:nvSpPr>
        <p:spPr/>
        <p:txBody>
          <a:bodyPr/>
          <a:lstStyle/>
          <a:p>
            <a:fld id="{A8E988D0-521E-4B72-9ED7-5881DA74ECE4}" type="slidenum">
              <a:rPr lang="en-US" smtClean="0"/>
              <a:t>16</a:t>
            </a:fld>
            <a:endParaRPr lang="en-US" dirty="0"/>
          </a:p>
        </p:txBody>
      </p:sp>
    </p:spTree>
    <p:extLst>
      <p:ext uri="{BB962C8B-B14F-4D97-AF65-F5344CB8AC3E}">
        <p14:creationId xmlns:p14="http://schemas.microsoft.com/office/powerpoint/2010/main" val="39311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appears the issues related to both Sulfur deposition and Di-thiazine have occurred for decades, some operators and inspectors were not aware of the cause.  </a:t>
            </a:r>
          </a:p>
          <a:p>
            <a:r>
              <a:rPr lang="en-US" dirty="0"/>
              <a:t>As operators and inspectors are educated on this possibility, proper identification of a failure due to Sulfur and/or Di-thiazine deposition may be considered a cause of failures more frequently in</a:t>
            </a:r>
            <a:r>
              <a:rPr lang="en-US" baseline="0" dirty="0"/>
              <a:t> the future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solutions to remove or mitigate the issue that have been offered by industry include; Sulfur absorbent technology, filters, heating of the gas stream, accelerated maintenance, chemical cleaning, mechanical cleaning,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of incident data represents the threat at a minimum level as PHMSA can only search incident report comment fields for the occurrence of certain words to identify when Sulfur and/or Di-thiazine depositions were a cause or contributory cause to an incident</a:t>
            </a:r>
          </a:p>
          <a:p>
            <a:endParaRPr lang="en-US" dirty="0"/>
          </a:p>
        </p:txBody>
      </p:sp>
      <p:sp>
        <p:nvSpPr>
          <p:cNvPr id="4" name="Slide Number Placeholder 3"/>
          <p:cNvSpPr>
            <a:spLocks noGrp="1"/>
          </p:cNvSpPr>
          <p:nvPr>
            <p:ph type="sldNum" sz="quarter" idx="10"/>
          </p:nvPr>
        </p:nvSpPr>
        <p:spPr/>
        <p:txBody>
          <a:bodyPr/>
          <a:lstStyle/>
          <a:p>
            <a:fld id="{A8E988D0-521E-4B72-9ED7-5881DA74ECE4}" type="slidenum">
              <a:rPr lang="en-US" smtClean="0"/>
              <a:t>17</a:t>
            </a:fld>
            <a:endParaRPr lang="en-US" dirty="0"/>
          </a:p>
        </p:txBody>
      </p:sp>
    </p:spTree>
    <p:extLst>
      <p:ext uri="{BB962C8B-B14F-4D97-AF65-F5344CB8AC3E}">
        <p14:creationId xmlns:p14="http://schemas.microsoft.com/office/powerpoint/2010/main" val="409169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Reaffirm the reports and information that are available for review and references.</a:t>
            </a:r>
          </a:p>
          <a:p>
            <a:r>
              <a:rPr lang="en-US" dirty="0"/>
              <a:t>That incidents have been documented.</a:t>
            </a:r>
          </a:p>
          <a:p>
            <a:r>
              <a:rPr lang="en-US" dirty="0"/>
              <a:t>That operators are expected to investigate failures per 192.617</a:t>
            </a:r>
            <a:r>
              <a:rPr lang="en-US" baseline="0" dirty="0"/>
              <a:t> </a:t>
            </a:r>
            <a:r>
              <a:rPr lang="en-US" dirty="0"/>
              <a:t>completely.</a:t>
            </a:r>
          </a:p>
          <a:p>
            <a:r>
              <a:rPr lang="en-US" dirty="0"/>
              <a:t>DIMP programs need to address this threat, and information on abnormal operations and failures must be collected and used.</a:t>
            </a:r>
          </a:p>
        </p:txBody>
      </p:sp>
      <p:sp>
        <p:nvSpPr>
          <p:cNvPr id="4" name="Slide Number Placeholder 3"/>
          <p:cNvSpPr>
            <a:spLocks noGrp="1"/>
          </p:cNvSpPr>
          <p:nvPr>
            <p:ph type="sldNum" sz="quarter" idx="10"/>
          </p:nvPr>
        </p:nvSpPr>
        <p:spPr/>
        <p:txBody>
          <a:bodyPr/>
          <a:lstStyle/>
          <a:p>
            <a:fld id="{A8E988D0-521E-4B72-9ED7-5881DA74ECE4}" type="slidenum">
              <a:rPr lang="en-US" smtClean="0"/>
              <a:t>18</a:t>
            </a:fld>
            <a:endParaRPr lang="en-US" dirty="0"/>
          </a:p>
        </p:txBody>
      </p:sp>
    </p:spTree>
    <p:extLst>
      <p:ext uri="{BB962C8B-B14F-4D97-AF65-F5344CB8AC3E}">
        <p14:creationId xmlns:p14="http://schemas.microsoft.com/office/powerpoint/2010/main" val="413788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7101-62AF-B3E2-B33B-EB80386E7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7CE23E-357A-EE0C-79C0-8CBFF06BD0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B83C90-831F-0762-F711-923F7EE5101D}"/>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5" name="Footer Placeholder 4">
            <a:extLst>
              <a:ext uri="{FF2B5EF4-FFF2-40B4-BE49-F238E27FC236}">
                <a16:creationId xmlns:a16="http://schemas.microsoft.com/office/drawing/2014/main" id="{48E73A52-C393-57C6-A7AD-D7F1F9867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9AAE8-78A2-2637-826C-157DA723CA90}"/>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77996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B9A0-C521-CAE5-C30A-458BD6822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63647-1081-F0A1-CF8A-F07DCC195B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FA98F-A5D2-68E4-374F-AA93B8CA2D4F}"/>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5" name="Footer Placeholder 4">
            <a:extLst>
              <a:ext uri="{FF2B5EF4-FFF2-40B4-BE49-F238E27FC236}">
                <a16:creationId xmlns:a16="http://schemas.microsoft.com/office/drawing/2014/main" id="{7E67A4EF-9626-FA8E-77F8-BC32EE168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114B1-574E-7E9E-08C1-D376D499AB2B}"/>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122652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8B3E0-A78D-6160-071D-8EE9F8AD0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0C17CB-7E5C-240A-B53F-313104391A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D273-E27E-0478-7A23-3E8274BE5461}"/>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5" name="Footer Placeholder 4">
            <a:extLst>
              <a:ext uri="{FF2B5EF4-FFF2-40B4-BE49-F238E27FC236}">
                <a16:creationId xmlns:a16="http://schemas.microsoft.com/office/drawing/2014/main" id="{2068C0C4-F41B-2B9E-5D21-EC1DC750A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B6F60-B8D9-DC9D-EA77-B7C363FD8A6A}"/>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1357073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390FA-87CA-46D0-9379-079294B7D874}"/>
              </a:ext>
            </a:extLst>
          </p:cNvPr>
          <p:cNvSpPr>
            <a:spLocks noGrp="1"/>
          </p:cNvSpPr>
          <p:nvPr>
            <p:ph type="title" hasCustomPrompt="1"/>
          </p:nvPr>
        </p:nvSpPr>
        <p:spPr>
          <a:xfrm>
            <a:off x="0" y="0"/>
            <a:ext cx="12192000" cy="1005840"/>
          </a:xfrm>
          <a:solidFill>
            <a:srgbClr val="E46C0A"/>
          </a:solidFill>
        </p:spPr>
        <p:txBody>
          <a:bodyPr/>
          <a:lstStyle>
            <a:lvl1pPr algn="ctr">
              <a:defRPr>
                <a:solidFill>
                  <a:schemeClr val="bg1"/>
                </a:solidFill>
              </a:defRPr>
            </a:lvl1pPr>
          </a:lstStyle>
          <a:p>
            <a:r>
              <a:rPr lang="en-US" dirty="0"/>
              <a:t>Heading Main Topics</a:t>
            </a:r>
          </a:p>
        </p:txBody>
      </p:sp>
      <p:sp>
        <p:nvSpPr>
          <p:cNvPr id="3" name="Content Placeholder 2">
            <a:extLst>
              <a:ext uri="{FF2B5EF4-FFF2-40B4-BE49-F238E27FC236}">
                <a16:creationId xmlns:a16="http://schemas.microsoft.com/office/drawing/2014/main" id="{8A3F624F-F4ED-4690-A26A-67D1E115FDC9}"/>
              </a:ext>
            </a:extLst>
          </p:cNvPr>
          <p:cNvSpPr>
            <a:spLocks noGrp="1"/>
          </p:cNvSpPr>
          <p:nvPr>
            <p:ph sz="half" idx="1" hasCustomPrompt="1"/>
          </p:nvPr>
        </p:nvSpPr>
        <p:spPr>
          <a:xfrm>
            <a:off x="738143" y="1253331"/>
            <a:ext cx="10715713" cy="4351338"/>
          </a:xfrm>
        </p:spPr>
        <p:txBody>
          <a:bodyPr/>
          <a:lstStyle>
            <a:lvl1pPr>
              <a:buFont typeface="Wingdings" panose="05000000000000000000" pitchFamily="2" charset="2"/>
              <a:buChar char="§"/>
              <a:defRPr/>
            </a:lvl1pPr>
            <a:lvl2pPr>
              <a:buFont typeface="Wingdings" panose="05000000000000000000" pitchFamily="2" charset="2"/>
              <a:buChar char="§"/>
              <a:defRPr/>
            </a:lvl2p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Orange heading for main topics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Bullet (Times New Roman, 28 pt.)</a:t>
            </a:r>
          </a:p>
          <a:p>
            <a:pPr lvl="1">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Sub-bullet (Times New Roman, 24 pt.)</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No more than 6 lines per slide</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No more than 6 words per line</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Each PowerPoint slide should take one minute of presentation time</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The presenter should provide specific, detailed information, not words on the slide</a:t>
            </a:r>
            <a:endParaRPr lang="en-US" dirty="0">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9C698ECE-A878-4348-B8A1-1C946B676114}"/>
              </a:ext>
            </a:extLst>
          </p:cNvPr>
          <p:cNvSpPr>
            <a:spLocks noGrp="1"/>
          </p:cNvSpPr>
          <p:nvPr>
            <p:ph type="dt" sz="half" idx="10"/>
          </p:nvPr>
        </p:nvSpPr>
        <p:spPr/>
        <p:txBody>
          <a:bodyPr/>
          <a:lstStyle/>
          <a:p>
            <a:fld id="{74A6C077-B8D9-4BBC-A22A-8C2107676EFB}" type="datetime1">
              <a:rPr lang="en-US" smtClean="0"/>
              <a:t>8/18/2025</a:t>
            </a:fld>
            <a:endParaRPr lang="en-US"/>
          </a:p>
        </p:txBody>
      </p:sp>
      <p:sp>
        <p:nvSpPr>
          <p:cNvPr id="6" name="Footer Placeholder 5">
            <a:extLst>
              <a:ext uri="{FF2B5EF4-FFF2-40B4-BE49-F238E27FC236}">
                <a16:creationId xmlns:a16="http://schemas.microsoft.com/office/drawing/2014/main" id="{F1680B59-4F05-4656-BDA3-4C10EACB4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8CE8D-5AFE-4642-9706-2665D6E0D781}"/>
              </a:ext>
            </a:extLst>
          </p:cNvPr>
          <p:cNvSpPr>
            <a:spLocks noGrp="1"/>
          </p:cNvSpPr>
          <p:nvPr>
            <p:ph type="sldNum" sz="quarter" idx="12"/>
          </p:nvPr>
        </p:nvSpPr>
        <p:spPr/>
        <p:txBody>
          <a:bodyPr/>
          <a:lstStyle/>
          <a:p>
            <a:fld id="{1CAA0138-2AFB-448D-B177-F61CB55D0BD0}" type="slidenum">
              <a:rPr lang="en-US" smtClean="0"/>
              <a:t>‹#›</a:t>
            </a:fld>
            <a:endParaRPr lang="en-US"/>
          </a:p>
        </p:txBody>
      </p:sp>
      <p:pic>
        <p:nvPicPr>
          <p:cNvPr id="10" name="Picture 9">
            <a:extLst>
              <a:ext uri="{FF2B5EF4-FFF2-40B4-BE49-F238E27FC236}">
                <a16:creationId xmlns:a16="http://schemas.microsoft.com/office/drawing/2014/main" id="{F45B0725-0DB9-483B-AC42-3B0FCE222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5147" y="148143"/>
            <a:ext cx="731520" cy="743407"/>
          </a:xfrm>
          <a:prstGeom prst="rect">
            <a:avLst/>
          </a:prstGeom>
        </p:spPr>
      </p:pic>
    </p:spTree>
    <p:extLst>
      <p:ext uri="{BB962C8B-B14F-4D97-AF65-F5344CB8AC3E}">
        <p14:creationId xmlns:p14="http://schemas.microsoft.com/office/powerpoint/2010/main" val="138061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D320-549D-3C4B-47EF-3C0638199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46FCE-E90D-0DB1-B9C8-1B6F434373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0BAE0-1F96-729F-0B93-01DA9BF4110D}"/>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5" name="Footer Placeholder 4">
            <a:extLst>
              <a:ext uri="{FF2B5EF4-FFF2-40B4-BE49-F238E27FC236}">
                <a16:creationId xmlns:a16="http://schemas.microsoft.com/office/drawing/2014/main" id="{9E582B8B-5297-8511-D929-15CA47B16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1CBA5-503B-E427-B69F-CB0F056EC5B6}"/>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336929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EBD5-BB66-829D-DBC8-76AE395D93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FC0D7D-A160-5501-44E6-5E73836ED8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73254-4AC9-45DD-7571-0508EE59C440}"/>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5" name="Footer Placeholder 4">
            <a:extLst>
              <a:ext uri="{FF2B5EF4-FFF2-40B4-BE49-F238E27FC236}">
                <a16:creationId xmlns:a16="http://schemas.microsoft.com/office/drawing/2014/main" id="{D355DBA3-D23D-BC0C-D16F-FC2D59336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81A4D-F7C7-E2EA-99B2-A6E9F7CAD0D4}"/>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195034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D16B-B757-6F4A-B3C5-2E9858FD6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95C01-D1A8-CBE4-2BE7-F0B997089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5D7CC4-EFDD-EDEB-5625-DF450F95F7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C78A59-4DDD-BED0-FACE-4083EDE59247}"/>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6" name="Footer Placeholder 5">
            <a:extLst>
              <a:ext uri="{FF2B5EF4-FFF2-40B4-BE49-F238E27FC236}">
                <a16:creationId xmlns:a16="http://schemas.microsoft.com/office/drawing/2014/main" id="{AC508294-67F1-A868-1E4D-853CABCA6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BBC34-16FA-595B-4708-E0758454195C}"/>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63816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F7C8-FA4E-74CD-1F41-928CDBFB65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5F399-B75F-B634-35AE-1644EEF2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F2C4CF-55FC-DE64-71CA-F53871906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B5FD6A-E653-E331-519E-EFA890D6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02D23-0BF0-ED62-2A60-B5954CC15F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887248-E7C6-D556-6D71-F9F3B38B5687}"/>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8" name="Footer Placeholder 7">
            <a:extLst>
              <a:ext uri="{FF2B5EF4-FFF2-40B4-BE49-F238E27FC236}">
                <a16:creationId xmlns:a16="http://schemas.microsoft.com/office/drawing/2014/main" id="{9E2BB26B-4A72-03DC-80B3-4C173AB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68FFB6-A302-88E5-FBDB-C2A9FB752BC1}"/>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298411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3662-F0CF-9C95-73E4-0CAE5CC483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7DE2D-6909-AB85-E6C9-63E065AD1DDF}"/>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4" name="Footer Placeholder 3">
            <a:extLst>
              <a:ext uri="{FF2B5EF4-FFF2-40B4-BE49-F238E27FC236}">
                <a16:creationId xmlns:a16="http://schemas.microsoft.com/office/drawing/2014/main" id="{04191DCB-0843-DCD8-EFE0-862C4E9F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C68B09-7028-FFF2-C8DA-594A3262D1AB}"/>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274821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C3E04-8E55-90E4-C431-BF82542EAFC9}"/>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3" name="Footer Placeholder 2">
            <a:extLst>
              <a:ext uri="{FF2B5EF4-FFF2-40B4-BE49-F238E27FC236}">
                <a16:creationId xmlns:a16="http://schemas.microsoft.com/office/drawing/2014/main" id="{6A0FC526-3A33-C00D-070D-7B28223993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2DE2C-C0D9-20B7-9B74-576803DCFC79}"/>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58901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FF9C-8567-C0C8-515E-B3E7B7BD7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BC07F1-D9C6-FDCC-665B-5183BF915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F3448E-4330-9E25-94B5-56EC0CABB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F6F30-0B21-7E0D-E573-DB0BAA26DD61}"/>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6" name="Footer Placeholder 5">
            <a:extLst>
              <a:ext uri="{FF2B5EF4-FFF2-40B4-BE49-F238E27FC236}">
                <a16:creationId xmlns:a16="http://schemas.microsoft.com/office/drawing/2014/main" id="{CCA05FFD-BD7A-F3A7-9D03-8606D3CF8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E3418-84E8-3EDC-1216-6BDE1CACD2D2}"/>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273376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8A66-4A00-A21D-4A54-47042B331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D83344-AB5A-1BD7-27BD-0824F0BAF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6D3BD-3451-21D4-1F9F-55AD8C6A7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86314-CC3F-FC08-7BCE-D82C8791E948}"/>
              </a:ext>
            </a:extLst>
          </p:cNvPr>
          <p:cNvSpPr>
            <a:spLocks noGrp="1"/>
          </p:cNvSpPr>
          <p:nvPr>
            <p:ph type="dt" sz="half" idx="10"/>
          </p:nvPr>
        </p:nvSpPr>
        <p:spPr/>
        <p:txBody>
          <a:bodyPr/>
          <a:lstStyle/>
          <a:p>
            <a:fld id="{0BC0B198-2646-481A-9EF6-068E8066A784}" type="datetimeFigureOut">
              <a:rPr lang="en-US" smtClean="0"/>
              <a:t>8/18/2025</a:t>
            </a:fld>
            <a:endParaRPr lang="en-US"/>
          </a:p>
        </p:txBody>
      </p:sp>
      <p:sp>
        <p:nvSpPr>
          <p:cNvPr id="6" name="Footer Placeholder 5">
            <a:extLst>
              <a:ext uri="{FF2B5EF4-FFF2-40B4-BE49-F238E27FC236}">
                <a16:creationId xmlns:a16="http://schemas.microsoft.com/office/drawing/2014/main" id="{C1CD8972-B9E4-43A3-6E7D-D097F217B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2579B-F7D1-6AC6-136E-E110307F28DB}"/>
              </a:ext>
            </a:extLst>
          </p:cNvPr>
          <p:cNvSpPr>
            <a:spLocks noGrp="1"/>
          </p:cNvSpPr>
          <p:nvPr>
            <p:ph type="sldNum" sz="quarter" idx="12"/>
          </p:nvPr>
        </p:nvSpPr>
        <p:spPr/>
        <p:txBody>
          <a:bodyPr/>
          <a:lstStyle/>
          <a:p>
            <a:fld id="{36E35F0C-7165-4EC9-8713-BA4B554FA34D}" type="slidenum">
              <a:rPr lang="en-US" smtClean="0"/>
              <a:t>‹#›</a:t>
            </a:fld>
            <a:endParaRPr lang="en-US"/>
          </a:p>
        </p:txBody>
      </p:sp>
    </p:spTree>
    <p:extLst>
      <p:ext uri="{BB962C8B-B14F-4D97-AF65-F5344CB8AC3E}">
        <p14:creationId xmlns:p14="http://schemas.microsoft.com/office/powerpoint/2010/main" val="391044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3383B-EAF3-608A-9AB4-99BB5E56E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A65970-D5BF-ACA7-C52A-3F1C31365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EB243-723B-EAF7-B4AD-9E079D89A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C0B198-2646-481A-9EF6-068E8066A784}" type="datetimeFigureOut">
              <a:rPr lang="en-US" smtClean="0"/>
              <a:t>8/18/2025</a:t>
            </a:fld>
            <a:endParaRPr lang="en-US"/>
          </a:p>
        </p:txBody>
      </p:sp>
      <p:sp>
        <p:nvSpPr>
          <p:cNvPr id="5" name="Footer Placeholder 4">
            <a:extLst>
              <a:ext uri="{FF2B5EF4-FFF2-40B4-BE49-F238E27FC236}">
                <a16:creationId xmlns:a16="http://schemas.microsoft.com/office/drawing/2014/main" id="{22EFC4C6-91D9-42EA-2617-CB7303843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86AAC4-79FF-6038-E8FF-DC02708DF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E35F0C-7165-4EC9-8713-BA4B554FA34D}" type="slidenum">
              <a:rPr lang="en-US" smtClean="0"/>
              <a:t>‹#›</a:t>
            </a:fld>
            <a:endParaRPr lang="en-US"/>
          </a:p>
        </p:txBody>
      </p:sp>
    </p:spTree>
    <p:extLst>
      <p:ext uri="{BB962C8B-B14F-4D97-AF65-F5344CB8AC3E}">
        <p14:creationId xmlns:p14="http://schemas.microsoft.com/office/powerpoint/2010/main" val="2037232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8984F-8F87-1A39-C12E-9D596DF0AA1E}"/>
              </a:ext>
            </a:extLst>
          </p:cNvPr>
          <p:cNvSpPr>
            <a:spLocks noGrp="1"/>
          </p:cNvSpPr>
          <p:nvPr>
            <p:ph type="ctrTitle"/>
          </p:nvPr>
        </p:nvSpPr>
        <p:spPr>
          <a:xfrm>
            <a:off x="1285241" y="1008993"/>
            <a:ext cx="9231410" cy="3542045"/>
          </a:xfrm>
        </p:spPr>
        <p:txBody>
          <a:bodyPr anchor="b">
            <a:normAutofit/>
          </a:bodyPr>
          <a:lstStyle/>
          <a:p>
            <a:pPr algn="l"/>
            <a:r>
              <a:rPr lang="en-US" sz="8100"/>
              <a:t>NAPSR-PHMSA Distribution Team Updates</a:t>
            </a:r>
          </a:p>
        </p:txBody>
      </p:sp>
      <p:sp>
        <p:nvSpPr>
          <p:cNvPr id="3" name="Subtitle 2">
            <a:extLst>
              <a:ext uri="{FF2B5EF4-FFF2-40B4-BE49-F238E27FC236}">
                <a16:creationId xmlns:a16="http://schemas.microsoft.com/office/drawing/2014/main" id="{66C149BD-4E34-E09D-740B-C2B5F3EED50D}"/>
              </a:ext>
            </a:extLst>
          </p:cNvPr>
          <p:cNvSpPr>
            <a:spLocks noGrp="1"/>
          </p:cNvSpPr>
          <p:nvPr>
            <p:ph type="subTitle" idx="1"/>
          </p:nvPr>
        </p:nvSpPr>
        <p:spPr>
          <a:xfrm>
            <a:off x="1285241" y="4582814"/>
            <a:ext cx="7132335" cy="1312657"/>
          </a:xfrm>
        </p:spPr>
        <p:txBody>
          <a:bodyPr anchor="t">
            <a:normAutofit/>
          </a:bodyPr>
          <a:lstStyle/>
          <a:p>
            <a:pPr algn="l"/>
            <a:r>
              <a:rPr lang="en-US" sz="2200"/>
              <a:t>Matt Smith</a:t>
            </a:r>
          </a:p>
          <a:p>
            <a:pPr algn="l"/>
            <a:r>
              <a:rPr lang="en-US" sz="2200"/>
              <a:t>August 19, 2025</a:t>
            </a:r>
          </a:p>
          <a:p>
            <a:pPr algn="l"/>
            <a:r>
              <a:rPr lang="en-US" sz="2200"/>
              <a:t>Western Region Gas Conference</a:t>
            </a:r>
          </a:p>
        </p:txBody>
      </p:sp>
    </p:spTree>
    <p:extLst>
      <p:ext uri="{BB962C8B-B14F-4D97-AF65-F5344CB8AC3E}">
        <p14:creationId xmlns:p14="http://schemas.microsoft.com/office/powerpoint/2010/main" val="267845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935377" y="388686"/>
            <a:ext cx="8363712" cy="775543"/>
          </a:xfrm>
        </p:spPr>
        <p:txBody>
          <a:bodyPr>
            <a:normAutofit/>
          </a:bodyPr>
          <a:lstStyle/>
          <a:p>
            <a:r>
              <a:rPr lang="en-US" sz="4800" dirty="0">
                <a:solidFill>
                  <a:schemeClr val="tx2"/>
                </a:solidFill>
              </a:rPr>
              <a:t>Emergency Valve Designation</a:t>
            </a:r>
          </a:p>
        </p:txBody>
      </p:sp>
      <p:sp>
        <p:nvSpPr>
          <p:cNvPr id="3" name="Subtitle 2"/>
          <p:cNvSpPr>
            <a:spLocks noGrp="1"/>
          </p:cNvSpPr>
          <p:nvPr>
            <p:ph type="subTitle" idx="1"/>
          </p:nvPr>
        </p:nvSpPr>
        <p:spPr>
          <a:xfrm>
            <a:off x="2043031" y="1164229"/>
            <a:ext cx="8363712" cy="4714058"/>
          </a:xfrm>
        </p:spPr>
        <p:txBody>
          <a:bodyPr>
            <a:noAutofit/>
          </a:bodyPr>
          <a:lstStyle/>
          <a:p>
            <a:pPr marL="257175" indent="-257175" algn="l">
              <a:buFont typeface="Arial" panose="020B0604020202020204" pitchFamily="34" charset="0"/>
              <a:buChar char="•"/>
            </a:pPr>
            <a:r>
              <a:rPr lang="en-US" sz="2600" dirty="0"/>
              <a:t>Incidents related to significant delays shutting down gas pipelines in a timely manner</a:t>
            </a:r>
          </a:p>
          <a:p>
            <a:pPr marL="257175" indent="-257175" algn="l">
              <a:buFont typeface="Arial" panose="020B0604020202020204" pitchFamily="34" charset="0"/>
              <a:buChar char="•"/>
            </a:pPr>
            <a:r>
              <a:rPr lang="en-US" sz="2600" dirty="0"/>
              <a:t>Operators failed to use emergency valves</a:t>
            </a:r>
          </a:p>
          <a:p>
            <a:pPr marL="257175" indent="-257175" algn="l">
              <a:buFont typeface="Arial" panose="020B0604020202020204" pitchFamily="34" charset="0"/>
              <a:buChar char="•"/>
            </a:pPr>
            <a:r>
              <a:rPr lang="en-US" sz="2600" dirty="0"/>
              <a:t>192.181 (a) - </a:t>
            </a:r>
            <a:r>
              <a:rPr lang="en-US" sz="2000" dirty="0"/>
              <a:t>Each high-pressure distribution system </a:t>
            </a:r>
            <a:r>
              <a:rPr lang="en-US" sz="2000" b="1" u="sng" dirty="0"/>
              <a:t>must have valves </a:t>
            </a:r>
            <a:r>
              <a:rPr lang="en-US" sz="2000" dirty="0"/>
              <a:t>spaced so as to </a:t>
            </a:r>
            <a:r>
              <a:rPr lang="en-US" sz="2000" u="sng" dirty="0"/>
              <a:t>reduce the time to shut down a section of main in an emergency</a:t>
            </a:r>
            <a:r>
              <a:rPr lang="en-US" sz="2000" dirty="0"/>
              <a:t>. The </a:t>
            </a:r>
            <a:r>
              <a:rPr lang="en-US" sz="2000" u="sng" dirty="0"/>
              <a:t>valve spacing is determined </a:t>
            </a:r>
            <a:r>
              <a:rPr lang="en-US" sz="2000" dirty="0"/>
              <a:t>by the </a:t>
            </a:r>
            <a:r>
              <a:rPr lang="en-US" sz="2000" u="sng" dirty="0"/>
              <a:t>operating pressure, the size of the mains, and the local physical conditions</a:t>
            </a:r>
            <a:r>
              <a:rPr lang="en-US" sz="2000" dirty="0"/>
              <a:t>.</a:t>
            </a:r>
          </a:p>
          <a:p>
            <a:pPr marL="257175" indent="-257175" algn="l">
              <a:buFont typeface="Arial" panose="020B0604020202020204" pitchFamily="34" charset="0"/>
              <a:buChar char="•"/>
            </a:pPr>
            <a:r>
              <a:rPr lang="en-US" sz="2600" dirty="0"/>
              <a:t>Regulation has been required since 1971</a:t>
            </a:r>
          </a:p>
          <a:p>
            <a:pPr marL="257175" indent="-257175" algn="l">
              <a:buFont typeface="Arial" panose="020B0604020202020204" pitchFamily="34" charset="0"/>
              <a:buChar char="•"/>
            </a:pPr>
            <a:r>
              <a:rPr lang="en-US" sz="2600" dirty="0"/>
              <a:t>Operators have failed to install valves per 192.181</a:t>
            </a:r>
          </a:p>
          <a:p>
            <a:pPr marL="257175" indent="-257175" algn="l">
              <a:buFont typeface="Arial" panose="020B0604020202020204" pitchFamily="34" charset="0"/>
              <a:buChar char="•"/>
            </a:pPr>
            <a:r>
              <a:rPr lang="en-US" sz="2600" dirty="0"/>
              <a:t>Procedures are lacking</a:t>
            </a:r>
          </a:p>
          <a:p>
            <a:pPr marL="257175" indent="-257175" algn="l">
              <a:buFont typeface="Arial" panose="020B0604020202020204" pitchFamily="34" charset="0"/>
              <a:buChar char="•"/>
            </a:pPr>
            <a:r>
              <a:rPr lang="en-US" sz="2600" dirty="0">
                <a:highlight>
                  <a:srgbClr val="FFFF00"/>
                </a:highlight>
              </a:rPr>
              <a:t>New installations </a:t>
            </a:r>
          </a:p>
        </p:txBody>
      </p:sp>
    </p:spTree>
    <p:extLst>
      <p:ext uri="{BB962C8B-B14F-4D97-AF65-F5344CB8AC3E}">
        <p14:creationId xmlns:p14="http://schemas.microsoft.com/office/powerpoint/2010/main" val="276648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AD1A1-340F-79E0-D7B2-2DEA439DAC5F}"/>
              </a:ext>
            </a:extLst>
          </p:cNvPr>
          <p:cNvPicPr>
            <a:picLocks noChangeAspect="1"/>
          </p:cNvPicPr>
          <p:nvPr/>
        </p:nvPicPr>
        <p:blipFill>
          <a:blip r:embed="rId2"/>
          <a:stretch>
            <a:fillRect/>
          </a:stretch>
        </p:blipFill>
        <p:spPr>
          <a:xfrm>
            <a:off x="3289668" y="0"/>
            <a:ext cx="5612664" cy="6858000"/>
          </a:xfrm>
          <a:prstGeom prst="rect">
            <a:avLst/>
          </a:prstGeom>
        </p:spPr>
      </p:pic>
    </p:spTree>
    <p:extLst>
      <p:ext uri="{BB962C8B-B14F-4D97-AF65-F5344CB8AC3E}">
        <p14:creationId xmlns:p14="http://schemas.microsoft.com/office/powerpoint/2010/main" val="262783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935377" y="388686"/>
            <a:ext cx="8363712" cy="775543"/>
          </a:xfrm>
        </p:spPr>
        <p:txBody>
          <a:bodyPr>
            <a:normAutofit/>
          </a:bodyPr>
          <a:lstStyle/>
          <a:p>
            <a:r>
              <a:rPr lang="en-US" sz="4800" dirty="0">
                <a:solidFill>
                  <a:schemeClr val="tx2"/>
                </a:solidFill>
              </a:rPr>
              <a:t>Contract Locators</a:t>
            </a:r>
          </a:p>
        </p:txBody>
      </p:sp>
      <p:sp>
        <p:nvSpPr>
          <p:cNvPr id="3" name="Subtitle 2"/>
          <p:cNvSpPr>
            <a:spLocks noGrp="1"/>
          </p:cNvSpPr>
          <p:nvPr>
            <p:ph type="subTitle" idx="1"/>
          </p:nvPr>
        </p:nvSpPr>
        <p:spPr>
          <a:xfrm>
            <a:off x="2043031" y="1164229"/>
            <a:ext cx="8363712" cy="4714058"/>
          </a:xfrm>
        </p:spPr>
        <p:txBody>
          <a:bodyPr>
            <a:noAutofit/>
          </a:bodyPr>
          <a:lstStyle/>
          <a:p>
            <a:pPr marL="257175" indent="-257175" algn="l">
              <a:buFont typeface="Arial" panose="020B0604020202020204" pitchFamily="34" charset="0"/>
              <a:buChar char="•"/>
            </a:pPr>
            <a:r>
              <a:rPr lang="en-US" sz="2600" dirty="0"/>
              <a:t>Concerns raised regarding timeliness and quality of locates by contractors</a:t>
            </a:r>
          </a:p>
          <a:p>
            <a:pPr marL="257175" indent="-257175" algn="l">
              <a:buFont typeface="Arial" panose="020B0604020202020204" pitchFamily="34" charset="0"/>
              <a:buChar char="•"/>
            </a:pPr>
            <a:r>
              <a:rPr lang="en-US" sz="2600" dirty="0"/>
              <a:t>Collected data from various sources</a:t>
            </a:r>
          </a:p>
          <a:p>
            <a:pPr marL="714375" lvl="1" indent="-257175" algn="l">
              <a:buFont typeface="Arial" panose="020B0604020202020204" pitchFamily="34" charset="0"/>
              <a:buChar char="•"/>
            </a:pPr>
            <a:r>
              <a:rPr lang="en-US" sz="2200" dirty="0"/>
              <a:t>Indications point to contract locator errors</a:t>
            </a:r>
          </a:p>
          <a:p>
            <a:pPr marL="257175" indent="-257175" algn="l">
              <a:buFont typeface="Arial" panose="020B0604020202020204" pitchFamily="34" charset="0"/>
              <a:buChar char="•"/>
            </a:pPr>
            <a:r>
              <a:rPr lang="en-US" sz="2600" dirty="0"/>
              <a:t>Gathering information from states</a:t>
            </a:r>
          </a:p>
          <a:p>
            <a:pPr marL="257175" indent="-257175" algn="l">
              <a:buFont typeface="Arial" panose="020B0604020202020204" pitchFamily="34" charset="0"/>
              <a:buChar char="•"/>
            </a:pPr>
            <a:r>
              <a:rPr lang="en-US" sz="2600" dirty="0"/>
              <a:t>States are taking varied approaches to the problem related to timeliness and accuracy of locates</a:t>
            </a:r>
          </a:p>
          <a:p>
            <a:pPr marL="257175" indent="-257175" algn="l">
              <a:buFont typeface="Arial" panose="020B0604020202020204" pitchFamily="34" charset="0"/>
              <a:buChar char="•"/>
            </a:pPr>
            <a:r>
              <a:rPr lang="en-US" sz="2600" dirty="0"/>
              <a:t>States requiring gas located only by in-house or a portion of the locates by in-house</a:t>
            </a:r>
          </a:p>
        </p:txBody>
      </p:sp>
    </p:spTree>
    <p:extLst>
      <p:ext uri="{BB962C8B-B14F-4D97-AF65-F5344CB8AC3E}">
        <p14:creationId xmlns:p14="http://schemas.microsoft.com/office/powerpoint/2010/main" val="2162536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524000" y="248539"/>
            <a:ext cx="8766928" cy="775543"/>
          </a:xfrm>
        </p:spPr>
        <p:txBody>
          <a:bodyPr>
            <a:normAutofit/>
          </a:bodyPr>
          <a:lstStyle/>
          <a:p>
            <a:r>
              <a:rPr lang="en-US" sz="4400" dirty="0"/>
              <a:t>Sulfur and Di-thiazine Deposits</a:t>
            </a:r>
          </a:p>
        </p:txBody>
      </p:sp>
      <p:sp>
        <p:nvSpPr>
          <p:cNvPr id="3" name="Subtitle 2"/>
          <p:cNvSpPr>
            <a:spLocks noGrp="1"/>
          </p:cNvSpPr>
          <p:nvPr>
            <p:ph type="subTitle" idx="1"/>
          </p:nvPr>
        </p:nvSpPr>
        <p:spPr>
          <a:xfrm>
            <a:off x="2143760" y="1024082"/>
            <a:ext cx="8147168" cy="4731941"/>
          </a:xfrm>
        </p:spPr>
        <p:txBody>
          <a:bodyPr>
            <a:noAutofit/>
          </a:bodyPr>
          <a:lstStyle/>
          <a:p>
            <a:pPr marL="342900" indent="-342900" algn="l">
              <a:buFont typeface="Arial" panose="020B0604020202020204" pitchFamily="34" charset="0"/>
              <a:buChar char="•"/>
            </a:pPr>
            <a:r>
              <a:rPr lang="en-US" sz="2800" dirty="0"/>
              <a:t>In 2019 deposits of what appeared to be sulfur (visually and by smell in some cases) was identified by Regulators </a:t>
            </a:r>
          </a:p>
          <a:p>
            <a:pPr marL="800100" lvl="1" indent="-342900" algn="l">
              <a:buFont typeface="Arial" panose="020B0604020202020204" pitchFamily="34" charset="0"/>
              <a:buChar char="•"/>
            </a:pPr>
            <a:r>
              <a:rPr lang="en-US" sz="2400" dirty="0"/>
              <a:t>This was the cause of equipment failures in natural gas transmission and distribution pipelines</a:t>
            </a:r>
          </a:p>
          <a:p>
            <a:pPr marL="342900" indent="-342900" algn="l">
              <a:buFont typeface="Arial" panose="020B0604020202020204" pitchFamily="34" charset="0"/>
              <a:buChar char="•"/>
            </a:pPr>
            <a:r>
              <a:rPr lang="en-US" sz="2800" dirty="0"/>
              <a:t>Regulators began investigating</a:t>
            </a:r>
          </a:p>
          <a:p>
            <a:pPr marL="342900" indent="-342900" algn="l">
              <a:buFont typeface="Arial" panose="020B0604020202020204" pitchFamily="34" charset="0"/>
              <a:buChar char="•"/>
            </a:pPr>
            <a:r>
              <a:rPr lang="en-US" sz="2800" dirty="0"/>
              <a:t>Samples of the solids formed in pipelines have not been regularly collected for testing</a:t>
            </a:r>
          </a:p>
          <a:p>
            <a:pPr marL="342900" indent="-342900" algn="l">
              <a:buFont typeface="Arial" panose="020B0604020202020204" pitchFamily="34" charset="0"/>
              <a:buChar char="•"/>
            </a:pPr>
            <a:r>
              <a:rPr lang="en-US" sz="2800" dirty="0"/>
              <a:t>Continuing to capture data related to equipment failures</a:t>
            </a:r>
          </a:p>
        </p:txBody>
      </p:sp>
    </p:spTree>
    <p:extLst>
      <p:ext uri="{BB962C8B-B14F-4D97-AF65-F5344CB8AC3E}">
        <p14:creationId xmlns:p14="http://schemas.microsoft.com/office/powerpoint/2010/main" val="252728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524000" y="189086"/>
            <a:ext cx="9144000" cy="775543"/>
          </a:xfrm>
        </p:spPr>
        <p:txBody>
          <a:bodyPr>
            <a:normAutofit/>
          </a:bodyPr>
          <a:lstStyle/>
          <a:p>
            <a:r>
              <a:rPr lang="en-US" sz="4400" dirty="0">
                <a:solidFill>
                  <a:srgbClr val="0070C0"/>
                </a:solidFill>
              </a:rPr>
              <a:t>Photographs of Recent Deposits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9110"/>
          <a:stretch/>
        </p:blipFill>
        <p:spPr>
          <a:xfrm>
            <a:off x="1524001" y="3553823"/>
            <a:ext cx="3996965" cy="3306636"/>
          </a:xfrm>
          <a:prstGeom prst="rect">
            <a:avLst/>
          </a:prstGeom>
        </p:spPr>
      </p:pic>
      <p:pic>
        <p:nvPicPr>
          <p:cNvPr id="7" name="Picture 6"/>
          <p:cNvPicPr>
            <a:picLocks noChangeAspect="1"/>
          </p:cNvPicPr>
          <p:nvPr/>
        </p:nvPicPr>
        <p:blipFill>
          <a:blip r:embed="rId5"/>
          <a:stretch>
            <a:fillRect/>
          </a:stretch>
        </p:blipFill>
        <p:spPr>
          <a:xfrm>
            <a:off x="2778820" y="974462"/>
            <a:ext cx="3438525" cy="2692970"/>
          </a:xfrm>
          <a:prstGeom prst="rect">
            <a:avLst/>
          </a:prstGeom>
        </p:spPr>
      </p:pic>
      <p:pic>
        <p:nvPicPr>
          <p:cNvPr id="8" name="Picture 7"/>
          <p:cNvPicPr>
            <a:picLocks noChangeAspect="1"/>
          </p:cNvPicPr>
          <p:nvPr/>
        </p:nvPicPr>
        <p:blipFill>
          <a:blip r:embed="rId6"/>
          <a:stretch>
            <a:fillRect/>
          </a:stretch>
        </p:blipFill>
        <p:spPr>
          <a:xfrm>
            <a:off x="6217345" y="974462"/>
            <a:ext cx="3572643" cy="2692970"/>
          </a:xfrm>
          <a:prstGeom prst="rect">
            <a:avLst/>
          </a:prstGeom>
        </p:spPr>
      </p:pic>
      <p:pic>
        <p:nvPicPr>
          <p:cNvPr id="9" name="Picture 8"/>
          <p:cNvPicPr>
            <a:picLocks noChangeAspect="1"/>
          </p:cNvPicPr>
          <p:nvPr/>
        </p:nvPicPr>
        <p:blipFill>
          <a:blip r:embed="rId7"/>
          <a:stretch>
            <a:fillRect/>
          </a:stretch>
        </p:blipFill>
        <p:spPr>
          <a:xfrm>
            <a:off x="5520966" y="3677267"/>
            <a:ext cx="5147035" cy="3185651"/>
          </a:xfrm>
          <a:prstGeom prst="rect">
            <a:avLst/>
          </a:prstGeom>
        </p:spPr>
      </p:pic>
    </p:spTree>
    <p:extLst>
      <p:ext uri="{BB962C8B-B14F-4D97-AF65-F5344CB8AC3E}">
        <p14:creationId xmlns:p14="http://schemas.microsoft.com/office/powerpoint/2010/main" val="415311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524000" y="189086"/>
            <a:ext cx="9144000" cy="775543"/>
          </a:xfrm>
        </p:spPr>
        <p:txBody>
          <a:bodyPr>
            <a:normAutofit/>
          </a:bodyPr>
          <a:lstStyle/>
          <a:p>
            <a:r>
              <a:rPr lang="en-US" sz="4400" dirty="0">
                <a:solidFill>
                  <a:srgbClr val="0070C0"/>
                </a:solidFill>
              </a:rPr>
              <a:t>Photographs of Sulfur Deposits</a:t>
            </a:r>
          </a:p>
        </p:txBody>
      </p:sp>
      <p:sp>
        <p:nvSpPr>
          <p:cNvPr id="3" name="Subtitle 2"/>
          <p:cNvSpPr>
            <a:spLocks noGrp="1"/>
          </p:cNvSpPr>
          <p:nvPr>
            <p:ph type="subTitle" idx="1"/>
          </p:nvPr>
        </p:nvSpPr>
        <p:spPr>
          <a:xfrm>
            <a:off x="1716045" y="5473849"/>
            <a:ext cx="8759910" cy="588327"/>
          </a:xfrm>
        </p:spPr>
        <p:txBody>
          <a:bodyPr>
            <a:normAutofit fontScale="85000" lnSpcReduction="10000"/>
          </a:bodyPr>
          <a:lstStyle/>
          <a:p>
            <a:pPr marL="342900" indent="-342900" algn="l">
              <a:buFont typeface="Arial" panose="020B0604020202020204" pitchFamily="34" charset="0"/>
              <a:buChar char="•"/>
            </a:pPr>
            <a:r>
              <a:rPr lang="en-US" sz="1900" dirty="0"/>
              <a:t>Image from An Effective Solution for Elemental Sulfur Deposition in Natural Gas Systems, Kimtantas and Taylor, 2014, Bechtel Hydrocarbon Technology Solutions, Inc.</a:t>
            </a:r>
          </a:p>
          <a:p>
            <a:pPr marL="342900" indent="-342900" algn="l">
              <a:buFont typeface="Arial" panose="020B0604020202020204" pitchFamily="34" charset="0"/>
              <a:buChar char="•"/>
            </a:pPr>
            <a:endParaRPr lang="en-US" dirty="0"/>
          </a:p>
        </p:txBody>
      </p:sp>
      <p:pic>
        <p:nvPicPr>
          <p:cNvPr id="5" name="Picture 4"/>
          <p:cNvPicPr>
            <a:picLocks noChangeAspect="1"/>
          </p:cNvPicPr>
          <p:nvPr/>
        </p:nvPicPr>
        <p:blipFill>
          <a:blip r:embed="rId4"/>
          <a:stretch>
            <a:fillRect/>
          </a:stretch>
        </p:blipFill>
        <p:spPr>
          <a:xfrm>
            <a:off x="3618746" y="821270"/>
            <a:ext cx="5120246" cy="4652579"/>
          </a:xfrm>
          <a:prstGeom prst="rect">
            <a:avLst/>
          </a:prstGeom>
        </p:spPr>
      </p:pic>
    </p:spTree>
    <p:extLst>
      <p:ext uri="{BB962C8B-B14F-4D97-AF65-F5344CB8AC3E}">
        <p14:creationId xmlns:p14="http://schemas.microsoft.com/office/powerpoint/2010/main" val="3777195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2315852" y="342904"/>
            <a:ext cx="7532016" cy="931485"/>
          </a:xfrm>
        </p:spPr>
        <p:txBody>
          <a:bodyPr>
            <a:normAutofit fontScale="90000"/>
          </a:bodyPr>
          <a:lstStyle/>
          <a:p>
            <a:r>
              <a:rPr lang="en-US" sz="4400" dirty="0">
                <a:solidFill>
                  <a:srgbClr val="0070C0"/>
                </a:solidFill>
              </a:rPr>
              <a:t>Varying Appearances and Odors of Solid Deposits</a:t>
            </a:r>
          </a:p>
        </p:txBody>
      </p:sp>
      <p:sp>
        <p:nvSpPr>
          <p:cNvPr id="3" name="Subtitle 2"/>
          <p:cNvSpPr>
            <a:spLocks noGrp="1"/>
          </p:cNvSpPr>
          <p:nvPr>
            <p:ph type="subTitle" idx="1"/>
          </p:nvPr>
        </p:nvSpPr>
        <p:spPr>
          <a:xfrm>
            <a:off x="2165023" y="1472351"/>
            <a:ext cx="8182466" cy="4606984"/>
          </a:xfrm>
        </p:spPr>
        <p:txBody>
          <a:bodyPr>
            <a:normAutofit fontScale="92500" lnSpcReduction="20000"/>
          </a:bodyPr>
          <a:lstStyle/>
          <a:p>
            <a:pPr marL="257175" indent="-257175" algn="l">
              <a:buFont typeface="Arial" panose="020B0604020202020204" pitchFamily="34" charset="0"/>
              <a:buChar char="•"/>
            </a:pPr>
            <a:r>
              <a:rPr lang="en-US" sz="3600" dirty="0"/>
              <a:t>Observed colors of deposits vary from white to yellow to yellow-brown apparently depending on constituents in the gas stream and where the deposits forms (condenses) in pressure reduction equipment</a:t>
            </a:r>
          </a:p>
          <a:p>
            <a:pPr marL="257175" indent="-257175" algn="l">
              <a:buFont typeface="Arial" panose="020B0604020202020204" pitchFamily="34" charset="0"/>
              <a:buChar char="•"/>
            </a:pPr>
            <a:r>
              <a:rPr lang="en-US" sz="3600" dirty="0"/>
              <a:t>In some cases, the only odor is a normal pipeline odor or in a distribution system only the smell of odorant.  </a:t>
            </a:r>
          </a:p>
          <a:p>
            <a:pPr marL="257175" indent="-257175" algn="l">
              <a:buFont typeface="Arial" panose="020B0604020202020204" pitchFamily="34" charset="0"/>
              <a:buChar char="•"/>
            </a:pPr>
            <a:r>
              <a:rPr lang="en-US" sz="3600" dirty="0"/>
              <a:t>H</a:t>
            </a:r>
            <a:r>
              <a:rPr lang="en-US" sz="3600" baseline="-25000" dirty="0"/>
              <a:t>2</a:t>
            </a:r>
            <a:r>
              <a:rPr lang="en-US" sz="3600" dirty="0"/>
              <a:t>S has a rotten egg smell, and the lack of a rotten egg smell should not alleviate the need for analysis of the deposits</a:t>
            </a:r>
          </a:p>
        </p:txBody>
      </p:sp>
    </p:spTree>
    <p:extLst>
      <p:ext uri="{BB962C8B-B14F-4D97-AF65-F5344CB8AC3E}">
        <p14:creationId xmlns:p14="http://schemas.microsoft.com/office/powerpoint/2010/main" val="819381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3181350" y="381010"/>
            <a:ext cx="5829300" cy="775543"/>
          </a:xfrm>
        </p:spPr>
        <p:txBody>
          <a:bodyPr>
            <a:normAutofit/>
          </a:bodyPr>
          <a:lstStyle/>
          <a:p>
            <a:r>
              <a:rPr lang="en-US" sz="4400" dirty="0">
                <a:solidFill>
                  <a:srgbClr val="0070C0"/>
                </a:solidFill>
              </a:rPr>
              <a:t>Perspective</a:t>
            </a:r>
          </a:p>
        </p:txBody>
      </p:sp>
      <p:sp>
        <p:nvSpPr>
          <p:cNvPr id="3" name="Subtitle 2"/>
          <p:cNvSpPr>
            <a:spLocks noGrp="1"/>
          </p:cNvSpPr>
          <p:nvPr>
            <p:ph type="subTitle" idx="1"/>
          </p:nvPr>
        </p:nvSpPr>
        <p:spPr>
          <a:xfrm>
            <a:off x="2143761" y="1156553"/>
            <a:ext cx="7977485" cy="4848009"/>
          </a:xfrm>
        </p:spPr>
        <p:txBody>
          <a:bodyPr>
            <a:normAutofit/>
          </a:bodyPr>
          <a:lstStyle/>
          <a:p>
            <a:pPr marL="342900" indent="-342900" algn="l">
              <a:buFont typeface="Arial" panose="020B0604020202020204" pitchFamily="34" charset="0"/>
              <a:buChar char="•"/>
            </a:pPr>
            <a:r>
              <a:rPr lang="en-US" dirty="0"/>
              <a:t>The issue of solids formations in gas pipelines, upstream processing equipment, and downstream user facilities is well documented and </a:t>
            </a:r>
            <a:r>
              <a:rPr lang="en-US" u="sng" dirty="0"/>
              <a:t>appears to have been occurring for decades</a:t>
            </a:r>
            <a:r>
              <a:rPr lang="en-US" dirty="0"/>
              <a:t>.</a:t>
            </a:r>
          </a:p>
          <a:p>
            <a:pPr marL="342900" indent="-342900" algn="l">
              <a:buFont typeface="Arial" panose="020B0604020202020204" pitchFamily="34" charset="0"/>
              <a:buChar char="•"/>
            </a:pPr>
            <a:r>
              <a:rPr lang="en-US" dirty="0"/>
              <a:t>There are solutions offered by industry to remove or mitigate the issue of solids formation in pipeline pressure reduction equipment.</a:t>
            </a:r>
          </a:p>
          <a:p>
            <a:pPr marL="342900" indent="-342900" algn="l">
              <a:buFont typeface="Arial" panose="020B0604020202020204" pitchFamily="34" charset="0"/>
              <a:buChar char="•"/>
            </a:pPr>
            <a:r>
              <a:rPr lang="en-US" dirty="0"/>
              <a:t>Incident reports submitted to PHMSA provide limited data and information on the significance of the threat that Sulfur and/or Di-thiazine deposits pose to pipeline safety. </a:t>
            </a:r>
          </a:p>
          <a:p>
            <a:pPr marL="800100" lvl="1" indent="-342900" algn="l">
              <a:buFont typeface="Arial" panose="020B0604020202020204" pitchFamily="34" charset="0"/>
              <a:buChar char="•"/>
            </a:pPr>
            <a:r>
              <a:rPr lang="en-US" dirty="0"/>
              <a:t>Due to a lack of understanding related to the issue</a:t>
            </a:r>
          </a:p>
        </p:txBody>
      </p:sp>
    </p:spTree>
    <p:extLst>
      <p:ext uri="{BB962C8B-B14F-4D97-AF65-F5344CB8AC3E}">
        <p14:creationId xmlns:p14="http://schemas.microsoft.com/office/powerpoint/2010/main" val="2480431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721963" y="190080"/>
            <a:ext cx="8748074" cy="775543"/>
          </a:xfrm>
        </p:spPr>
        <p:txBody>
          <a:bodyPr>
            <a:normAutofit/>
          </a:bodyPr>
          <a:lstStyle/>
          <a:p>
            <a:r>
              <a:rPr lang="en-US" sz="4400" dirty="0">
                <a:solidFill>
                  <a:srgbClr val="0070C0"/>
                </a:solidFill>
              </a:rPr>
              <a:t>Summary</a:t>
            </a:r>
          </a:p>
        </p:txBody>
      </p:sp>
      <p:sp>
        <p:nvSpPr>
          <p:cNvPr id="3" name="Subtitle 2"/>
          <p:cNvSpPr>
            <a:spLocks noGrp="1"/>
          </p:cNvSpPr>
          <p:nvPr>
            <p:ph type="subTitle" idx="1"/>
          </p:nvPr>
        </p:nvSpPr>
        <p:spPr>
          <a:xfrm>
            <a:off x="2123441" y="965623"/>
            <a:ext cx="8158479" cy="4715509"/>
          </a:xfrm>
        </p:spPr>
        <p:txBody>
          <a:bodyPr>
            <a:normAutofit lnSpcReduction="10000"/>
          </a:bodyPr>
          <a:lstStyle/>
          <a:p>
            <a:pPr marL="257175" indent="-257175" algn="l">
              <a:buFont typeface="Arial" panose="020B0604020202020204" pitchFamily="34" charset="0"/>
              <a:buChar char="•"/>
            </a:pPr>
            <a:r>
              <a:rPr lang="en-US" sz="2100" dirty="0"/>
              <a:t>Sulfur or sour gas requires treatment </a:t>
            </a:r>
          </a:p>
          <a:p>
            <a:pPr marL="257175" indent="-257175" algn="l">
              <a:buFont typeface="Arial" panose="020B0604020202020204" pitchFamily="34" charset="0"/>
              <a:buChar char="•"/>
            </a:pPr>
            <a:r>
              <a:rPr lang="en-US" sz="2100" dirty="0"/>
              <a:t>The treatment via adding Triazine may allow a by-product called Di-thiazine to change from a gas to a solid in the pipeline</a:t>
            </a:r>
          </a:p>
          <a:p>
            <a:pPr marL="257175" indent="-257175" algn="l">
              <a:buFont typeface="Arial" panose="020B0604020202020204" pitchFamily="34" charset="0"/>
              <a:buChar char="•"/>
            </a:pPr>
            <a:r>
              <a:rPr lang="en-US" sz="2100" dirty="0"/>
              <a:t>Both Sulfur and Di-thiazine have accumulated in the pipeline after large pressure reductions or very high flows of gas at regulator stations</a:t>
            </a:r>
          </a:p>
          <a:p>
            <a:pPr marL="257175" indent="-257175" algn="l">
              <a:buFont typeface="Arial" panose="020B0604020202020204" pitchFamily="34" charset="0"/>
              <a:buChar char="•"/>
            </a:pPr>
            <a:r>
              <a:rPr lang="en-US" sz="2100" dirty="0"/>
              <a:t>This has caused failures in pressure reduction equipment</a:t>
            </a:r>
          </a:p>
          <a:p>
            <a:pPr marL="257175" indent="-257175" algn="l">
              <a:buFont typeface="Arial" panose="020B0604020202020204" pitchFamily="34" charset="0"/>
              <a:buChar char="•"/>
            </a:pPr>
            <a:r>
              <a:rPr lang="en-US" sz="2100" dirty="0"/>
              <a:t>The failures have over pressured gas systems or caused excessive amounts of gas to relieve into the atmosphere</a:t>
            </a:r>
          </a:p>
          <a:p>
            <a:pPr marL="257175" indent="-257175" algn="l">
              <a:buFont typeface="Arial" panose="020B0604020202020204" pitchFamily="34" charset="0"/>
              <a:buChar char="•"/>
            </a:pPr>
            <a:r>
              <a:rPr lang="en-US" sz="2100" dirty="0"/>
              <a:t>Operators are failing to investigate failures and identify the root cause, which may be Sulfur or Di-thiazine</a:t>
            </a:r>
          </a:p>
          <a:p>
            <a:pPr marL="257175" indent="-257175" algn="l">
              <a:buFont typeface="Arial" panose="020B0604020202020204" pitchFamily="34" charset="0"/>
              <a:buChar char="•"/>
            </a:pPr>
            <a:r>
              <a:rPr lang="en-US" sz="2100" dirty="0"/>
              <a:t>The information on failures and the cause is needed for the operator to take appropriate actions to prevent a recurrence</a:t>
            </a:r>
          </a:p>
          <a:p>
            <a:pPr marL="257175" indent="-257175" algn="l">
              <a:buFont typeface="Arial" panose="020B0604020202020204" pitchFamily="34" charset="0"/>
              <a:buChar char="•"/>
            </a:pPr>
            <a:r>
              <a:rPr lang="en-US" sz="2100" dirty="0"/>
              <a:t>Education is needed for both the gas operators and the regulators</a:t>
            </a:r>
          </a:p>
        </p:txBody>
      </p:sp>
    </p:spTree>
    <p:extLst>
      <p:ext uri="{BB962C8B-B14F-4D97-AF65-F5344CB8AC3E}">
        <p14:creationId xmlns:p14="http://schemas.microsoft.com/office/powerpoint/2010/main" val="1224462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865827" y="212092"/>
            <a:ext cx="8422640" cy="775543"/>
          </a:xfrm>
        </p:spPr>
        <p:txBody>
          <a:bodyPr>
            <a:normAutofit/>
          </a:bodyPr>
          <a:lstStyle/>
          <a:p>
            <a:r>
              <a:rPr lang="en-US" sz="4400" dirty="0">
                <a:solidFill>
                  <a:srgbClr val="0070C0"/>
                </a:solidFill>
              </a:rPr>
              <a:t>Path Forward</a:t>
            </a:r>
          </a:p>
        </p:txBody>
      </p:sp>
      <p:sp>
        <p:nvSpPr>
          <p:cNvPr id="3" name="Subtitle 2"/>
          <p:cNvSpPr>
            <a:spLocks noGrp="1"/>
          </p:cNvSpPr>
          <p:nvPr>
            <p:ph type="subTitle" idx="1"/>
          </p:nvPr>
        </p:nvSpPr>
        <p:spPr>
          <a:xfrm>
            <a:off x="2146170" y="1238252"/>
            <a:ext cx="7861954" cy="4593589"/>
          </a:xfrm>
        </p:spPr>
        <p:txBody>
          <a:bodyPr>
            <a:normAutofit fontScale="92500" lnSpcReduction="10000"/>
          </a:bodyPr>
          <a:lstStyle/>
          <a:p>
            <a:pPr marL="257175" indent="-257175" algn="l">
              <a:buFont typeface="Arial" panose="020B0604020202020204" pitchFamily="34" charset="0"/>
              <a:buChar char="•"/>
            </a:pPr>
            <a:r>
              <a:rPr lang="en-US" dirty="0"/>
              <a:t>While the issue of solids formations in gas pipelines, upstream processing equipment, and downstream user facilities is well documented, the recent upward trend in incidents needs to be evaluated and the threat understood</a:t>
            </a:r>
          </a:p>
          <a:p>
            <a:pPr marL="257175" indent="-257175" algn="l">
              <a:buFont typeface="Arial" panose="020B0604020202020204" pitchFamily="34" charset="0"/>
              <a:buChar char="•"/>
            </a:pPr>
            <a:r>
              <a:rPr lang="en-US" dirty="0"/>
              <a:t>Regulators will continue to gather information from inspections and investigations into failures and take compliance actions, as appropriate</a:t>
            </a:r>
          </a:p>
          <a:p>
            <a:pPr marL="257175" indent="-257175" algn="l">
              <a:buFont typeface="Arial" panose="020B0604020202020204" pitchFamily="34" charset="0"/>
              <a:buChar char="•"/>
            </a:pPr>
            <a:r>
              <a:rPr lang="en-US" dirty="0"/>
              <a:t>Regulators will continue to review DIMP programs for the identification of potential and existing threats, including the reliability of pressure control equipment and formation of solids within the equipment</a:t>
            </a:r>
          </a:p>
          <a:p>
            <a:pPr marL="257175" indent="-257175" algn="l">
              <a:buFont typeface="Arial" panose="020B0604020202020204" pitchFamily="34" charset="0"/>
              <a:buChar char="•"/>
            </a:pPr>
            <a:r>
              <a:rPr lang="en-US" dirty="0"/>
              <a:t>PHMSA will review research and development options and continue to learn more about the threat of solids deposition in pressure reducing equipment</a:t>
            </a:r>
          </a:p>
        </p:txBody>
      </p:sp>
    </p:spTree>
    <p:extLst>
      <p:ext uri="{BB962C8B-B14F-4D97-AF65-F5344CB8AC3E}">
        <p14:creationId xmlns:p14="http://schemas.microsoft.com/office/powerpoint/2010/main" val="311136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D40C99-A965-78F3-240D-EF1DEA58ED22}"/>
              </a:ext>
            </a:extLst>
          </p:cNvPr>
          <p:cNvSpPr>
            <a:spLocks noGrp="1"/>
          </p:cNvSpPr>
          <p:nvPr>
            <p:ph type="title"/>
          </p:nvPr>
        </p:nvSpPr>
        <p:spPr>
          <a:xfrm>
            <a:off x="1075767" y="1188637"/>
            <a:ext cx="2988234" cy="4480726"/>
          </a:xfrm>
        </p:spPr>
        <p:txBody>
          <a:bodyPr>
            <a:normAutofit/>
          </a:bodyPr>
          <a:lstStyle/>
          <a:p>
            <a:pPr algn="r"/>
            <a:r>
              <a:rPr lang="en-US" sz="6600"/>
              <a:t>Topics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546D25-B0FE-B867-8BA7-64ACE880F461}"/>
              </a:ext>
            </a:extLst>
          </p:cNvPr>
          <p:cNvSpPr>
            <a:spLocks noGrp="1"/>
          </p:cNvSpPr>
          <p:nvPr>
            <p:ph idx="1"/>
          </p:nvPr>
        </p:nvSpPr>
        <p:spPr>
          <a:xfrm>
            <a:off x="5255260" y="1648870"/>
            <a:ext cx="4702848" cy="3560260"/>
          </a:xfrm>
        </p:spPr>
        <p:txBody>
          <a:bodyPr anchor="ctr">
            <a:normAutofit/>
          </a:bodyPr>
          <a:lstStyle/>
          <a:p>
            <a:r>
              <a:rPr lang="en-US" sz="2400"/>
              <a:t>Team Purpose</a:t>
            </a:r>
          </a:p>
          <a:p>
            <a:r>
              <a:rPr lang="en-US" sz="2400"/>
              <a:t>Team Composition</a:t>
            </a:r>
          </a:p>
          <a:p>
            <a:r>
              <a:rPr lang="en-US" sz="2400"/>
              <a:t>Team Activities</a:t>
            </a:r>
          </a:p>
          <a:p>
            <a:r>
              <a:rPr lang="en-US" sz="2400"/>
              <a:t>Distribution Team Annual State Seminar Presentation</a:t>
            </a:r>
          </a:p>
          <a:p>
            <a:pPr lvl="1"/>
            <a:r>
              <a:rPr lang="en-US" dirty="0"/>
              <a:t>Incidents</a:t>
            </a:r>
          </a:p>
          <a:p>
            <a:pPr lvl="1"/>
            <a:r>
              <a:rPr lang="en-US" dirty="0"/>
              <a:t>Advisory Bulletins</a:t>
            </a:r>
          </a:p>
          <a:p>
            <a:pPr lvl="1"/>
            <a:r>
              <a:rPr lang="en-US" dirty="0"/>
              <a:t>Interpretations</a:t>
            </a:r>
          </a:p>
          <a:p>
            <a:endParaRPr lang="en-US" sz="2400"/>
          </a:p>
          <a:p>
            <a:endParaRPr lang="en-US" sz="2400"/>
          </a:p>
          <a:p>
            <a:endParaRPr lang="en-US" sz="2400"/>
          </a:p>
        </p:txBody>
      </p:sp>
    </p:spTree>
    <p:extLst>
      <p:ext uri="{BB962C8B-B14F-4D97-AF65-F5344CB8AC3E}">
        <p14:creationId xmlns:p14="http://schemas.microsoft.com/office/powerpoint/2010/main" val="4000757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3FCD26-E37C-4BB2-90BD-7716D1A758BA}"/>
              </a:ext>
            </a:extLst>
          </p:cNvPr>
          <p:cNvSpPr>
            <a:spLocks noGrp="1"/>
          </p:cNvSpPr>
          <p:nvPr>
            <p:ph type="subTitle" idx="1"/>
          </p:nvPr>
        </p:nvSpPr>
        <p:spPr/>
        <p:txBody>
          <a:bodyPr/>
          <a:lstStyle/>
          <a:p>
            <a:endParaRPr lang="en-US" dirty="0"/>
          </a:p>
          <a:p>
            <a:r>
              <a:rPr lang="en-US" dirty="0"/>
              <a:t>(Add your name, title and event here)</a:t>
            </a:r>
          </a:p>
        </p:txBody>
      </p:sp>
      <p:pic>
        <p:nvPicPr>
          <p:cNvPr id="5" name="Picture 4" descr="Text&#10;&#10;Description automatically generated">
            <a:extLst>
              <a:ext uri="{FF2B5EF4-FFF2-40B4-BE49-F238E27FC236}">
                <a16:creationId xmlns:a16="http://schemas.microsoft.com/office/drawing/2014/main" id="{37AD4B05-E58D-4D2F-84E9-F16C8873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720" y="4873756"/>
            <a:ext cx="1760426" cy="1455089"/>
          </a:xfrm>
          <a:prstGeom prst="rect">
            <a:avLst/>
          </a:prstGeom>
        </p:spPr>
      </p:pic>
      <p:pic>
        <p:nvPicPr>
          <p:cNvPr id="6" name="Picture 5" descr="Logo&#10;&#10;Description automatically generated">
            <a:extLst>
              <a:ext uri="{FF2B5EF4-FFF2-40B4-BE49-F238E27FC236}">
                <a16:creationId xmlns:a16="http://schemas.microsoft.com/office/drawing/2014/main" id="{EF56C2A7-E588-4670-88F8-736DB8A46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54" y="4873756"/>
            <a:ext cx="1760425" cy="1455089"/>
          </a:xfrm>
          <a:prstGeom prst="rect">
            <a:avLst/>
          </a:prstGeom>
        </p:spPr>
      </p:pic>
      <p:sp>
        <p:nvSpPr>
          <p:cNvPr id="4" name="TextBox 3">
            <a:extLst>
              <a:ext uri="{FF2B5EF4-FFF2-40B4-BE49-F238E27FC236}">
                <a16:creationId xmlns:a16="http://schemas.microsoft.com/office/drawing/2014/main" id="{6BEEB355-8171-4DE1-8181-78F4D0CD66E2}"/>
              </a:ext>
            </a:extLst>
          </p:cNvPr>
          <p:cNvSpPr txBox="1"/>
          <p:nvPr/>
        </p:nvSpPr>
        <p:spPr>
          <a:xfrm>
            <a:off x="1524000" y="745067"/>
            <a:ext cx="9144000" cy="2677656"/>
          </a:xfrm>
          <a:prstGeom prst="rect">
            <a:avLst/>
          </a:prstGeom>
          <a:noFill/>
        </p:spPr>
        <p:txBody>
          <a:bodyPr wrap="square" rtlCol="0">
            <a:spAutoFit/>
          </a:bodyPr>
          <a:lstStyle/>
          <a:p>
            <a:endParaRPr lang="en-US" dirty="0"/>
          </a:p>
          <a:p>
            <a:endParaRPr lang="en-US" dirty="0"/>
          </a:p>
          <a:p>
            <a:pPr algn="ctr"/>
            <a:r>
              <a:rPr lang="en-US" sz="2400" dirty="0"/>
              <a:t>Distribution Systems – Annual Regulatory Snapshot</a:t>
            </a:r>
          </a:p>
          <a:p>
            <a:pPr algn="ctr"/>
            <a:r>
              <a:rPr lang="en-US" sz="2400" dirty="0"/>
              <a:t>National Association of Pipeline Safety Representatives</a:t>
            </a:r>
          </a:p>
          <a:p>
            <a:pPr algn="ctr"/>
            <a:endParaRPr lang="en-US" sz="2400" dirty="0"/>
          </a:p>
          <a:p>
            <a:pPr algn="ctr"/>
            <a:r>
              <a:rPr lang="en-US" sz="2400" dirty="0"/>
              <a:t>PHMSA Office of Pipeline Safety</a:t>
            </a:r>
          </a:p>
          <a:p>
            <a:pPr algn="ctr"/>
            <a:endParaRPr lang="en-US" dirty="0"/>
          </a:p>
          <a:p>
            <a:endParaRPr lang="en-US" dirty="0"/>
          </a:p>
        </p:txBody>
      </p:sp>
      <p:pic>
        <p:nvPicPr>
          <p:cNvPr id="10" name="Picture 9" descr="Logo&#10;&#10;Description automatically generated">
            <a:extLst>
              <a:ext uri="{FF2B5EF4-FFF2-40B4-BE49-F238E27FC236}">
                <a16:creationId xmlns:a16="http://schemas.microsoft.com/office/drawing/2014/main" id="{5DA775EB-C9D4-4577-90AD-ABD3E5C4CC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462" y="4873756"/>
            <a:ext cx="2505075" cy="1828800"/>
          </a:xfrm>
          <a:prstGeom prst="rect">
            <a:avLst/>
          </a:prstGeom>
        </p:spPr>
      </p:pic>
    </p:spTree>
    <p:extLst>
      <p:ext uri="{BB962C8B-B14F-4D97-AF65-F5344CB8AC3E}">
        <p14:creationId xmlns:p14="http://schemas.microsoft.com/office/powerpoint/2010/main" val="2018386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6BAB-7402-0B6B-89AE-AF6D7CD89A5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BAF216C-1869-2961-9AC0-8CC8ED8303B7}"/>
              </a:ext>
            </a:extLst>
          </p:cNvPr>
          <p:cNvSpPr>
            <a:spLocks noGrp="1"/>
          </p:cNvSpPr>
          <p:nvPr>
            <p:ph idx="1"/>
          </p:nvPr>
        </p:nvSpPr>
        <p:spPr/>
        <p:txBody>
          <a:bodyPr/>
          <a:lstStyle/>
          <a:p>
            <a:r>
              <a:rPr lang="en-US" dirty="0"/>
              <a:t>Maintain information for the last three years</a:t>
            </a:r>
          </a:p>
          <a:p>
            <a:r>
              <a:rPr lang="en-US" dirty="0"/>
              <a:t>States are required to conduct meetings every three years (min.)</a:t>
            </a:r>
          </a:p>
          <a:p>
            <a:r>
              <a:rPr lang="en-US" dirty="0"/>
              <a:t>Incident Investigations and Lessons Learned</a:t>
            </a:r>
          </a:p>
          <a:p>
            <a:r>
              <a:rPr lang="en-US" dirty="0"/>
              <a:t>PHMSA Advisory Bulletins</a:t>
            </a:r>
          </a:p>
          <a:p>
            <a:r>
              <a:rPr lang="en-US" dirty="0"/>
              <a:t>PHMSA Interpretations</a:t>
            </a:r>
          </a:p>
          <a:p>
            <a:endParaRPr lang="en-US" dirty="0"/>
          </a:p>
        </p:txBody>
      </p:sp>
    </p:spTree>
    <p:extLst>
      <p:ext uri="{BB962C8B-B14F-4D97-AF65-F5344CB8AC3E}">
        <p14:creationId xmlns:p14="http://schemas.microsoft.com/office/powerpoint/2010/main" val="117360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DF64-A83A-4775-B385-3CD717F74548}"/>
              </a:ext>
            </a:extLst>
          </p:cNvPr>
          <p:cNvSpPr>
            <a:spLocks noGrp="1"/>
          </p:cNvSpPr>
          <p:nvPr>
            <p:ph type="ctrTitle"/>
          </p:nvPr>
        </p:nvSpPr>
        <p:spPr/>
        <p:txBody>
          <a:bodyPr>
            <a:normAutofit/>
          </a:bodyPr>
          <a:lstStyle/>
          <a:p>
            <a:r>
              <a:rPr lang="en-US" b="1" dirty="0"/>
              <a:t>Incident Investigations and Lessons Learned</a:t>
            </a:r>
          </a:p>
        </p:txBody>
      </p:sp>
      <p:sp>
        <p:nvSpPr>
          <p:cNvPr id="3" name="Subtitle 2">
            <a:extLst>
              <a:ext uri="{FF2B5EF4-FFF2-40B4-BE49-F238E27FC236}">
                <a16:creationId xmlns:a16="http://schemas.microsoft.com/office/drawing/2014/main" id="{B943CD44-18F4-428B-A447-E584374BC04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84419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76801"/>
            <a:ext cx="12192000" cy="1005840"/>
          </a:xfrm>
          <a:noFill/>
        </p:spPr>
        <p:txBody>
          <a:bodyPr>
            <a:normAutofit fontScale="90000"/>
          </a:bodyPr>
          <a:lstStyle/>
          <a:p>
            <a:r>
              <a:rPr lang="en-US" b="1" dirty="0">
                <a:solidFill>
                  <a:schemeClr val="tx1"/>
                </a:solidFill>
              </a:rPr>
              <a:t>12/2/24 Natural Gas Distribution with Fatality </a:t>
            </a:r>
            <a:br>
              <a:rPr lang="en-US" b="1" dirty="0">
                <a:solidFill>
                  <a:schemeClr val="tx1"/>
                </a:solidFill>
              </a:rPr>
            </a:br>
            <a:r>
              <a:rPr lang="en-US" b="1" dirty="0">
                <a:solidFill>
                  <a:schemeClr val="tx1"/>
                </a:solidFill>
              </a:rPr>
              <a:t>Avondale, LA</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103445" y="1629172"/>
            <a:ext cx="10715713" cy="4351338"/>
          </a:xfrm>
        </p:spPr>
        <p:txBody>
          <a:bodyPr>
            <a:normAutofit fontScale="85000" lnSpcReduction="20000"/>
          </a:bodyPr>
          <a:lstStyle/>
          <a:p>
            <a:r>
              <a:rPr lang="en-US" dirty="0"/>
              <a:t>NTSB Investigating</a:t>
            </a:r>
          </a:p>
          <a:p>
            <a:pPr lvl="1"/>
            <a:r>
              <a:rPr lang="en-US" dirty="0"/>
              <a:t>LA DNR and PHMSA are Party</a:t>
            </a:r>
          </a:p>
          <a:p>
            <a:r>
              <a:rPr lang="en-US" dirty="0"/>
              <a:t>Incident overview</a:t>
            </a:r>
          </a:p>
          <a:p>
            <a:pPr lvl="1"/>
            <a:r>
              <a:rPr lang="en-US" dirty="0"/>
              <a:t>Cement truck ran over a NG junction box</a:t>
            </a:r>
          </a:p>
          <a:p>
            <a:pPr lvl="1"/>
            <a:r>
              <a:rPr lang="en-US" dirty="0"/>
              <a:t>Junction box damaged 2-inch coated steel </a:t>
            </a:r>
          </a:p>
          <a:p>
            <a:pPr marL="457200" lvl="1" indent="0">
              <a:buNone/>
            </a:pPr>
            <a:r>
              <a:rPr lang="en-US" dirty="0"/>
              <a:t>main operation at 80 </a:t>
            </a:r>
            <a:r>
              <a:rPr lang="en-US" dirty="0" err="1"/>
              <a:t>psig</a:t>
            </a:r>
            <a:endParaRPr lang="en-US" dirty="0"/>
          </a:p>
          <a:p>
            <a:pPr lvl="1"/>
            <a:r>
              <a:rPr lang="en-US" dirty="0"/>
              <a:t>Natural gas entered sewer system</a:t>
            </a:r>
          </a:p>
          <a:p>
            <a:pPr lvl="1"/>
            <a:r>
              <a:rPr lang="en-US" dirty="0"/>
              <a:t>A house approximately 340 feet away </a:t>
            </a:r>
          </a:p>
          <a:p>
            <a:pPr marL="457200" lvl="1" indent="0">
              <a:buNone/>
            </a:pPr>
            <a:r>
              <a:rPr lang="en-US" dirty="0"/>
              <a:t>exploded. </a:t>
            </a:r>
          </a:p>
          <a:p>
            <a:pPr lvl="1"/>
            <a:r>
              <a:rPr lang="en-US" dirty="0"/>
              <a:t>2-inch coated steel main operation at </a:t>
            </a:r>
          </a:p>
          <a:p>
            <a:pPr marL="0" indent="0">
              <a:buNone/>
            </a:pPr>
            <a:r>
              <a:rPr lang="en-US" sz="2400" dirty="0"/>
              <a:t>        80 </a:t>
            </a:r>
            <a:r>
              <a:rPr lang="en-US" sz="2400" dirty="0" err="1"/>
              <a:t>psig</a:t>
            </a:r>
            <a:endParaRPr lang="en-US" sz="2400" dirty="0"/>
          </a:p>
          <a:p>
            <a:r>
              <a:rPr lang="en-US" sz="2400" dirty="0"/>
              <a:t>1 fatality, 5 injuries</a:t>
            </a:r>
          </a:p>
          <a:p>
            <a:pPr marL="0" indent="0">
              <a:buNone/>
            </a:pPr>
            <a:endParaRPr lang="en-US" sz="2400" dirty="0"/>
          </a:p>
          <a:p>
            <a:pPr marL="0" indent="0">
              <a:buNone/>
            </a:pPr>
            <a:r>
              <a:rPr lang="en-US" sz="2400" dirty="0"/>
              <a:t>AID Lead Investigator - Blesson Mathew</a:t>
            </a:r>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4AAF8F3-FF7C-9A1F-8C5A-4EB42C92789D}"/>
              </a:ext>
            </a:extLst>
          </p:cNvPr>
          <p:cNvPicPr>
            <a:picLocks noChangeAspect="1"/>
          </p:cNvPicPr>
          <p:nvPr/>
        </p:nvPicPr>
        <p:blipFill>
          <a:blip r:embed="rId2"/>
          <a:stretch>
            <a:fillRect/>
          </a:stretch>
        </p:blipFill>
        <p:spPr>
          <a:xfrm>
            <a:off x="6566176" y="1458481"/>
            <a:ext cx="5035809" cy="4445228"/>
          </a:xfrm>
          <a:prstGeom prst="rect">
            <a:avLst/>
          </a:prstGeom>
        </p:spPr>
      </p:pic>
    </p:spTree>
    <p:extLst>
      <p:ext uri="{BB962C8B-B14F-4D97-AF65-F5344CB8AC3E}">
        <p14:creationId xmlns:p14="http://schemas.microsoft.com/office/powerpoint/2010/main" val="3975854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71667"/>
            <a:ext cx="12192000" cy="1005840"/>
          </a:xfrm>
          <a:noFill/>
        </p:spPr>
        <p:txBody>
          <a:bodyPr>
            <a:normAutofit fontScale="90000"/>
          </a:bodyPr>
          <a:lstStyle/>
          <a:p>
            <a:r>
              <a:rPr lang="en-US" b="1" dirty="0">
                <a:solidFill>
                  <a:schemeClr val="tx1"/>
                </a:solidFill>
              </a:rPr>
              <a:t>1/26/25 Natural Gas Distribution with Fatality</a:t>
            </a:r>
            <a:br>
              <a:rPr lang="en-US" b="1" dirty="0">
                <a:solidFill>
                  <a:schemeClr val="tx1"/>
                </a:solidFill>
              </a:rPr>
            </a:br>
            <a:r>
              <a:rPr lang="en-US" b="1" dirty="0">
                <a:solidFill>
                  <a:schemeClr val="tx1"/>
                </a:solidFill>
              </a:rPr>
              <a:t> Clarksburg, West Virginia </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69578" y="1047786"/>
            <a:ext cx="10715713" cy="4351338"/>
          </a:xfrm>
        </p:spPr>
        <p:txBody>
          <a:bodyPr>
            <a:normAutofit/>
          </a:bodyPr>
          <a:lstStyle/>
          <a:p>
            <a:r>
              <a:rPr lang="en-US" dirty="0"/>
              <a:t>West Virginia Public Service Commission Investigating</a:t>
            </a:r>
          </a:p>
          <a:p>
            <a:pPr lvl="1"/>
            <a:r>
              <a:rPr lang="en-US" dirty="0"/>
              <a:t>PHMSA supporting</a:t>
            </a:r>
          </a:p>
          <a:p>
            <a:r>
              <a:rPr lang="en-US" dirty="0"/>
              <a:t>Incident overview</a:t>
            </a:r>
          </a:p>
          <a:p>
            <a:pPr lvl="1"/>
            <a:r>
              <a:rPr lang="en-US" dirty="0"/>
              <a:t>Home explosion with a fatality</a:t>
            </a:r>
          </a:p>
          <a:p>
            <a:pPr lvl="1"/>
            <a:r>
              <a:rPr lang="en-US" dirty="0"/>
              <a:t>Low pressure system supplied gas to the house</a:t>
            </a:r>
          </a:p>
          <a:p>
            <a:pPr lvl="1"/>
            <a:r>
              <a:rPr lang="en-US" dirty="0"/>
              <a:t>Medium pressure system down gradient of home</a:t>
            </a:r>
          </a:p>
          <a:p>
            <a:pPr marL="457200" lvl="1" indent="0">
              <a:buNone/>
            </a:pPr>
            <a:r>
              <a:rPr lang="en-US" sz="2400" dirty="0"/>
              <a:t>AID Lead Investigator – Heather David</a:t>
            </a:r>
          </a:p>
          <a:p>
            <a:pPr marL="457200" lvl="1" indent="0">
              <a:buNone/>
            </a:pPr>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D17932A-7CA8-1055-0C6F-981AF50A4F66}"/>
              </a:ext>
            </a:extLst>
          </p:cNvPr>
          <p:cNvPicPr>
            <a:picLocks noChangeAspect="1"/>
          </p:cNvPicPr>
          <p:nvPr/>
        </p:nvPicPr>
        <p:blipFill>
          <a:blip r:embed="rId3"/>
          <a:stretch>
            <a:fillRect/>
          </a:stretch>
        </p:blipFill>
        <p:spPr>
          <a:xfrm>
            <a:off x="7051754" y="2203937"/>
            <a:ext cx="5146021" cy="3175205"/>
          </a:xfrm>
          <a:prstGeom prst="rect">
            <a:avLst/>
          </a:prstGeom>
        </p:spPr>
      </p:pic>
      <p:pic>
        <p:nvPicPr>
          <p:cNvPr id="11" name="Picture 10">
            <a:extLst>
              <a:ext uri="{FF2B5EF4-FFF2-40B4-BE49-F238E27FC236}">
                <a16:creationId xmlns:a16="http://schemas.microsoft.com/office/drawing/2014/main" id="{EBDCA8E9-0035-6BBB-D19F-8A766984F766}"/>
              </a:ext>
            </a:extLst>
          </p:cNvPr>
          <p:cNvPicPr>
            <a:picLocks noChangeAspect="1"/>
          </p:cNvPicPr>
          <p:nvPr/>
        </p:nvPicPr>
        <p:blipFill>
          <a:blip r:embed="rId4"/>
          <a:stretch>
            <a:fillRect/>
          </a:stretch>
        </p:blipFill>
        <p:spPr>
          <a:xfrm>
            <a:off x="206309" y="3991951"/>
            <a:ext cx="926138" cy="1973385"/>
          </a:xfrm>
          <a:prstGeom prst="rect">
            <a:avLst/>
          </a:prstGeom>
        </p:spPr>
      </p:pic>
      <p:pic>
        <p:nvPicPr>
          <p:cNvPr id="13" name="Picture 12">
            <a:extLst>
              <a:ext uri="{FF2B5EF4-FFF2-40B4-BE49-F238E27FC236}">
                <a16:creationId xmlns:a16="http://schemas.microsoft.com/office/drawing/2014/main" id="{C876BC91-4564-868F-3905-5F5E80ECDA7A}"/>
              </a:ext>
            </a:extLst>
          </p:cNvPr>
          <p:cNvPicPr>
            <a:picLocks noChangeAspect="1"/>
          </p:cNvPicPr>
          <p:nvPr/>
        </p:nvPicPr>
        <p:blipFill>
          <a:blip r:embed="rId5"/>
          <a:stretch>
            <a:fillRect/>
          </a:stretch>
        </p:blipFill>
        <p:spPr>
          <a:xfrm>
            <a:off x="2861261" y="4167584"/>
            <a:ext cx="2461679" cy="1622117"/>
          </a:xfrm>
          <a:prstGeom prst="rect">
            <a:avLst/>
          </a:prstGeom>
        </p:spPr>
      </p:pic>
    </p:spTree>
    <p:extLst>
      <p:ext uri="{BB962C8B-B14F-4D97-AF65-F5344CB8AC3E}">
        <p14:creationId xmlns:p14="http://schemas.microsoft.com/office/powerpoint/2010/main" val="419828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65653"/>
            <a:ext cx="12192000" cy="1005840"/>
          </a:xfrm>
          <a:noFill/>
        </p:spPr>
        <p:txBody>
          <a:bodyPr>
            <a:normAutofit fontScale="90000"/>
          </a:bodyPr>
          <a:lstStyle/>
          <a:p>
            <a:r>
              <a:rPr lang="en-US" b="1" dirty="0">
                <a:solidFill>
                  <a:schemeClr val="tx1"/>
                </a:solidFill>
              </a:rPr>
              <a:t>2/18/25 Natural Gas Distribution</a:t>
            </a:r>
            <a:br>
              <a:rPr lang="en-US" b="1" dirty="0">
                <a:solidFill>
                  <a:schemeClr val="tx1"/>
                </a:solidFill>
              </a:rPr>
            </a:br>
            <a:r>
              <a:rPr lang="en-US" b="1" dirty="0">
                <a:solidFill>
                  <a:schemeClr val="tx1"/>
                </a:solidFill>
              </a:rPr>
              <a:t>Racine, WI</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69578" y="1047786"/>
            <a:ext cx="10715713" cy="4351338"/>
          </a:xfrm>
        </p:spPr>
        <p:txBody>
          <a:bodyPr>
            <a:normAutofit/>
          </a:bodyPr>
          <a:lstStyle/>
          <a:p>
            <a:r>
              <a:rPr lang="en-US" dirty="0"/>
              <a:t>Public Service Commission of Wisconsin Investigating</a:t>
            </a:r>
          </a:p>
          <a:p>
            <a:pPr lvl="1"/>
            <a:r>
              <a:rPr lang="en-US" dirty="0"/>
              <a:t>PHMSA supporting</a:t>
            </a:r>
          </a:p>
          <a:p>
            <a:r>
              <a:rPr lang="en-US" dirty="0"/>
              <a:t>Incident overview</a:t>
            </a:r>
          </a:p>
          <a:p>
            <a:pPr lvl="1"/>
            <a:r>
              <a:rPr lang="en-US" dirty="0"/>
              <a:t>Duplex home explosion with two injuries</a:t>
            </a:r>
          </a:p>
          <a:p>
            <a:pPr lvl="1"/>
            <a:r>
              <a:rPr lang="en-US" dirty="0"/>
              <a:t>2-inch PE service with MAOP of 60 </a:t>
            </a:r>
            <a:r>
              <a:rPr lang="en-US" dirty="0" err="1"/>
              <a:t>psig</a:t>
            </a:r>
            <a:endParaRPr lang="en-US" dirty="0"/>
          </a:p>
          <a:p>
            <a:pPr lvl="1"/>
            <a:r>
              <a:rPr lang="en-US" dirty="0"/>
              <a:t>Freezing conditions delayed investigation</a:t>
            </a:r>
          </a:p>
          <a:p>
            <a:pPr lvl="1"/>
            <a:r>
              <a:rPr lang="en-US" dirty="0"/>
              <a:t>Per neighbor interviews and video, a new stove was delivered </a:t>
            </a:r>
          </a:p>
          <a:p>
            <a:pPr marL="457200" lvl="1" indent="0">
              <a:buNone/>
            </a:pPr>
            <a:r>
              <a:rPr lang="en-US" dirty="0"/>
              <a:t>earlier in the day</a:t>
            </a:r>
          </a:p>
          <a:p>
            <a:pPr marL="457200" lvl="1" indent="0">
              <a:buNone/>
            </a:pPr>
            <a:endParaRPr lang="en-US" dirty="0"/>
          </a:p>
          <a:p>
            <a:pPr marL="457200" lvl="1" indent="0">
              <a:buNone/>
            </a:pPr>
            <a:r>
              <a:rPr lang="en-US" sz="2400" dirty="0"/>
              <a:t>AID Lead Investigator – Marisa Skillman</a:t>
            </a:r>
          </a:p>
          <a:p>
            <a:pPr marL="457200" lvl="1" indent="0">
              <a:buNone/>
            </a:pPr>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D6CCBA2-C32E-B158-2DB7-7AEBED89D58A}"/>
              </a:ext>
            </a:extLst>
          </p:cNvPr>
          <p:cNvPicPr>
            <a:picLocks noChangeAspect="1"/>
          </p:cNvPicPr>
          <p:nvPr/>
        </p:nvPicPr>
        <p:blipFill>
          <a:blip r:embed="rId2"/>
          <a:stretch>
            <a:fillRect/>
          </a:stretch>
        </p:blipFill>
        <p:spPr>
          <a:xfrm>
            <a:off x="8629743" y="1817497"/>
            <a:ext cx="3492679" cy="2629035"/>
          </a:xfrm>
          <a:prstGeom prst="rect">
            <a:avLst/>
          </a:prstGeom>
        </p:spPr>
      </p:pic>
    </p:spTree>
    <p:extLst>
      <p:ext uri="{BB962C8B-B14F-4D97-AF65-F5344CB8AC3E}">
        <p14:creationId xmlns:p14="http://schemas.microsoft.com/office/powerpoint/2010/main" val="247275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89000"/>
            <a:ext cx="12192000" cy="1005840"/>
          </a:xfrm>
          <a:noFill/>
        </p:spPr>
        <p:txBody>
          <a:bodyPr>
            <a:normAutofit fontScale="90000"/>
          </a:bodyPr>
          <a:lstStyle/>
          <a:p>
            <a:r>
              <a:rPr lang="en-US" b="1" dirty="0">
                <a:solidFill>
                  <a:schemeClr val="tx1"/>
                </a:solidFill>
              </a:rPr>
              <a:t>2/22/25 Natural Gas Distribution</a:t>
            </a:r>
            <a:br>
              <a:rPr lang="en-US" b="1" dirty="0">
                <a:solidFill>
                  <a:schemeClr val="tx1"/>
                </a:solidFill>
              </a:rPr>
            </a:br>
            <a:r>
              <a:rPr lang="en-US" b="1" dirty="0">
                <a:solidFill>
                  <a:schemeClr val="tx1"/>
                </a:solidFill>
              </a:rPr>
              <a:t> Hutchinson, KS</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284067" y="1315152"/>
            <a:ext cx="10715713" cy="4351338"/>
          </a:xfrm>
        </p:spPr>
        <p:txBody>
          <a:bodyPr>
            <a:normAutofit/>
          </a:bodyPr>
          <a:lstStyle/>
          <a:p>
            <a:r>
              <a:rPr lang="en-US" dirty="0"/>
              <a:t>NTSB Investigating</a:t>
            </a:r>
          </a:p>
          <a:p>
            <a:pPr lvl="1"/>
            <a:r>
              <a:rPr lang="en-US" dirty="0"/>
              <a:t>PHMSA supporting</a:t>
            </a:r>
          </a:p>
          <a:p>
            <a:r>
              <a:rPr lang="en-US" dirty="0"/>
              <a:t>Incident overview</a:t>
            </a:r>
          </a:p>
          <a:p>
            <a:pPr lvl="1"/>
            <a:r>
              <a:rPr lang="en-US" dirty="0"/>
              <a:t>10-inch distribution main, installed in 1938</a:t>
            </a:r>
          </a:p>
          <a:p>
            <a:pPr lvl="1"/>
            <a:r>
              <a:rPr lang="en-US" dirty="0"/>
              <a:t>Building exploded just after an occupant was evacuated</a:t>
            </a:r>
          </a:p>
          <a:p>
            <a:pPr lvl="1"/>
            <a:r>
              <a:rPr lang="en-US" dirty="0"/>
              <a:t>Girth weld failure</a:t>
            </a:r>
          </a:p>
          <a:p>
            <a:pPr marL="457200" lvl="1" indent="0">
              <a:buNone/>
            </a:pPr>
            <a:endParaRPr lang="en-US" dirty="0"/>
          </a:p>
          <a:p>
            <a:pPr marL="457200" lvl="1" indent="0">
              <a:buNone/>
            </a:pPr>
            <a:r>
              <a:rPr lang="en-US" sz="2400" dirty="0"/>
              <a:t>AID Lead Investigator – Wes Mathew</a:t>
            </a:r>
          </a:p>
          <a:p>
            <a:pPr marL="457200" lvl="1" indent="0">
              <a:buNone/>
            </a:pPr>
            <a:endParaRPr lang="en-US" dirty="0"/>
          </a:p>
          <a:p>
            <a:pPr marL="457200" lvl="1" indent="0">
              <a:buNone/>
            </a:pPr>
            <a:endParaRPr lang="en-US" dirty="0"/>
          </a:p>
          <a:p>
            <a:pPr lvl="1"/>
            <a:endParaRPr lang="en-US" dirty="0"/>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2051" name="Picture 12">
            <a:extLst>
              <a:ext uri="{FF2B5EF4-FFF2-40B4-BE49-F238E27FC236}">
                <a16:creationId xmlns:a16="http://schemas.microsoft.com/office/drawing/2014/main" id="{4BD47EBB-E030-C0A6-B344-A0B05570B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168277"/>
            <a:ext cx="3175000" cy="541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82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64928"/>
            <a:ext cx="12192000" cy="1005840"/>
          </a:xfrm>
          <a:noFill/>
        </p:spPr>
        <p:txBody>
          <a:bodyPr>
            <a:normAutofit fontScale="90000"/>
          </a:bodyPr>
          <a:lstStyle/>
          <a:p>
            <a:r>
              <a:rPr lang="en-US" b="1" dirty="0">
                <a:solidFill>
                  <a:schemeClr val="tx1"/>
                </a:solidFill>
              </a:rPr>
              <a:t>2/24/25 Natural Gas Distribution</a:t>
            </a:r>
            <a:br>
              <a:rPr lang="en-US" b="1" dirty="0">
                <a:solidFill>
                  <a:schemeClr val="tx1"/>
                </a:solidFill>
              </a:rPr>
            </a:br>
            <a:r>
              <a:rPr lang="en-US" b="1" dirty="0">
                <a:solidFill>
                  <a:schemeClr val="tx1"/>
                </a:solidFill>
              </a:rPr>
              <a:t> Branson, MO</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216333" y="1253331"/>
            <a:ext cx="10715713" cy="4351338"/>
          </a:xfrm>
        </p:spPr>
        <p:txBody>
          <a:bodyPr>
            <a:normAutofit lnSpcReduction="10000"/>
          </a:bodyPr>
          <a:lstStyle/>
          <a:p>
            <a:r>
              <a:rPr lang="en-US" dirty="0"/>
              <a:t>Missouri Public Service Commission</a:t>
            </a:r>
          </a:p>
          <a:p>
            <a:pPr lvl="1"/>
            <a:r>
              <a:rPr lang="en-US" dirty="0"/>
              <a:t>PHMSA supporting</a:t>
            </a:r>
          </a:p>
          <a:p>
            <a:r>
              <a:rPr lang="en-US" dirty="0"/>
              <a:t>Incident overview</a:t>
            </a:r>
          </a:p>
          <a:p>
            <a:pPr lvl="1"/>
            <a:r>
              <a:rPr lang="en-US" dirty="0"/>
              <a:t>Third Party excavation damage – fiber optics install</a:t>
            </a:r>
          </a:p>
          <a:p>
            <a:pPr lvl="1"/>
            <a:r>
              <a:rPr lang="en-US" dirty="0"/>
              <a:t>6 injured (5 fire fighters, 1 hotel employee)</a:t>
            </a:r>
          </a:p>
          <a:p>
            <a:pPr lvl="1"/>
            <a:r>
              <a:rPr lang="en-US" dirty="0"/>
              <a:t>Relatively new hotel</a:t>
            </a:r>
          </a:p>
          <a:p>
            <a:pPr lvl="1"/>
            <a:r>
              <a:rPr lang="en-US" dirty="0"/>
              <a:t>Service line located correctly</a:t>
            </a:r>
          </a:p>
          <a:p>
            <a:pPr lvl="1"/>
            <a:r>
              <a:rPr lang="en-US" dirty="0"/>
              <a:t>Service line located just below the concrete</a:t>
            </a:r>
          </a:p>
          <a:p>
            <a:pPr lvl="1"/>
            <a:r>
              <a:rPr lang="en-US" dirty="0"/>
              <a:t>Hotel is a complete loss</a:t>
            </a:r>
          </a:p>
          <a:p>
            <a:pPr lvl="1"/>
            <a:endParaRPr lang="en-US" dirty="0"/>
          </a:p>
          <a:p>
            <a:pPr marL="457200" lvl="1" indent="0">
              <a:buNone/>
            </a:pPr>
            <a:r>
              <a:rPr lang="en-US" dirty="0"/>
              <a:t>PHMSA Lead – Sean Rivers</a:t>
            </a:r>
          </a:p>
          <a:p>
            <a:pPr lvl="1"/>
            <a:endParaRPr lang="en-US" dirty="0"/>
          </a:p>
          <a:p>
            <a:pPr lvl="1"/>
            <a:endParaRPr lang="en-US" dirty="0"/>
          </a:p>
          <a:p>
            <a:pPr marL="457200" lvl="1" indent="0">
              <a:buNone/>
            </a:pPr>
            <a:endParaRPr lang="en-US" dirty="0"/>
          </a:p>
          <a:p>
            <a:pPr lvl="1"/>
            <a:endParaRPr lang="en-US" dirty="0"/>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259185B-88E3-E09E-4DEB-8322215570DE}"/>
              </a:ext>
            </a:extLst>
          </p:cNvPr>
          <p:cNvPicPr>
            <a:picLocks noChangeAspect="1"/>
          </p:cNvPicPr>
          <p:nvPr/>
        </p:nvPicPr>
        <p:blipFill>
          <a:blip r:embed="rId2"/>
          <a:stretch>
            <a:fillRect/>
          </a:stretch>
        </p:blipFill>
        <p:spPr>
          <a:xfrm>
            <a:off x="6405374" y="3925190"/>
            <a:ext cx="5660604" cy="2613722"/>
          </a:xfrm>
          <a:prstGeom prst="rect">
            <a:avLst/>
          </a:prstGeom>
        </p:spPr>
      </p:pic>
    </p:spTree>
    <p:extLst>
      <p:ext uri="{BB962C8B-B14F-4D97-AF65-F5344CB8AC3E}">
        <p14:creationId xmlns:p14="http://schemas.microsoft.com/office/powerpoint/2010/main" val="840935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136525"/>
            <a:ext cx="12192000" cy="1005840"/>
          </a:xfrm>
          <a:noFill/>
        </p:spPr>
        <p:txBody>
          <a:bodyPr>
            <a:normAutofit fontScale="90000"/>
          </a:bodyPr>
          <a:lstStyle/>
          <a:p>
            <a:r>
              <a:rPr lang="en-US" b="1" dirty="0">
                <a:solidFill>
                  <a:schemeClr val="tx1"/>
                </a:solidFill>
              </a:rPr>
              <a:t>2/27/25 Natural Gas Distribution</a:t>
            </a:r>
            <a:br>
              <a:rPr lang="en-US" b="1" dirty="0">
                <a:solidFill>
                  <a:schemeClr val="tx1"/>
                </a:solidFill>
              </a:rPr>
            </a:br>
            <a:r>
              <a:rPr lang="en-US" b="1" dirty="0">
                <a:solidFill>
                  <a:schemeClr val="tx1"/>
                </a:solidFill>
              </a:rPr>
              <a:t>Philadelphia, PA</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227622" y="1629050"/>
            <a:ext cx="10715713" cy="4351338"/>
          </a:xfrm>
        </p:spPr>
        <p:txBody>
          <a:bodyPr>
            <a:normAutofit/>
          </a:bodyPr>
          <a:lstStyle/>
          <a:p>
            <a:r>
              <a:rPr lang="en-US" dirty="0"/>
              <a:t>PA PUC investigated</a:t>
            </a:r>
          </a:p>
          <a:p>
            <a:pPr lvl="1"/>
            <a:r>
              <a:rPr lang="en-US" dirty="0"/>
              <a:t>PHMSA supporting</a:t>
            </a:r>
          </a:p>
          <a:p>
            <a:r>
              <a:rPr lang="en-US" dirty="0"/>
              <a:t>Incident overview</a:t>
            </a:r>
          </a:p>
          <a:p>
            <a:pPr lvl="1"/>
            <a:r>
              <a:rPr lang="en-US" dirty="0"/>
              <a:t>2</a:t>
            </a:r>
            <a:r>
              <a:rPr lang="en-US" baseline="30000" dirty="0"/>
              <a:t>nd</a:t>
            </a:r>
            <a:r>
              <a:rPr lang="en-US" dirty="0"/>
              <a:t> party strike while replacing a 20-inch cast iron main</a:t>
            </a:r>
          </a:p>
          <a:p>
            <a:pPr lvl="1"/>
            <a:r>
              <a:rPr lang="en-US" dirty="0"/>
              <a:t>No fire or injuries</a:t>
            </a:r>
          </a:p>
          <a:p>
            <a:pPr lvl="1"/>
            <a:r>
              <a:rPr lang="en-US" dirty="0"/>
              <a:t>3,000 people evacuated</a:t>
            </a:r>
          </a:p>
          <a:p>
            <a:pPr lvl="1"/>
            <a:endParaRPr lang="en-US" dirty="0"/>
          </a:p>
          <a:p>
            <a:pPr marL="457200" lvl="1" indent="0">
              <a:buNone/>
            </a:pPr>
            <a:r>
              <a:rPr lang="en-US" sz="2400" dirty="0"/>
              <a:t>PHMSA Lead – </a:t>
            </a:r>
            <a:r>
              <a:rPr lang="en-US" dirty="0"/>
              <a:t>Abey John</a:t>
            </a:r>
            <a:endParaRPr lang="en-US" sz="2400" dirty="0"/>
          </a:p>
          <a:p>
            <a:pPr marL="457200" lvl="1" indent="0">
              <a:buNone/>
            </a:pPr>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3074" name="Picture 2">
            <a:extLst>
              <a:ext uri="{FF2B5EF4-FFF2-40B4-BE49-F238E27FC236}">
                <a16:creationId xmlns:a16="http://schemas.microsoft.com/office/drawing/2014/main" id="{D9E7A538-5815-B085-08EF-59C507617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4035" y="1963066"/>
            <a:ext cx="3926836" cy="326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28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9FF1-696E-E799-B96D-FFDD1969FB45}"/>
              </a:ext>
            </a:extLst>
          </p:cNvPr>
          <p:cNvSpPr>
            <a:spLocks noGrp="1"/>
          </p:cNvSpPr>
          <p:nvPr>
            <p:ph type="title"/>
          </p:nvPr>
        </p:nvSpPr>
        <p:spPr>
          <a:xfrm>
            <a:off x="0" y="41946"/>
            <a:ext cx="12192000" cy="1005840"/>
          </a:xfrm>
          <a:noFill/>
        </p:spPr>
        <p:txBody>
          <a:bodyPr>
            <a:normAutofit fontScale="90000"/>
          </a:bodyPr>
          <a:lstStyle/>
          <a:p>
            <a:r>
              <a:rPr lang="en-US" b="1" dirty="0">
                <a:solidFill>
                  <a:schemeClr val="tx1"/>
                </a:solidFill>
              </a:rPr>
              <a:t>3/12/25 Natural Gas Distribution</a:t>
            </a:r>
            <a:br>
              <a:rPr lang="en-US" b="1" dirty="0">
                <a:solidFill>
                  <a:schemeClr val="tx1"/>
                </a:solidFill>
              </a:rPr>
            </a:br>
            <a:r>
              <a:rPr lang="en-US" b="1" dirty="0">
                <a:solidFill>
                  <a:schemeClr val="tx1"/>
                </a:solidFill>
              </a:rPr>
              <a:t>Plantersville, MS</a:t>
            </a:r>
          </a:p>
        </p:txBody>
      </p:sp>
      <p:sp>
        <p:nvSpPr>
          <p:cNvPr id="3" name="Content Placeholder 2">
            <a:extLst>
              <a:ext uri="{FF2B5EF4-FFF2-40B4-BE49-F238E27FC236}">
                <a16:creationId xmlns:a16="http://schemas.microsoft.com/office/drawing/2014/main" id="{2AA960F5-454F-19A0-1EFB-482AA5B6370D}"/>
              </a:ext>
            </a:extLst>
          </p:cNvPr>
          <p:cNvSpPr>
            <a:spLocks noGrp="1"/>
          </p:cNvSpPr>
          <p:nvPr>
            <p:ph sz="half" idx="1"/>
          </p:nvPr>
        </p:nvSpPr>
        <p:spPr>
          <a:xfrm>
            <a:off x="69578" y="1047786"/>
            <a:ext cx="10715713" cy="4351338"/>
          </a:xfrm>
        </p:spPr>
        <p:txBody>
          <a:bodyPr>
            <a:normAutofit/>
          </a:bodyPr>
          <a:lstStyle/>
          <a:p>
            <a:r>
              <a:rPr lang="en-US" dirty="0"/>
              <a:t>MS PSC investigated</a:t>
            </a:r>
          </a:p>
          <a:p>
            <a:pPr lvl="1"/>
            <a:r>
              <a:rPr lang="en-US" dirty="0"/>
              <a:t>PHMSA supporting</a:t>
            </a:r>
          </a:p>
          <a:p>
            <a:r>
              <a:rPr lang="en-US" dirty="0"/>
              <a:t>Incident overview</a:t>
            </a:r>
          </a:p>
          <a:p>
            <a:pPr lvl="1"/>
            <a:r>
              <a:rPr lang="en-US" dirty="0"/>
              <a:t>Hot tapping of 12-inch distribution main</a:t>
            </a:r>
          </a:p>
          <a:p>
            <a:pPr lvl="1"/>
            <a:r>
              <a:rPr lang="en-US" dirty="0"/>
              <a:t>3 contractors performing work injured</a:t>
            </a:r>
          </a:p>
          <a:p>
            <a:pPr lvl="1"/>
            <a:r>
              <a:rPr lang="en-US" dirty="0"/>
              <a:t>17,500 customers without gas service for extended </a:t>
            </a:r>
          </a:p>
          <a:p>
            <a:pPr marL="457200" lvl="1" indent="0">
              <a:buNone/>
            </a:pPr>
            <a:r>
              <a:rPr lang="en-US" dirty="0"/>
              <a:t>period</a:t>
            </a:r>
          </a:p>
          <a:p>
            <a:pPr marL="457200" lvl="1" indent="0">
              <a:buNone/>
            </a:pPr>
            <a:endParaRPr lang="en-US" dirty="0"/>
          </a:p>
          <a:p>
            <a:pPr marL="457200" lvl="1" indent="0">
              <a:buNone/>
            </a:pPr>
            <a:r>
              <a:rPr lang="en-US" dirty="0"/>
              <a:t>AID Lead Investigator – Jake Jorgensen</a:t>
            </a:r>
          </a:p>
          <a:p>
            <a:pPr marL="457200" lvl="1" indent="0">
              <a:buNone/>
            </a:pPr>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marL="0" indent="0">
              <a:buNone/>
            </a:pPr>
            <a:endParaRPr lang="en-US" sz="2400"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268D4660-03D4-8168-7AF0-2134E864C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4098" name="Picture 4">
            <a:extLst>
              <a:ext uri="{FF2B5EF4-FFF2-40B4-BE49-F238E27FC236}">
                <a16:creationId xmlns:a16="http://schemas.microsoft.com/office/drawing/2014/main" id="{F55CC5FA-E7D4-1475-092F-08BA78A46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196" y="3965486"/>
            <a:ext cx="3246870" cy="24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a:extLst>
              <a:ext uri="{FF2B5EF4-FFF2-40B4-BE49-F238E27FC236}">
                <a16:creationId xmlns:a16="http://schemas.microsoft.com/office/drawing/2014/main" id="{5917364A-40A2-A8BE-0DC5-885A92111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13" y="1047786"/>
            <a:ext cx="2118256" cy="281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20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2013527" y="551145"/>
            <a:ext cx="8174182" cy="2386018"/>
          </a:xfrm>
        </p:spPr>
        <p:txBody>
          <a:bodyPr>
            <a:normAutofit fontScale="90000"/>
          </a:bodyPr>
          <a:lstStyle/>
          <a:p>
            <a:r>
              <a:rPr lang="en-US" sz="3600" b="1" dirty="0">
                <a:solidFill>
                  <a:srgbClr val="0070C0"/>
                </a:solidFill>
              </a:rPr>
              <a:t>Distribution Team Mission Statement</a:t>
            </a:r>
            <a:br>
              <a:rPr lang="en-US" sz="2400" dirty="0">
                <a:solidFill>
                  <a:srgbClr val="0070C0"/>
                </a:solidFill>
              </a:rPr>
            </a:br>
            <a:r>
              <a:rPr lang="en-US" sz="2400" dirty="0">
                <a:solidFill>
                  <a:srgbClr val="0070C0"/>
                </a:solidFill>
              </a:rPr>
              <a:t>The NAPSR / PHMSA Distribution Team is a collaboration of State and Federal Regulators to support improvements in the integrity of the Nations’ gas distribution pipeline systems through the conduct of investigations and research to develop educational materials as well as improving our inspection methods and guidance for evaluation of Operator’s Distribution systems</a:t>
            </a:r>
          </a:p>
        </p:txBody>
      </p:sp>
      <p:sp>
        <p:nvSpPr>
          <p:cNvPr id="3" name="Subtitle 2"/>
          <p:cNvSpPr>
            <a:spLocks noGrp="1"/>
          </p:cNvSpPr>
          <p:nvPr>
            <p:ph type="subTitle" idx="1"/>
          </p:nvPr>
        </p:nvSpPr>
        <p:spPr>
          <a:xfrm>
            <a:off x="2238554" y="5056094"/>
            <a:ext cx="7777019" cy="765124"/>
          </a:xfrm>
        </p:spPr>
        <p:txBody>
          <a:bodyPr>
            <a:normAutofit/>
          </a:bodyPr>
          <a:lstStyle/>
          <a:p>
            <a:r>
              <a:rPr lang="en-US" dirty="0">
                <a:solidFill>
                  <a:srgbClr val="FF0000"/>
                </a:solidFill>
              </a:rPr>
              <a:t>The materials contained in this work product are for educational and awareness purposes only. </a:t>
            </a:r>
          </a:p>
        </p:txBody>
      </p:sp>
      <p:sp>
        <p:nvSpPr>
          <p:cNvPr id="5" name="Subtitle 2"/>
          <p:cNvSpPr txBox="1">
            <a:spLocks/>
          </p:cNvSpPr>
          <p:nvPr/>
        </p:nvSpPr>
        <p:spPr>
          <a:xfrm>
            <a:off x="1807799" y="3584060"/>
            <a:ext cx="8638527" cy="156094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0000"/>
                </a:solidFill>
              </a:rPr>
              <a:t>Disclaimer</a:t>
            </a:r>
          </a:p>
          <a:p>
            <a:r>
              <a:rPr lang="en-US" dirty="0">
                <a:solidFill>
                  <a:srgbClr val="FF0000"/>
                </a:solidFill>
              </a:rPr>
              <a:t>The document is intended to provide clarity to the public regarding existing pipeline safety standards.  The contents of this document do not have the force and effect of law and are not meant to bind the public in any way, but pipeline operators must comply with the underlying safety standards.</a:t>
            </a:r>
            <a:endParaRPr lang="en-US" dirty="0"/>
          </a:p>
        </p:txBody>
      </p:sp>
    </p:spTree>
    <p:extLst>
      <p:ext uri="{BB962C8B-B14F-4D97-AF65-F5344CB8AC3E}">
        <p14:creationId xmlns:p14="http://schemas.microsoft.com/office/powerpoint/2010/main" val="223656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AF7B1-8283-1EB0-5560-08398E93029D}"/>
              </a:ext>
            </a:extLst>
          </p:cNvPr>
          <p:cNvSpPr>
            <a:spLocks noGrp="1"/>
          </p:cNvSpPr>
          <p:nvPr>
            <p:ph type="title"/>
          </p:nvPr>
        </p:nvSpPr>
        <p:spPr>
          <a:xfrm>
            <a:off x="0" y="59571"/>
            <a:ext cx="12192000" cy="1005840"/>
          </a:xfrm>
          <a:noFill/>
        </p:spPr>
        <p:txBody>
          <a:bodyPr>
            <a:normAutofit fontScale="90000"/>
          </a:bodyPr>
          <a:lstStyle/>
          <a:p>
            <a:r>
              <a:rPr lang="en-US" b="1" dirty="0">
                <a:solidFill>
                  <a:schemeClr val="tx1"/>
                </a:solidFill>
              </a:rPr>
              <a:t>4/10/25 Natural Gas Distribution Explosion</a:t>
            </a:r>
            <a:br>
              <a:rPr lang="en-US" b="1" dirty="0">
                <a:solidFill>
                  <a:schemeClr val="tx1"/>
                </a:solidFill>
              </a:rPr>
            </a:br>
            <a:r>
              <a:rPr lang="en-US" b="1" dirty="0">
                <a:solidFill>
                  <a:schemeClr val="tx1"/>
                </a:solidFill>
              </a:rPr>
              <a:t> Liberty, MO</a:t>
            </a:r>
          </a:p>
        </p:txBody>
      </p:sp>
      <p:sp>
        <p:nvSpPr>
          <p:cNvPr id="3" name="Content Placeholder 2">
            <a:extLst>
              <a:ext uri="{FF2B5EF4-FFF2-40B4-BE49-F238E27FC236}">
                <a16:creationId xmlns:a16="http://schemas.microsoft.com/office/drawing/2014/main" id="{86972E78-B5D6-514E-4EFA-CEA7CA5861A2}"/>
              </a:ext>
            </a:extLst>
          </p:cNvPr>
          <p:cNvSpPr>
            <a:spLocks noGrp="1"/>
          </p:cNvSpPr>
          <p:nvPr>
            <p:ph sz="half" idx="1"/>
          </p:nvPr>
        </p:nvSpPr>
        <p:spPr>
          <a:xfrm>
            <a:off x="226414" y="1253331"/>
            <a:ext cx="10715713" cy="4351338"/>
          </a:xfrm>
        </p:spPr>
        <p:txBody>
          <a:bodyPr/>
          <a:lstStyle/>
          <a:p>
            <a:r>
              <a:rPr lang="en-US" dirty="0"/>
              <a:t>NTSB investigating</a:t>
            </a:r>
          </a:p>
          <a:p>
            <a:pPr lvl="1"/>
            <a:r>
              <a:rPr lang="en-US" dirty="0"/>
              <a:t>MO PSC and PHMSA are Party </a:t>
            </a:r>
          </a:p>
          <a:p>
            <a:r>
              <a:rPr lang="en-US" dirty="0"/>
              <a:t>1 Fatality, 2 injuries</a:t>
            </a:r>
          </a:p>
          <a:p>
            <a:r>
              <a:rPr lang="en-US" dirty="0"/>
              <a:t>5,000 customers impacted</a:t>
            </a:r>
          </a:p>
          <a:p>
            <a:r>
              <a:rPr lang="en-US" dirty="0"/>
              <a:t>3</a:t>
            </a:r>
            <a:r>
              <a:rPr lang="en-US" baseline="30000" dirty="0"/>
              <a:t>rd</a:t>
            </a:r>
            <a:r>
              <a:rPr lang="en-US" dirty="0"/>
              <a:t> Party HDD excavation damage of unmarked line</a:t>
            </a:r>
          </a:p>
          <a:p>
            <a:endParaRPr lang="en-US" dirty="0"/>
          </a:p>
          <a:p>
            <a:pPr marL="0" indent="0">
              <a:buNone/>
            </a:pPr>
            <a:r>
              <a:rPr lang="en-US" dirty="0">
                <a:ea typeface="Calibri" panose="020F0502020204030204" pitchFamily="34" charset="0"/>
              </a:rPr>
              <a:t>AID Lead Investigator – Blesson Mathew</a:t>
            </a: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9BB0DBC-BAE3-6ACD-7850-FD6E7AE69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A0138-2AFB-448D-B177-F61CB55D0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122" name="Picture 2">
            <a:extLst>
              <a:ext uri="{FF2B5EF4-FFF2-40B4-BE49-F238E27FC236}">
                <a16:creationId xmlns:a16="http://schemas.microsoft.com/office/drawing/2014/main" id="{A4174272-ECCA-AF45-3C97-F13E494CE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8718" y="1179250"/>
            <a:ext cx="3721430" cy="496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945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7"/>
          <p:cNvSpPr txBox="1">
            <a:spLocks noChangeArrowheads="1"/>
          </p:cNvSpPr>
          <p:nvPr/>
        </p:nvSpPr>
        <p:spPr bwMode="auto">
          <a:xfrm>
            <a:off x="111963" y="113438"/>
            <a:ext cx="11688740" cy="100950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defTabSz="914400">
              <a:lnSpc>
                <a:spcPct val="90000"/>
              </a:lnSpc>
              <a:spcBef>
                <a:spcPct val="0"/>
              </a:spcBef>
            </a:pPr>
            <a:r>
              <a:rPr lang="en-US" sz="5400" cap="all" dirty="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rPr>
              <a:t>What We are Trying to Prevent!</a:t>
            </a:r>
          </a:p>
          <a:p>
            <a:pPr algn="ctr" eaLnBrk="0" hangingPunct="0"/>
            <a:endParaRPr lang="en-US" sz="1100" dirty="0">
              <a:solidFill>
                <a:schemeClr val="tx1"/>
              </a:solidFill>
              <a:latin typeface="Arial Black" pitchFamily="34" charset="0"/>
            </a:endParaRPr>
          </a:p>
        </p:txBody>
      </p:sp>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9812" y="3599125"/>
            <a:ext cx="4441957" cy="3231177"/>
          </a:xfrm>
          <a:prstGeom prst="rect">
            <a:avLst/>
          </a:prstGeom>
          <a:noFill/>
          <a:ln w="38100">
            <a:solidFill>
              <a:srgbClr val="C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Slide Number Placeholder 3"/>
          <p:cNvSpPr txBox="1">
            <a:spLocks/>
          </p:cNvSpPr>
          <p:nvPr/>
        </p:nvSpPr>
        <p:spPr>
          <a:xfrm>
            <a:off x="1828800" y="6035676"/>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E6F4A02-C8F0-4DB8-8C23-DDE5A33AC008}" type="slidenum">
              <a:rPr lang="en-US">
                <a:solidFill>
                  <a:srgbClr val="000000"/>
                </a:solidFill>
              </a:rPr>
              <a:pPr>
                <a:defRPr/>
              </a:pPr>
              <a:t>31</a:t>
            </a:fld>
            <a:r>
              <a:rPr lang="en-US" dirty="0">
                <a:solidFill>
                  <a:srgbClr val="000000"/>
                </a:solidFill>
              </a:rPr>
              <a:t> </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4253" y="1634862"/>
            <a:ext cx="4348382" cy="5195440"/>
          </a:xfrm>
          <a:prstGeom prst="rect">
            <a:avLst/>
          </a:prstGeom>
          <a:noFill/>
          <a:ln w="38100">
            <a:solidFill>
              <a:srgbClr val="C0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19" name="Picture 18" descr="Allentown Pipeline Incident.JPG"/>
          <p:cNvPicPr>
            <a:picLocks/>
          </p:cNvPicPr>
          <p:nvPr/>
        </p:nvPicPr>
        <p:blipFill>
          <a:blip r:embed="rId6" cstate="print"/>
          <a:stretch>
            <a:fillRect/>
          </a:stretch>
        </p:blipFill>
        <p:spPr>
          <a:xfrm>
            <a:off x="7513811" y="964228"/>
            <a:ext cx="4566226" cy="2830070"/>
          </a:xfrm>
          <a:prstGeom prst="rect">
            <a:avLst/>
          </a:prstGeom>
          <a:ln w="38100">
            <a:solidFill>
              <a:srgbClr val="C00000"/>
            </a:solidFill>
          </a:ln>
        </p:spPr>
      </p:pic>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3681954"/>
            <a:ext cx="3826034" cy="3172139"/>
          </a:xfr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055370"/>
            <a:ext cx="4886246" cy="2738928"/>
          </a:xfrm>
          <a:prstGeom prst="rect">
            <a:avLst/>
          </a:prstGeom>
        </p:spPr>
      </p:pic>
    </p:spTree>
    <p:extLst>
      <p:ext uri="{BB962C8B-B14F-4D97-AF65-F5344CB8AC3E}">
        <p14:creationId xmlns:p14="http://schemas.microsoft.com/office/powerpoint/2010/main" val="248865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DF64-A83A-4775-B385-3CD717F74548}"/>
              </a:ext>
            </a:extLst>
          </p:cNvPr>
          <p:cNvSpPr>
            <a:spLocks noGrp="1"/>
          </p:cNvSpPr>
          <p:nvPr>
            <p:ph type="ctrTitle"/>
          </p:nvPr>
        </p:nvSpPr>
        <p:spPr/>
        <p:txBody>
          <a:bodyPr/>
          <a:lstStyle/>
          <a:p>
            <a:r>
              <a:rPr lang="en-US" dirty="0"/>
              <a:t>PHMSA Advisory Bulletins</a:t>
            </a:r>
          </a:p>
        </p:txBody>
      </p:sp>
      <p:sp>
        <p:nvSpPr>
          <p:cNvPr id="3" name="Subtitle 2">
            <a:extLst>
              <a:ext uri="{FF2B5EF4-FFF2-40B4-BE49-F238E27FC236}">
                <a16:creationId xmlns:a16="http://schemas.microsoft.com/office/drawing/2014/main" id="{B943CD44-18F4-428B-A447-E584374BC04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8770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1C49-154A-4901-B34A-5FCD90089D73}"/>
              </a:ext>
            </a:extLst>
          </p:cNvPr>
          <p:cNvSpPr>
            <a:spLocks noGrp="1"/>
          </p:cNvSpPr>
          <p:nvPr>
            <p:ph type="title"/>
          </p:nvPr>
        </p:nvSpPr>
        <p:spPr>
          <a:xfrm>
            <a:off x="795867" y="490389"/>
            <a:ext cx="10058400" cy="1609344"/>
          </a:xfrm>
        </p:spPr>
        <p:txBody>
          <a:bodyPr>
            <a:noAutofit/>
          </a:bodyPr>
          <a:lstStyle/>
          <a:p>
            <a:r>
              <a:rPr lang="en-US" sz="3200" i="1" dirty="0"/>
              <a:t>Pipeline Safety: Pipeline Safety Management System</a:t>
            </a:r>
            <a:br>
              <a:rPr lang="en-US" sz="3200" dirty="0"/>
            </a:br>
            <a:r>
              <a:rPr lang="en-US" sz="3200" dirty="0"/>
              <a:t>Advisory Bulletin 2025-0018 - 3/25/25</a:t>
            </a:r>
          </a:p>
        </p:txBody>
      </p:sp>
      <p:sp>
        <p:nvSpPr>
          <p:cNvPr id="3" name="Content Placeholder 2">
            <a:extLst>
              <a:ext uri="{FF2B5EF4-FFF2-40B4-BE49-F238E27FC236}">
                <a16:creationId xmlns:a16="http://schemas.microsoft.com/office/drawing/2014/main" id="{E2466011-EDC8-429A-AF29-5095EF31F807}"/>
              </a:ext>
            </a:extLst>
          </p:cNvPr>
          <p:cNvSpPr>
            <a:spLocks noGrp="1"/>
          </p:cNvSpPr>
          <p:nvPr>
            <p:ph idx="1"/>
          </p:nvPr>
        </p:nvSpPr>
        <p:spPr>
          <a:xfrm>
            <a:off x="795867" y="2099733"/>
            <a:ext cx="10557933" cy="4077230"/>
          </a:xfrm>
        </p:spPr>
        <p:txBody>
          <a:bodyPr>
            <a:normAutofit fontScale="85000" lnSpcReduction="10000"/>
          </a:bodyPr>
          <a:lstStyle/>
          <a:p>
            <a:r>
              <a:rPr lang="en-US" dirty="0"/>
              <a:t>Response to NTSB Investigations in 2010 (Marshall, MI; San Bruno, CA), as well as more recent NTSB Safety Recommendations and Safety Alerts and 2020 PIPES Act </a:t>
            </a:r>
          </a:p>
          <a:p>
            <a:r>
              <a:rPr lang="en-US" dirty="0"/>
              <a:t>Advisory issued to attempt to address alignment of weaknesses or failures across multiple activities, resulting in accidents with serious consequences</a:t>
            </a:r>
          </a:p>
          <a:p>
            <a:r>
              <a:rPr lang="en-US" dirty="0"/>
              <a:t>Recommendation encourages regulated pipeline operators to develop and implement Pipeline Safety Management Systems, points to RP 1173</a:t>
            </a:r>
          </a:p>
          <a:p>
            <a:r>
              <a:rPr lang="en-US" dirty="0"/>
              <a:t>Ensure that PSMS continuously evolves and improves</a:t>
            </a:r>
          </a:p>
          <a:p>
            <a:r>
              <a:rPr lang="en-US" dirty="0"/>
              <a:t>Recommends that operators maintain a positive safety culture</a:t>
            </a:r>
          </a:p>
          <a:p>
            <a:r>
              <a:rPr lang="en-US" dirty="0"/>
              <a:t>Encourages voluntary adoption; emphasizes that advisory bulletin does not have the force and effect of law</a:t>
            </a:r>
          </a:p>
        </p:txBody>
      </p:sp>
    </p:spTree>
    <p:extLst>
      <p:ext uri="{BB962C8B-B14F-4D97-AF65-F5344CB8AC3E}">
        <p14:creationId xmlns:p14="http://schemas.microsoft.com/office/powerpoint/2010/main" val="3264733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58F6-A9C3-FDE4-1D63-1A2C10C29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9C2EE-3520-FFBF-800D-94A5272F64F1}"/>
              </a:ext>
            </a:extLst>
          </p:cNvPr>
          <p:cNvSpPr>
            <a:spLocks noGrp="1"/>
          </p:cNvSpPr>
          <p:nvPr>
            <p:ph type="title"/>
          </p:nvPr>
        </p:nvSpPr>
        <p:spPr>
          <a:xfrm>
            <a:off x="795867" y="490389"/>
            <a:ext cx="10058400" cy="1609344"/>
          </a:xfrm>
        </p:spPr>
        <p:txBody>
          <a:bodyPr>
            <a:noAutofit/>
          </a:bodyPr>
          <a:lstStyle/>
          <a:p>
            <a:r>
              <a:rPr lang="en-US" sz="3200" i="1" dirty="0"/>
              <a:t>Potential for Damage to Pipeline Facilities Caused by Earth Movement and Other Geologic Hazards </a:t>
            </a:r>
            <a:br>
              <a:rPr lang="en-US" sz="3200" dirty="0"/>
            </a:br>
            <a:r>
              <a:rPr lang="en-US" sz="3200" dirty="0"/>
              <a:t>Advisory Bulletin 2022-0063 - 6/2/22</a:t>
            </a:r>
          </a:p>
        </p:txBody>
      </p:sp>
      <p:sp>
        <p:nvSpPr>
          <p:cNvPr id="3" name="Content Placeholder 2">
            <a:extLst>
              <a:ext uri="{FF2B5EF4-FFF2-40B4-BE49-F238E27FC236}">
                <a16:creationId xmlns:a16="http://schemas.microsoft.com/office/drawing/2014/main" id="{C5A31E62-7534-3937-E4B7-A3A97433B3E6}"/>
              </a:ext>
            </a:extLst>
          </p:cNvPr>
          <p:cNvSpPr>
            <a:spLocks noGrp="1"/>
          </p:cNvSpPr>
          <p:nvPr>
            <p:ph idx="1"/>
          </p:nvPr>
        </p:nvSpPr>
        <p:spPr>
          <a:xfrm>
            <a:off x="795867" y="2099733"/>
            <a:ext cx="10557933" cy="4077230"/>
          </a:xfrm>
        </p:spPr>
        <p:txBody>
          <a:bodyPr>
            <a:normAutofit fontScale="92500" lnSpcReduction="20000"/>
          </a:bodyPr>
          <a:lstStyle/>
          <a:p>
            <a:r>
              <a:rPr lang="en-US" dirty="0"/>
              <a:t>Response to geological-related incidents, accidents, and SRC</a:t>
            </a:r>
          </a:p>
          <a:p>
            <a:r>
              <a:rPr lang="en-US" dirty="0"/>
              <a:t>Advisory issued in part as a result of changing weather patterns due to climate change</a:t>
            </a:r>
          </a:p>
          <a:p>
            <a:r>
              <a:rPr lang="en-US" dirty="0"/>
              <a:t>Reminder of regulatory requirements related to design, patrols, continuing surveillance, integrity management, and remediation</a:t>
            </a:r>
          </a:p>
          <a:p>
            <a:r>
              <a:rPr lang="en-US" dirty="0"/>
              <a:t>Recommendation to identify and monitor areas prone to earth movement</a:t>
            </a:r>
          </a:p>
          <a:p>
            <a:r>
              <a:rPr lang="en-US" dirty="0"/>
              <a:t>Recommendation to monitor environmental conditions in proximity to operator facilities and use available data and resources to assess vulnerability</a:t>
            </a:r>
          </a:p>
          <a:p>
            <a:r>
              <a:rPr lang="en-US" dirty="0"/>
              <a:t>Recommendation to implement site specific mitigation measures</a:t>
            </a:r>
          </a:p>
        </p:txBody>
      </p:sp>
    </p:spTree>
    <p:extLst>
      <p:ext uri="{BB962C8B-B14F-4D97-AF65-F5344CB8AC3E}">
        <p14:creationId xmlns:p14="http://schemas.microsoft.com/office/powerpoint/2010/main" val="3956186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DF64-A83A-4775-B385-3CD717F74548}"/>
              </a:ext>
            </a:extLst>
          </p:cNvPr>
          <p:cNvSpPr>
            <a:spLocks noGrp="1"/>
          </p:cNvSpPr>
          <p:nvPr>
            <p:ph type="ctrTitle"/>
          </p:nvPr>
        </p:nvSpPr>
        <p:spPr/>
        <p:txBody>
          <a:bodyPr/>
          <a:lstStyle/>
          <a:p>
            <a:r>
              <a:rPr lang="en-US" dirty="0"/>
              <a:t>PHMSA Interpretations</a:t>
            </a:r>
          </a:p>
        </p:txBody>
      </p:sp>
      <p:sp>
        <p:nvSpPr>
          <p:cNvPr id="3" name="Subtitle 2">
            <a:extLst>
              <a:ext uri="{FF2B5EF4-FFF2-40B4-BE49-F238E27FC236}">
                <a16:creationId xmlns:a16="http://schemas.microsoft.com/office/drawing/2014/main" id="{B943CD44-18F4-428B-A447-E584374BC04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24051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856AE-7B78-6BC8-9912-9AE4B42F55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19548-8E90-E036-AEA1-C57A4084C5A2}"/>
              </a:ext>
            </a:extLst>
          </p:cNvPr>
          <p:cNvSpPr>
            <a:spLocks noGrp="1"/>
          </p:cNvSpPr>
          <p:nvPr>
            <p:ph type="title"/>
          </p:nvPr>
        </p:nvSpPr>
        <p:spPr/>
        <p:txBody>
          <a:bodyPr/>
          <a:lstStyle/>
          <a:p>
            <a:r>
              <a:rPr lang="en-US" dirty="0"/>
              <a:t>PI-12-0005</a:t>
            </a:r>
          </a:p>
        </p:txBody>
      </p:sp>
      <p:sp>
        <p:nvSpPr>
          <p:cNvPr id="3" name="Content Placeholder 2">
            <a:extLst>
              <a:ext uri="{FF2B5EF4-FFF2-40B4-BE49-F238E27FC236}">
                <a16:creationId xmlns:a16="http://schemas.microsoft.com/office/drawing/2014/main" id="{779B0739-F255-848C-31FC-41C209FB0E02}"/>
              </a:ext>
            </a:extLst>
          </p:cNvPr>
          <p:cNvSpPr>
            <a:spLocks noGrp="1"/>
          </p:cNvSpPr>
          <p:nvPr>
            <p:ph idx="1"/>
          </p:nvPr>
        </p:nvSpPr>
        <p:spPr/>
        <p:txBody>
          <a:bodyPr>
            <a:normAutofit fontScale="92500" lnSpcReduction="2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10-07-2024</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Kansas Corporation Commission requested interpretation of 192.3</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Related to definition of a farm tap.</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Ruled that PHMSA has traditionally viewed Farm Taps as distribution service lines, the specific configuration in the interpretation qualifies as a transmission line.</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7655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7A51-0105-A48B-FF72-8034038F8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0F363-E3FD-19C2-B5FD-18A18EC6C502}"/>
              </a:ext>
            </a:extLst>
          </p:cNvPr>
          <p:cNvSpPr>
            <a:spLocks noGrp="1"/>
          </p:cNvSpPr>
          <p:nvPr>
            <p:ph type="title"/>
          </p:nvPr>
        </p:nvSpPr>
        <p:spPr/>
        <p:txBody>
          <a:bodyPr/>
          <a:lstStyle/>
          <a:p>
            <a:r>
              <a:rPr lang="en-US" dirty="0"/>
              <a:t>PI-24-0002</a:t>
            </a:r>
          </a:p>
        </p:txBody>
      </p:sp>
      <p:sp>
        <p:nvSpPr>
          <p:cNvPr id="3" name="Content Placeholder 2">
            <a:extLst>
              <a:ext uri="{FF2B5EF4-FFF2-40B4-BE49-F238E27FC236}">
                <a16:creationId xmlns:a16="http://schemas.microsoft.com/office/drawing/2014/main" id="{254CAB20-E6A0-B8A7-2E75-8E7105FD7195}"/>
              </a:ext>
            </a:extLst>
          </p:cNvPr>
          <p:cNvSpPr>
            <a:spLocks noGrp="1"/>
          </p:cNvSpPr>
          <p:nvPr>
            <p:ph idx="1"/>
          </p:nvPr>
        </p:nvSpPr>
        <p:spPr/>
        <p:txBody>
          <a:bodyPr>
            <a:normAutofit fontScale="85000" lnSpcReduction="1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6-10-2024</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MO Public Service Commission requested interpretation of 192.3</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Related to definition of a master meter system.</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Ruled that a pipeline system at the Kansas City Airport is a master meter system because the operator purchases metered gas from an outside source and distributes the gas for resale through a gas distribution </a:t>
            </a:r>
            <a:r>
              <a:rPr lang="en-US" sz="3200" kern="0">
                <a:solidFill>
                  <a:srgbClr val="000000"/>
                </a:solidFill>
                <a:latin typeface="Arial" pitchFamily="34" charset="0"/>
                <a:cs typeface="Arial" pitchFamily="34" charset="0"/>
              </a:rPr>
              <a:t>pipeline system.</a:t>
            </a: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09945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PI-22-0015</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fontScale="92500" lnSpcReduction="2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3-31-23</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Anheuser-Busch, LLC requested interpretation of 192.1</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Related to limits of safety jurisdiction</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Ruled that federal minimum standards do apply to pipeline downstream of compression facility (as transmission line), but do not include compressors and other upstream equipment</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09018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P-23-0001</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lnSpcReduction="1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4-06-23</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Pacific Gas &amp; Electric requested interpretation of 199.1 related to applicability of D&amp;A programs for backup emergency dispatchers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Ruled that back-up employees should be classified in the same manner to standard duty personnel (in this case, subject to D&amp;A requirements)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26308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733321" y="326834"/>
            <a:ext cx="8725358" cy="775543"/>
          </a:xfrm>
        </p:spPr>
        <p:txBody>
          <a:bodyPr>
            <a:normAutofit fontScale="90000"/>
          </a:bodyPr>
          <a:lstStyle/>
          <a:p>
            <a:r>
              <a:rPr lang="en-US" dirty="0">
                <a:solidFill>
                  <a:schemeClr val="tx2"/>
                </a:solidFill>
              </a:rPr>
              <a:t>Distribution Team Objectives</a:t>
            </a:r>
          </a:p>
        </p:txBody>
      </p:sp>
      <p:sp>
        <p:nvSpPr>
          <p:cNvPr id="3" name="Subtitle 2"/>
          <p:cNvSpPr>
            <a:spLocks noGrp="1"/>
          </p:cNvSpPr>
          <p:nvPr>
            <p:ph type="subTitle" idx="1"/>
          </p:nvPr>
        </p:nvSpPr>
        <p:spPr>
          <a:xfrm>
            <a:off x="1733322" y="889348"/>
            <a:ext cx="8934679" cy="5348614"/>
          </a:xfrm>
        </p:spPr>
        <p:txBody>
          <a:bodyPr>
            <a:normAutofit fontScale="70000" lnSpcReduction="20000"/>
          </a:bodyPr>
          <a:lstStyle/>
          <a:p>
            <a:endParaRPr lang="en-US" dirty="0"/>
          </a:p>
          <a:p>
            <a:pPr marL="342900" indent="-342900" algn="l">
              <a:buFont typeface="Arial" panose="020B0604020202020204" pitchFamily="34" charset="0"/>
              <a:buChar char="•"/>
            </a:pPr>
            <a:r>
              <a:rPr lang="en-US" sz="3800" dirty="0"/>
              <a:t>Analyze inspection results data and industry Performance Measures to identify risks</a:t>
            </a:r>
          </a:p>
          <a:p>
            <a:pPr marL="342900" indent="-342900" algn="l">
              <a:buFont typeface="Arial" panose="020B0604020202020204" pitchFamily="34" charset="0"/>
              <a:buChar char="•"/>
            </a:pPr>
            <a:r>
              <a:rPr lang="en-US" sz="3800" dirty="0"/>
              <a:t>Develop continuing education materials</a:t>
            </a:r>
          </a:p>
          <a:p>
            <a:pPr marL="342900" indent="-342900" algn="l">
              <a:buFont typeface="Arial" panose="020B0604020202020204" pitchFamily="34" charset="0"/>
              <a:buChar char="•"/>
            </a:pPr>
            <a:r>
              <a:rPr lang="en-US" sz="3800" dirty="0"/>
              <a:t>Develop and maintain inspection forms and inspection Guidance</a:t>
            </a:r>
          </a:p>
          <a:p>
            <a:pPr marL="342900" indent="-342900" algn="l">
              <a:buFont typeface="Arial" panose="020B0604020202020204" pitchFamily="34" charset="0"/>
              <a:buChar char="•"/>
            </a:pPr>
            <a:r>
              <a:rPr lang="en-US" sz="3800" dirty="0"/>
              <a:t>Maintain Frequently Asked Questions (FAQs) to provide consensus expectations of operator’s programs</a:t>
            </a:r>
          </a:p>
          <a:p>
            <a:pPr marL="342900" indent="-342900" algn="l">
              <a:buFont typeface="Arial" panose="020B0604020202020204" pitchFamily="34" charset="0"/>
              <a:buChar char="•"/>
            </a:pPr>
            <a:r>
              <a:rPr lang="en-US" sz="3800" dirty="0"/>
              <a:t>Support PHMSA and NAPSR as Subject Matter Experts</a:t>
            </a:r>
          </a:p>
          <a:p>
            <a:pPr marL="342900" indent="-342900" algn="l">
              <a:buFont typeface="Arial" panose="020B0604020202020204" pitchFamily="34" charset="0"/>
              <a:buChar char="•"/>
            </a:pPr>
            <a:r>
              <a:rPr lang="en-US" sz="3800" dirty="0"/>
              <a:t>Support consistent implementation of distribution Regulations</a:t>
            </a:r>
          </a:p>
          <a:p>
            <a:pPr marL="342900" indent="-342900" algn="l">
              <a:buFont typeface="Arial" panose="020B0604020202020204" pitchFamily="34" charset="0"/>
              <a:buChar char="•"/>
            </a:pPr>
            <a:r>
              <a:rPr lang="en-US" sz="3800" dirty="0"/>
              <a:t>Provide feedback to stakeholders on Best Practices and Lessons Learned and support stakeholders</a:t>
            </a:r>
          </a:p>
        </p:txBody>
      </p:sp>
    </p:spTree>
    <p:extLst>
      <p:ext uri="{BB962C8B-B14F-4D97-AF65-F5344CB8AC3E}">
        <p14:creationId xmlns:p14="http://schemas.microsoft.com/office/powerpoint/2010/main" val="4225334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P-22-0010</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fontScale="92500" lnSpcReduction="2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8-23-23</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Navajo Tribal Utility Authority requested an interpretation of 192.1</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Asked whether tribally operated pipelines operating outside of tribal national borders are subject to minimum federal standards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They are</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0" lvl="0" indent="0" eaLnBrk="0" fontAlgn="base" hangingPunct="0">
              <a:lnSpc>
                <a:spcPct val="100000"/>
              </a:lnSpc>
              <a:spcBef>
                <a:spcPts val="600"/>
              </a:spcBef>
              <a:spcAft>
                <a:spcPct val="0"/>
              </a:spcAft>
              <a:buClr>
                <a:srgbClr val="000099"/>
              </a:buClr>
              <a:buNone/>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4184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PI-23-0017</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01-17-24</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US Bureau of Land Management requested an interpretation of 192.1 regarding whether helium pipelines are regulated under 192</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They aren’t</a:t>
            </a:r>
          </a:p>
        </p:txBody>
      </p:sp>
    </p:spTree>
    <p:extLst>
      <p:ext uri="{BB962C8B-B14F-4D97-AF65-F5344CB8AC3E}">
        <p14:creationId xmlns:p14="http://schemas.microsoft.com/office/powerpoint/2010/main" val="95913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PI-11-0013 </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fontScale="92500" lnSpcReduction="20000"/>
          </a:bodyPr>
          <a:lstStyle/>
          <a:p>
            <a:pPr marL="34290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3-13-2023</a:t>
            </a:r>
          </a:p>
          <a:p>
            <a:pPr marL="0" indent="0" eaLnBrk="0" fontAlgn="base" hangingPunct="0">
              <a:lnSpc>
                <a:spcPct val="100000"/>
              </a:lnSpc>
              <a:spcBef>
                <a:spcPts val="600"/>
              </a:spcBef>
              <a:spcAft>
                <a:spcPct val="0"/>
              </a:spcAft>
              <a:buClr>
                <a:srgbClr val="000099"/>
              </a:buClr>
              <a:buNone/>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New Mexico Gas Company requested an interpretation of 192.3 and related to classification of pipelines as transmission or distribution pipelines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Included detailed information concerning specific regulated pipelines.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determined that the lines are distribution lines.</a:t>
            </a:r>
          </a:p>
        </p:txBody>
      </p:sp>
    </p:spTree>
    <p:extLst>
      <p:ext uri="{BB962C8B-B14F-4D97-AF65-F5344CB8AC3E}">
        <p14:creationId xmlns:p14="http://schemas.microsoft.com/office/powerpoint/2010/main" val="3787716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PI-23-0010</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fontScale="92500" lnSpcReduction="1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Publish Date 10-04-23</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B3PE LLC requested an interpretation of 192.3 related to the specific wording of the definition of “transmission line.”</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indicated that the wording intends operators to evaluate “MAOP that produces a hoop stress of 20 percent or more of SMYS” and that PHMSA will consider clarifying the definition in future rulemaking.</a:t>
            </a:r>
          </a:p>
        </p:txBody>
      </p:sp>
    </p:spTree>
    <p:extLst>
      <p:ext uri="{BB962C8B-B14F-4D97-AF65-F5344CB8AC3E}">
        <p14:creationId xmlns:p14="http://schemas.microsoft.com/office/powerpoint/2010/main" val="2461180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 22-0001</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IBEW Local Union 503 Requested interpretation of §192.615 (Actually Part 199.3)</a:t>
            </a: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Whether Customer Service Representatives are subject to drug testing </a:t>
            </a: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Ruled that covered employees are operations, maintenance, and emergency response personnel</a:t>
            </a: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Personnel who do not dispatch response personnel are not performing response “on the pipeline”</a:t>
            </a:r>
          </a:p>
        </p:txBody>
      </p:sp>
    </p:spTree>
    <p:extLst>
      <p:ext uri="{BB962C8B-B14F-4D97-AF65-F5344CB8AC3E}">
        <p14:creationId xmlns:p14="http://schemas.microsoft.com/office/powerpoint/2010/main" val="3845649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PI-22-0004</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Requested interpretation of Part 199 – Drafters subject to drug testing?</a:t>
            </a: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ruled that the position did not perform work “on a pipeline” and therefore was not covered by the Part</a:t>
            </a:r>
          </a:p>
        </p:txBody>
      </p:sp>
    </p:spTree>
    <p:extLst>
      <p:ext uri="{BB962C8B-B14F-4D97-AF65-F5344CB8AC3E}">
        <p14:creationId xmlns:p14="http://schemas.microsoft.com/office/powerpoint/2010/main" val="921922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PI-22-0008</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fontScale="85000" lnSpcReduction="10000"/>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NTSB requested interpretation of 192.801 and 195.501</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NTSB inquired whether launching and receiving pigs is a covered task for Operator Qualification.</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ruled that covered tasks need not be specifically prescribed in regulations or in operators O&amp;M, if they are integral to meeting regulatory requirements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ruled that launching and receiving pigs is a covered task</a:t>
            </a:r>
          </a:p>
        </p:txBody>
      </p:sp>
    </p:spTree>
    <p:extLst>
      <p:ext uri="{BB962C8B-B14F-4D97-AF65-F5344CB8AC3E}">
        <p14:creationId xmlns:p14="http://schemas.microsoft.com/office/powerpoint/2010/main" val="2393675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PI-22-0011</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Union of Operating Engineers, Local 49 requested PHMSA interpretation on whether Gas Distribution Designers are covered under drug testing requirements of Part 199</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ruled that the position did not appear to require random drug testing under Part 199</a:t>
            </a:r>
          </a:p>
        </p:txBody>
      </p:sp>
    </p:spTree>
    <p:extLst>
      <p:ext uri="{BB962C8B-B14F-4D97-AF65-F5344CB8AC3E}">
        <p14:creationId xmlns:p14="http://schemas.microsoft.com/office/powerpoint/2010/main" val="4042220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6A42-F7C3-4FD1-B860-7FA32E87BFAA}"/>
              </a:ext>
            </a:extLst>
          </p:cNvPr>
          <p:cNvSpPr>
            <a:spLocks noGrp="1"/>
          </p:cNvSpPr>
          <p:nvPr>
            <p:ph type="title"/>
          </p:nvPr>
        </p:nvSpPr>
        <p:spPr/>
        <p:txBody>
          <a:bodyPr/>
          <a:lstStyle/>
          <a:p>
            <a:r>
              <a:rPr lang="en-US" dirty="0"/>
              <a:t>PI-22-0014</a:t>
            </a:r>
          </a:p>
        </p:txBody>
      </p:sp>
      <p:sp>
        <p:nvSpPr>
          <p:cNvPr id="3" name="Content Placeholder 2">
            <a:extLst>
              <a:ext uri="{FF2B5EF4-FFF2-40B4-BE49-F238E27FC236}">
                <a16:creationId xmlns:a16="http://schemas.microsoft.com/office/drawing/2014/main" id="{0976CE3E-33DC-4DE4-8C47-D831B67B3092}"/>
              </a:ext>
            </a:extLst>
          </p:cNvPr>
          <p:cNvSpPr>
            <a:spLocks noGrp="1"/>
          </p:cNvSpPr>
          <p:nvPr>
            <p:ph idx="1"/>
          </p:nvPr>
        </p:nvSpPr>
        <p:spPr/>
        <p:txBody>
          <a:bodyPr>
            <a:normAutofit/>
          </a:bodyPr>
          <a:lstStyle/>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Requested interpretation of 192.517(a) and 192.624(a) regarding whether recording charts must be included pressure testing records to represent TVC records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r>
              <a:rPr lang="en-US" sz="3200" kern="0" dirty="0">
                <a:solidFill>
                  <a:srgbClr val="000000"/>
                </a:solidFill>
                <a:latin typeface="Arial" pitchFamily="34" charset="0"/>
                <a:cs typeface="Arial" pitchFamily="34" charset="0"/>
              </a:rPr>
              <a:t>PHMSA ruled that correspondence letters asserting compliance with testing requirements is insufficient without accompanying test records.</a:t>
            </a: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a:p>
            <a:pPr marL="342900" lvl="0" indent="-342900" eaLnBrk="0" fontAlgn="base" hangingPunct="0">
              <a:lnSpc>
                <a:spcPct val="100000"/>
              </a:lnSpc>
              <a:spcBef>
                <a:spcPts val="600"/>
              </a:spcBef>
              <a:spcAft>
                <a:spcPct val="0"/>
              </a:spcAft>
              <a:buClr>
                <a:srgbClr val="000099"/>
              </a:buClr>
              <a:buFontTx/>
              <a:buChar char="•"/>
            </a:pPr>
            <a:endParaRPr lang="en-US" sz="32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70285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2027905" y="277957"/>
            <a:ext cx="7728559" cy="1371601"/>
          </a:xfrm>
        </p:spPr>
        <p:txBody>
          <a:bodyPr>
            <a:noAutofit/>
          </a:bodyPr>
          <a:lstStyle/>
          <a:p>
            <a:r>
              <a:rPr lang="en-US" sz="4400" dirty="0">
                <a:solidFill>
                  <a:schemeClr val="tx2"/>
                </a:solidFill>
              </a:rPr>
              <a:t>Distribution Team Meetings</a:t>
            </a:r>
          </a:p>
        </p:txBody>
      </p:sp>
      <p:sp>
        <p:nvSpPr>
          <p:cNvPr id="3" name="Subtitle 2"/>
          <p:cNvSpPr>
            <a:spLocks noGrp="1"/>
          </p:cNvSpPr>
          <p:nvPr>
            <p:ph type="subTitle" idx="1"/>
          </p:nvPr>
        </p:nvSpPr>
        <p:spPr>
          <a:xfrm>
            <a:off x="2027904" y="1927513"/>
            <a:ext cx="8136192" cy="4217670"/>
          </a:xfrm>
        </p:spPr>
        <p:txBody>
          <a:bodyPr>
            <a:normAutofit/>
          </a:bodyPr>
          <a:lstStyle/>
          <a:p>
            <a:pPr marL="257175" indent="-257175" algn="l">
              <a:buFont typeface="Arial" panose="020B0604020202020204" pitchFamily="34" charset="0"/>
              <a:buChar char="•"/>
            </a:pPr>
            <a:r>
              <a:rPr lang="en-US" sz="2800" dirty="0"/>
              <a:t>Monthly Team teleconference meetings</a:t>
            </a:r>
          </a:p>
          <a:p>
            <a:pPr marL="257175" indent="-257175" algn="l">
              <a:buFont typeface="Arial" panose="020B0604020202020204" pitchFamily="34" charset="0"/>
              <a:buChar char="•"/>
            </a:pPr>
            <a:r>
              <a:rPr lang="en-US" sz="2800" dirty="0"/>
              <a:t>Working Groups typically meet monthly</a:t>
            </a:r>
          </a:p>
          <a:p>
            <a:pPr marL="257175" indent="-257175" algn="l">
              <a:buFont typeface="Arial" panose="020B0604020202020204" pitchFamily="34" charset="0"/>
              <a:buChar char="•"/>
            </a:pPr>
            <a:r>
              <a:rPr lang="en-US" sz="2800" dirty="0"/>
              <a:t>Tri or bi-Annual face to face meetings</a:t>
            </a:r>
          </a:p>
          <a:p>
            <a:pPr marL="714375" lvl="1" indent="-257175" algn="l">
              <a:buFont typeface="Arial" panose="020B0604020202020204" pitchFamily="34" charset="0"/>
              <a:buChar char="•"/>
            </a:pPr>
            <a:r>
              <a:rPr lang="en-US" sz="2800" dirty="0"/>
              <a:t>Depending on workload and travel restrictions</a:t>
            </a:r>
          </a:p>
          <a:p>
            <a:pPr marL="257175" indent="-257175" algn="l">
              <a:buFont typeface="Arial" panose="020B0604020202020204" pitchFamily="34" charset="0"/>
              <a:buChar char="•"/>
            </a:pPr>
            <a:r>
              <a:rPr lang="en-US" sz="2800" dirty="0"/>
              <a:t>Meetings annually with AGA and APGA</a:t>
            </a:r>
          </a:p>
          <a:p>
            <a:pPr marL="257175" indent="-257175" algn="l">
              <a:buFont typeface="Arial" panose="020B0604020202020204" pitchFamily="34" charset="0"/>
              <a:buChar char="•"/>
            </a:pPr>
            <a:r>
              <a:rPr lang="en-US" sz="2800" dirty="0"/>
              <a:t>Meet with GTI annually</a:t>
            </a:r>
          </a:p>
          <a:p>
            <a:pPr marL="714375" lvl="1" indent="-257175" algn="l">
              <a:buFont typeface="Arial" panose="020B0604020202020204" pitchFamily="34" charset="0"/>
              <a:buChar char="•"/>
            </a:pPr>
            <a:r>
              <a:rPr lang="en-US" sz="2800" dirty="0"/>
              <a:t>Working on similar projects</a:t>
            </a:r>
          </a:p>
        </p:txBody>
      </p:sp>
    </p:spTree>
    <p:extLst>
      <p:ext uri="{BB962C8B-B14F-4D97-AF65-F5344CB8AC3E}">
        <p14:creationId xmlns:p14="http://schemas.microsoft.com/office/powerpoint/2010/main" val="100163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ctrTitle"/>
          </p:nvPr>
        </p:nvSpPr>
        <p:spPr>
          <a:xfrm>
            <a:off x="1853184" y="437265"/>
            <a:ext cx="8346983" cy="775543"/>
          </a:xfrm>
        </p:spPr>
        <p:txBody>
          <a:bodyPr>
            <a:noAutofit/>
          </a:bodyPr>
          <a:lstStyle/>
          <a:p>
            <a:r>
              <a:rPr lang="en-US" sz="4400" dirty="0">
                <a:solidFill>
                  <a:schemeClr val="tx2"/>
                </a:solidFill>
              </a:rPr>
              <a:t>NAPSR Participation with PHMSA</a:t>
            </a:r>
          </a:p>
        </p:txBody>
      </p:sp>
      <p:sp>
        <p:nvSpPr>
          <p:cNvPr id="3" name="Subtitle 2"/>
          <p:cNvSpPr>
            <a:spLocks noGrp="1"/>
          </p:cNvSpPr>
          <p:nvPr>
            <p:ph type="subTitle" idx="1"/>
          </p:nvPr>
        </p:nvSpPr>
        <p:spPr>
          <a:xfrm>
            <a:off x="2183219" y="1543050"/>
            <a:ext cx="8016948" cy="4209164"/>
          </a:xfrm>
        </p:spPr>
        <p:txBody>
          <a:bodyPr>
            <a:noAutofit/>
          </a:bodyPr>
          <a:lstStyle/>
          <a:p>
            <a:pPr marL="257175" indent="-257175" algn="l">
              <a:buFont typeface="Arial" panose="020B0604020202020204" pitchFamily="34" charset="0"/>
              <a:buChar char="•"/>
            </a:pPr>
            <a:r>
              <a:rPr lang="en-US" sz="2800" dirty="0"/>
              <a:t>Various Interpretations</a:t>
            </a:r>
          </a:p>
          <a:p>
            <a:pPr marL="257175" indent="-257175" algn="l">
              <a:buFont typeface="Arial" panose="020B0604020202020204" pitchFamily="34" charset="0"/>
              <a:buChar char="•"/>
            </a:pPr>
            <a:r>
              <a:rPr lang="en-US" sz="2800" dirty="0"/>
              <a:t>Incidental Subject Matter Expert tasks</a:t>
            </a:r>
          </a:p>
          <a:p>
            <a:pPr marL="257175" indent="-257175" algn="l">
              <a:buFont typeface="Arial" panose="020B0604020202020204" pitchFamily="34" charset="0"/>
              <a:buChar char="•"/>
            </a:pPr>
            <a:r>
              <a:rPr lang="en-US" sz="2800" dirty="0"/>
              <a:t>PIPES Act 2020, Section 113 support activities </a:t>
            </a:r>
          </a:p>
          <a:p>
            <a:pPr marL="257175" indent="-257175" algn="l">
              <a:buFont typeface="Arial" panose="020B0604020202020204" pitchFamily="34" charset="0"/>
              <a:buChar char="•"/>
            </a:pPr>
            <a:r>
              <a:rPr lang="en-US" sz="2800" dirty="0"/>
              <a:t>PIPES Act 2020, Section 114 Implementation Team</a:t>
            </a:r>
          </a:p>
          <a:p>
            <a:pPr marL="257175" indent="-257175" algn="l">
              <a:buFont typeface="Arial" panose="020B0604020202020204" pitchFamily="34" charset="0"/>
              <a:buChar char="•"/>
            </a:pPr>
            <a:r>
              <a:rPr lang="en-US" sz="2800" dirty="0"/>
              <a:t>PIPES Act 2020, Leonel Rondon Act regulatory support activities (Sections 202-206)</a:t>
            </a:r>
          </a:p>
          <a:p>
            <a:pPr marL="257175" indent="-257175" algn="l">
              <a:buFont typeface="Arial" panose="020B0604020202020204" pitchFamily="34" charset="0"/>
              <a:buChar char="•"/>
            </a:pPr>
            <a:r>
              <a:rPr lang="en-US" sz="2800" dirty="0"/>
              <a:t>Distribution related Inspection content</a:t>
            </a:r>
          </a:p>
          <a:p>
            <a:pPr marL="257175" indent="-257175" algn="l">
              <a:buFont typeface="Arial" panose="020B0604020202020204" pitchFamily="34" charset="0"/>
              <a:buChar char="•"/>
            </a:pPr>
            <a:endParaRPr lang="en-US" sz="2800" dirty="0"/>
          </a:p>
          <a:p>
            <a:pPr marL="257175" indent="-257175" algn="l">
              <a:buFont typeface="Arial" panose="020B0604020202020204" pitchFamily="34" charset="0"/>
              <a:buChar char="•"/>
            </a:pPr>
            <a:endParaRPr lang="en-US" sz="2200" dirty="0"/>
          </a:p>
        </p:txBody>
      </p:sp>
    </p:spTree>
    <p:extLst>
      <p:ext uri="{BB962C8B-B14F-4D97-AF65-F5344CB8AC3E}">
        <p14:creationId xmlns:p14="http://schemas.microsoft.com/office/powerpoint/2010/main" val="3077506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title"/>
          </p:nvPr>
        </p:nvSpPr>
        <p:spPr/>
        <p:txBody>
          <a:bodyPr>
            <a:normAutofit/>
          </a:bodyPr>
          <a:lstStyle/>
          <a:p>
            <a:pPr algn="ctr"/>
            <a:r>
              <a:rPr lang="en-US" dirty="0">
                <a:solidFill>
                  <a:schemeClr val="tx2"/>
                </a:solidFill>
              </a:rPr>
              <a:t>Distribution Team Composition</a:t>
            </a:r>
            <a:br>
              <a:rPr lang="en-US" dirty="0">
                <a:solidFill>
                  <a:schemeClr val="tx2"/>
                </a:solidFill>
              </a:rPr>
            </a:br>
            <a:r>
              <a:rPr lang="en-US" dirty="0">
                <a:solidFill>
                  <a:schemeClr val="tx2"/>
                </a:solidFill>
              </a:rPr>
              <a:t>PHMSA</a:t>
            </a:r>
          </a:p>
        </p:txBody>
      </p:sp>
      <p:sp>
        <p:nvSpPr>
          <p:cNvPr id="3" name="Subtitle 2"/>
          <p:cNvSpPr>
            <a:spLocks noGrp="1"/>
          </p:cNvSpPr>
          <p:nvPr>
            <p:ph sz="half" idx="1"/>
          </p:nvPr>
        </p:nvSpPr>
        <p:spPr/>
        <p:txBody>
          <a:bodyPr>
            <a:normAutofit/>
          </a:bodyPr>
          <a:lstStyle/>
          <a:p>
            <a:r>
              <a:rPr lang="en-US" sz="2200" dirty="0"/>
              <a:t>Zach Barrett (</a:t>
            </a:r>
            <a:r>
              <a:rPr lang="en-US" sz="2200" b="1" dirty="0"/>
              <a:t>Sponsor</a:t>
            </a:r>
            <a:r>
              <a:rPr lang="en-US" sz="2200" dirty="0"/>
              <a:t>) – Director State Programs</a:t>
            </a:r>
          </a:p>
          <a:p>
            <a:r>
              <a:rPr lang="en-US" sz="2200" dirty="0"/>
              <a:t>Brooks Tate (Lead) – Eastern Region</a:t>
            </a:r>
          </a:p>
          <a:p>
            <a:r>
              <a:rPr lang="en-US" sz="2200" dirty="0"/>
              <a:t>Michael Thompson – State Programs</a:t>
            </a:r>
          </a:p>
          <a:p>
            <a:r>
              <a:rPr lang="en-US" sz="2200" dirty="0"/>
              <a:t>Sayler Palabrica – Standards &amp; Rulemaking</a:t>
            </a:r>
          </a:p>
          <a:p>
            <a:r>
              <a:rPr lang="en-US" sz="2200" dirty="0"/>
              <a:t>Jason Grant – Enforcement</a:t>
            </a:r>
          </a:p>
          <a:p>
            <a:r>
              <a:rPr lang="en-US" sz="2200" dirty="0"/>
              <a:t>Katherine Roth – Engineering &amp; Research</a:t>
            </a:r>
          </a:p>
          <a:p>
            <a:r>
              <a:rPr lang="en-US" sz="2200" dirty="0"/>
              <a:t>Vincent Holohan – Engineering &amp; Research</a:t>
            </a:r>
          </a:p>
          <a:p>
            <a:endParaRPr lang="en-US" sz="2100" dirty="0"/>
          </a:p>
        </p:txBody>
      </p:sp>
      <p:sp>
        <p:nvSpPr>
          <p:cNvPr id="7" name="Content Placeholder 6">
            <a:extLst>
              <a:ext uri="{FF2B5EF4-FFF2-40B4-BE49-F238E27FC236}">
                <a16:creationId xmlns:a16="http://schemas.microsoft.com/office/drawing/2014/main" id="{B6098A80-F7A4-455B-981C-2F0CD48640AB}"/>
              </a:ext>
            </a:extLst>
          </p:cNvPr>
          <p:cNvSpPr>
            <a:spLocks noGrp="1"/>
          </p:cNvSpPr>
          <p:nvPr>
            <p:ph sz="half" idx="2"/>
          </p:nvPr>
        </p:nvSpPr>
        <p:spPr/>
        <p:txBody>
          <a:bodyPr>
            <a:normAutofit/>
          </a:bodyPr>
          <a:lstStyle/>
          <a:p>
            <a:r>
              <a:rPr lang="en-US" sz="2200" dirty="0"/>
              <a:t>Lori Hutwagner – Data Analyst, Southern Region</a:t>
            </a:r>
          </a:p>
          <a:p>
            <a:r>
              <a:rPr lang="en-US" sz="2200" dirty="0"/>
              <a:t>Heather David – Accident Investigation Division</a:t>
            </a:r>
          </a:p>
          <a:p>
            <a:r>
              <a:rPr lang="en-US" sz="2200" dirty="0"/>
              <a:t>Lane Miller – Training and Qualifications</a:t>
            </a:r>
          </a:p>
          <a:p>
            <a:r>
              <a:rPr lang="en-US" sz="2200" dirty="0"/>
              <a:t>John Harper – Training and Qualifications</a:t>
            </a:r>
          </a:p>
          <a:p>
            <a:r>
              <a:rPr lang="en-US" sz="2200" dirty="0"/>
              <a:t>Clifford Dolchok – Western Region</a:t>
            </a:r>
          </a:p>
          <a:p>
            <a:r>
              <a:rPr lang="en-US" sz="2200" dirty="0"/>
              <a:t>Ian Curry – Legal </a:t>
            </a:r>
          </a:p>
          <a:p>
            <a:endParaRPr lang="en-US" dirty="0"/>
          </a:p>
        </p:txBody>
      </p:sp>
      <p:sp>
        <p:nvSpPr>
          <p:cNvPr id="5" name="Subtitle 2"/>
          <p:cNvSpPr txBox="1">
            <a:spLocks/>
          </p:cNvSpPr>
          <p:nvPr/>
        </p:nvSpPr>
        <p:spPr>
          <a:xfrm>
            <a:off x="5930748" y="1543051"/>
            <a:ext cx="4247771" cy="42187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buFont typeface="Arial" panose="020B0604020202020204" pitchFamily="34" charset="0"/>
              <a:buChar char="•"/>
            </a:pPr>
            <a:endParaRPr lang="en-US" sz="2100" dirty="0"/>
          </a:p>
        </p:txBody>
      </p:sp>
    </p:spTree>
    <p:extLst>
      <p:ext uri="{BB962C8B-B14F-4D97-AF65-F5344CB8AC3E}">
        <p14:creationId xmlns:p14="http://schemas.microsoft.com/office/powerpoint/2010/main" val="166307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14CE4-7A37-DA28-60E8-E730A6E836DA}"/>
              </a:ext>
            </a:extLst>
          </p:cNvPr>
          <p:cNvSpPr>
            <a:spLocks noGrp="1"/>
          </p:cNvSpPr>
          <p:nvPr>
            <p:ph type="title"/>
          </p:nvPr>
        </p:nvSpPr>
        <p:spPr/>
        <p:txBody>
          <a:bodyPr/>
          <a:lstStyle/>
          <a:p>
            <a:pPr algn="ctr"/>
            <a:r>
              <a:rPr lang="en-US" dirty="0"/>
              <a:t>Distribution Team Composition</a:t>
            </a:r>
            <a:br>
              <a:rPr lang="en-US" dirty="0"/>
            </a:br>
            <a:r>
              <a:rPr lang="en-US" dirty="0"/>
              <a:t>NAPSR</a:t>
            </a:r>
          </a:p>
        </p:txBody>
      </p:sp>
      <p:sp>
        <p:nvSpPr>
          <p:cNvPr id="5" name="Content Placeholder 4">
            <a:extLst>
              <a:ext uri="{FF2B5EF4-FFF2-40B4-BE49-F238E27FC236}">
                <a16:creationId xmlns:a16="http://schemas.microsoft.com/office/drawing/2014/main" id="{8D4C9D51-26EE-0EDC-3B5A-D53A14CAEF87}"/>
              </a:ext>
            </a:extLst>
          </p:cNvPr>
          <p:cNvSpPr>
            <a:spLocks noGrp="1"/>
          </p:cNvSpPr>
          <p:nvPr>
            <p:ph sz="half" idx="1"/>
          </p:nvPr>
        </p:nvSpPr>
        <p:spPr>
          <a:xfrm>
            <a:off x="0" y="1825625"/>
            <a:ext cx="3184902" cy="4351338"/>
          </a:xfrm>
        </p:spPr>
        <p:txBody>
          <a:bodyPr>
            <a:normAutofit fontScale="77500" lnSpcReduction="20000"/>
          </a:bodyPr>
          <a:lstStyle/>
          <a:p>
            <a:r>
              <a:rPr lang="en-US" dirty="0"/>
              <a:t>Matt Smith - IL</a:t>
            </a:r>
          </a:p>
          <a:p>
            <a:r>
              <a:rPr lang="en-US" dirty="0"/>
              <a:t>Kelly Everson - NV</a:t>
            </a:r>
          </a:p>
          <a:p>
            <a:r>
              <a:rPr lang="en-US" dirty="0"/>
              <a:t>Dan Nivison - CT</a:t>
            </a:r>
          </a:p>
          <a:p>
            <a:r>
              <a:rPr lang="en-US" dirty="0"/>
              <a:t>Michael Purcell - OH</a:t>
            </a:r>
          </a:p>
          <a:p>
            <a:r>
              <a:rPr lang="en-US" dirty="0"/>
              <a:t>Daniel Trapp - AL</a:t>
            </a:r>
          </a:p>
          <a:p>
            <a:r>
              <a:rPr lang="en-US" dirty="0"/>
              <a:t>Nathan Dore - ME</a:t>
            </a:r>
          </a:p>
          <a:p>
            <a:r>
              <a:rPr lang="en-US" dirty="0"/>
              <a:t>Andre Moses - NJ</a:t>
            </a:r>
          </a:p>
          <a:p>
            <a:r>
              <a:rPr lang="en-US" dirty="0"/>
              <a:t>Jessica Nesvold - CO</a:t>
            </a:r>
          </a:p>
          <a:p>
            <a:r>
              <a:rPr lang="en-US" dirty="0"/>
              <a:t>Kevin Bumgardner - NE</a:t>
            </a:r>
          </a:p>
          <a:p>
            <a:r>
              <a:rPr lang="en-US" dirty="0"/>
              <a:t>Greg Lago- WV</a:t>
            </a:r>
          </a:p>
          <a:p>
            <a:r>
              <a:rPr lang="en-US" dirty="0"/>
              <a:t>David Bishop - VA</a:t>
            </a:r>
          </a:p>
          <a:p>
            <a:r>
              <a:rPr lang="en-US" dirty="0"/>
              <a:t>Mark Herrin - TX</a:t>
            </a:r>
          </a:p>
        </p:txBody>
      </p:sp>
      <p:pic>
        <p:nvPicPr>
          <p:cNvPr id="8" name="Content Placeholder 7">
            <a:extLst>
              <a:ext uri="{FF2B5EF4-FFF2-40B4-BE49-F238E27FC236}">
                <a16:creationId xmlns:a16="http://schemas.microsoft.com/office/drawing/2014/main" id="{A0871EEE-861D-1ED8-CC85-8A7148C09A7A}"/>
              </a:ext>
            </a:extLst>
          </p:cNvPr>
          <p:cNvPicPr>
            <a:picLocks noGrp="1" noChangeAspect="1"/>
          </p:cNvPicPr>
          <p:nvPr>
            <p:ph sz="half" idx="2"/>
          </p:nvPr>
        </p:nvPicPr>
        <p:blipFill>
          <a:blip r:embed="rId2"/>
          <a:stretch>
            <a:fillRect/>
          </a:stretch>
        </p:blipFill>
        <p:spPr>
          <a:xfrm>
            <a:off x="3184902" y="1825625"/>
            <a:ext cx="9007098" cy="4351337"/>
          </a:xfrm>
        </p:spPr>
      </p:pic>
    </p:spTree>
    <p:extLst>
      <p:ext uri="{BB962C8B-B14F-4D97-AF65-F5344CB8AC3E}">
        <p14:creationId xmlns:p14="http://schemas.microsoft.com/office/powerpoint/2010/main" val="88583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8D20E8-0B0A-3408-5B07-974CC0AA62C6}"/>
              </a:ext>
            </a:extLst>
          </p:cNvPr>
          <p:cNvSpPr>
            <a:spLocks noGrp="1"/>
          </p:cNvSpPr>
          <p:nvPr>
            <p:ph type="title"/>
          </p:nvPr>
        </p:nvSpPr>
        <p:spPr>
          <a:xfrm>
            <a:off x="1137034" y="609597"/>
            <a:ext cx="9392421" cy="1330841"/>
          </a:xfrm>
        </p:spPr>
        <p:txBody>
          <a:bodyPr>
            <a:normAutofit/>
          </a:bodyPr>
          <a:lstStyle/>
          <a:p>
            <a:r>
              <a:rPr lang="en-US" dirty="0"/>
              <a:t>Inspector Digest</a:t>
            </a:r>
          </a:p>
        </p:txBody>
      </p:sp>
      <p:sp>
        <p:nvSpPr>
          <p:cNvPr id="3" name="Content Placeholder 2">
            <a:extLst>
              <a:ext uri="{FF2B5EF4-FFF2-40B4-BE49-F238E27FC236}">
                <a16:creationId xmlns:a16="http://schemas.microsoft.com/office/drawing/2014/main" id="{E85BEFFF-260D-0A9B-AD17-EBFB47FF0839}"/>
              </a:ext>
            </a:extLst>
          </p:cNvPr>
          <p:cNvSpPr>
            <a:spLocks noGrp="1"/>
          </p:cNvSpPr>
          <p:nvPr>
            <p:ph idx="1"/>
          </p:nvPr>
        </p:nvSpPr>
        <p:spPr>
          <a:xfrm>
            <a:off x="1137034" y="2198362"/>
            <a:ext cx="4958966" cy="3917773"/>
          </a:xfrm>
        </p:spPr>
        <p:txBody>
          <a:bodyPr>
            <a:normAutofit/>
          </a:bodyPr>
          <a:lstStyle/>
          <a:p>
            <a:r>
              <a:rPr lang="en-US" sz="2000"/>
              <a:t>Identify interesting discoveries</a:t>
            </a:r>
          </a:p>
          <a:p>
            <a:r>
              <a:rPr lang="en-US" sz="2000"/>
              <a:t>Potential issues</a:t>
            </a:r>
          </a:p>
          <a:p>
            <a:r>
              <a:rPr lang="en-US" sz="2000"/>
              <a:t>Improve the knowledge of analysts</a:t>
            </a:r>
          </a:p>
          <a:p>
            <a:r>
              <a:rPr lang="en-US" sz="2000"/>
              <a:t>Share perspective</a:t>
            </a:r>
          </a:p>
          <a:p>
            <a:r>
              <a:rPr lang="en-US" sz="2000"/>
              <a:t>Build consistency</a:t>
            </a:r>
          </a:p>
          <a:p>
            <a:endParaRPr lang="en-US" sz="2000"/>
          </a:p>
        </p:txBody>
      </p:sp>
      <p:pic>
        <p:nvPicPr>
          <p:cNvPr id="4" name="Picture 3">
            <a:extLst>
              <a:ext uri="{FF2B5EF4-FFF2-40B4-BE49-F238E27FC236}">
                <a16:creationId xmlns:a16="http://schemas.microsoft.com/office/drawing/2014/main" id="{F0AA6EC2-B1EF-B91C-F5A5-E51C2A14C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9367" y="2267182"/>
            <a:ext cx="4788505" cy="3591379"/>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71906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24a837f-0a9e-41e2-86c6-09cad2cf47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7A084ADADED14A8922AD394849BB05" ma:contentTypeVersion="16" ma:contentTypeDescription="Create a new document." ma:contentTypeScope="" ma:versionID="f56093fee2c084bf3cc816654a45a834">
  <xsd:schema xmlns:xsd="http://www.w3.org/2001/XMLSchema" xmlns:xs="http://www.w3.org/2001/XMLSchema" xmlns:p="http://schemas.microsoft.com/office/2006/metadata/properties" xmlns:ns3="424a837f-0a9e-41e2-86c6-09cad2cf4795" xmlns:ns4="8034c887-b8ef-49f7-ba7f-0b38c965eac6" targetNamespace="http://schemas.microsoft.com/office/2006/metadata/properties" ma:root="true" ma:fieldsID="58d7d2d6b9df48406846bbd07c102d71" ns3:_="" ns4:_="">
    <xsd:import namespace="424a837f-0a9e-41e2-86c6-09cad2cf4795"/>
    <xsd:import namespace="8034c887-b8ef-49f7-ba7f-0b38c965eac6"/>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SearchProperties" minOccurs="0"/>
                <xsd:element ref="ns3:MediaServiceBillingMetadata"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a837f-0a9e-41e2-86c6-09cad2cf47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BillingMetadata" ma:index="17" nillable="true" ma:displayName="MediaServiceBillingMetadata" ma:hidden="true" ma:internalName="MediaServiceBillingMetadata" ma:readOnly="true">
      <xsd:simpleType>
        <xsd:restriction base="dms:Note"/>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34c887-b8ef-49f7-ba7f-0b38c965eac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FCDD43-CAE3-4629-B68C-78EB3302CE97}">
  <ds:schemaRefs>
    <ds:schemaRef ds:uri="http://purl.org/dc/terms/"/>
    <ds:schemaRef ds:uri="http://schemas.openxmlformats.org/package/2006/metadata/core-properties"/>
    <ds:schemaRef ds:uri="8034c887-b8ef-49f7-ba7f-0b38c965eac6"/>
    <ds:schemaRef ds:uri="http://schemas.microsoft.com/office/2006/documentManagement/types"/>
    <ds:schemaRef ds:uri="http://schemas.microsoft.com/office/infopath/2007/PartnerControls"/>
    <ds:schemaRef ds:uri="http://purl.org/dc/elements/1.1/"/>
    <ds:schemaRef ds:uri="http://schemas.microsoft.com/office/2006/metadata/properties"/>
    <ds:schemaRef ds:uri="424a837f-0a9e-41e2-86c6-09cad2cf4795"/>
    <ds:schemaRef ds:uri="http://www.w3.org/XML/1998/namespace"/>
    <ds:schemaRef ds:uri="http://purl.org/dc/dcmitype/"/>
  </ds:schemaRefs>
</ds:datastoreItem>
</file>

<file path=customXml/itemProps2.xml><?xml version="1.0" encoding="utf-8"?>
<ds:datastoreItem xmlns:ds="http://schemas.openxmlformats.org/officeDocument/2006/customXml" ds:itemID="{1E940113-A100-4450-893E-7B43E6DB7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4a837f-0a9e-41e2-86c6-09cad2cf4795"/>
    <ds:schemaRef ds:uri="8034c887-b8ef-49f7-ba7f-0b38c965e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D91537-5BC1-4203-B821-04594B84C4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TotalTime>
  <Words>3368</Words>
  <Application>Microsoft Office PowerPoint</Application>
  <PresentationFormat>Widescreen</PresentationFormat>
  <Paragraphs>438</Paragraphs>
  <Slides>48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Aptos</vt:lpstr>
      <vt:lpstr>Aptos Display</vt:lpstr>
      <vt:lpstr>Arial</vt:lpstr>
      <vt:lpstr>Arial Black</vt:lpstr>
      <vt:lpstr>Calibri</vt:lpstr>
      <vt:lpstr>Courier New</vt:lpstr>
      <vt:lpstr>Times New Roman</vt:lpstr>
      <vt:lpstr>Wingdings</vt:lpstr>
      <vt:lpstr>Office Theme</vt:lpstr>
      <vt:lpstr>NAPSR-PHMSA Distribution Team Updates</vt:lpstr>
      <vt:lpstr>Topics</vt:lpstr>
      <vt:lpstr>Distribution Team Mission Statement The NAPSR / PHMSA Distribution Team is a collaboration of State and Federal Regulators to support improvements in the integrity of the Nations’ gas distribution pipeline systems through the conduct of investigations and research to develop educational materials as well as improving our inspection methods and guidance for evaluation of Operator’s Distribution systems</vt:lpstr>
      <vt:lpstr>Distribution Team Objectives</vt:lpstr>
      <vt:lpstr>Distribution Team Meetings</vt:lpstr>
      <vt:lpstr>NAPSR Participation with PHMSA</vt:lpstr>
      <vt:lpstr>Distribution Team Composition PHMSA</vt:lpstr>
      <vt:lpstr>Distribution Team Composition NAPSR</vt:lpstr>
      <vt:lpstr>Inspector Digest</vt:lpstr>
      <vt:lpstr>Emergency Valve Designation</vt:lpstr>
      <vt:lpstr>PowerPoint Presentation</vt:lpstr>
      <vt:lpstr>Contract Locators</vt:lpstr>
      <vt:lpstr>Sulfur and Di-thiazine Deposits</vt:lpstr>
      <vt:lpstr>Photographs of Recent Deposits</vt:lpstr>
      <vt:lpstr>Photographs of Sulfur Deposits</vt:lpstr>
      <vt:lpstr>Varying Appearances and Odors of Solid Deposits</vt:lpstr>
      <vt:lpstr>Perspective</vt:lpstr>
      <vt:lpstr>Summary</vt:lpstr>
      <vt:lpstr>Path Forward</vt:lpstr>
      <vt:lpstr>PowerPoint Presentation</vt:lpstr>
      <vt:lpstr>Summary</vt:lpstr>
      <vt:lpstr>Incident Investigations and Lessons Learned</vt:lpstr>
      <vt:lpstr>12/2/24 Natural Gas Distribution with Fatality  Avondale, LA</vt:lpstr>
      <vt:lpstr>1/26/25 Natural Gas Distribution with Fatality  Clarksburg, West Virginia </vt:lpstr>
      <vt:lpstr>2/18/25 Natural Gas Distribution Racine, WI</vt:lpstr>
      <vt:lpstr>2/22/25 Natural Gas Distribution  Hutchinson, KS</vt:lpstr>
      <vt:lpstr>2/24/25 Natural Gas Distribution  Branson, MO</vt:lpstr>
      <vt:lpstr>2/27/25 Natural Gas Distribution Philadelphia, PA</vt:lpstr>
      <vt:lpstr>3/12/25 Natural Gas Distribution Plantersville, MS</vt:lpstr>
      <vt:lpstr>4/10/25 Natural Gas Distribution Explosion  Liberty, MO</vt:lpstr>
      <vt:lpstr>PowerPoint Presentation</vt:lpstr>
      <vt:lpstr>PHMSA Advisory Bulletins</vt:lpstr>
      <vt:lpstr>Pipeline Safety: Pipeline Safety Management System Advisory Bulletin 2025-0018 - 3/25/25</vt:lpstr>
      <vt:lpstr>Potential for Damage to Pipeline Facilities Caused by Earth Movement and Other Geologic Hazards  Advisory Bulletin 2022-0063 - 6/2/22</vt:lpstr>
      <vt:lpstr>PHMSA Interpretations</vt:lpstr>
      <vt:lpstr>PI-12-0005</vt:lpstr>
      <vt:lpstr>PI-24-0002</vt:lpstr>
      <vt:lpstr>PI-22-0015</vt:lpstr>
      <vt:lpstr>P-23-0001</vt:lpstr>
      <vt:lpstr>P-22-0010</vt:lpstr>
      <vt:lpstr>PI-23-0017</vt:lpstr>
      <vt:lpstr>PI-11-0013 </vt:lpstr>
      <vt:lpstr>PI-23-0010</vt:lpstr>
      <vt:lpstr>PI 22-0001</vt:lpstr>
      <vt:lpstr>PI-22-0004</vt:lpstr>
      <vt:lpstr>PI-22-0008</vt:lpstr>
      <vt:lpstr>PI-22-0011</vt:lpstr>
      <vt:lpstr>PI-22-0014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Matt</dc:creator>
  <cp:lastModifiedBy>Robert Clarillos</cp:lastModifiedBy>
  <cp:revision>5</cp:revision>
  <dcterms:created xsi:type="dcterms:W3CDTF">2025-08-11T15:35:32Z</dcterms:created>
  <dcterms:modified xsi:type="dcterms:W3CDTF">2025-08-18T11:41:20Z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0x010100417A084ADADED14A8922AD394849BB05</vt:lpwstr>
  </property>
</Properties>
</file>