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7" r:id="rId2"/>
    <p:sldId id="315" r:id="rId3"/>
    <p:sldId id="314" r:id="rId4"/>
    <p:sldId id="261" r:id="rId5"/>
    <p:sldId id="263" r:id="rId6"/>
    <p:sldId id="316" r:id="rId7"/>
    <p:sldId id="288" r:id="rId8"/>
    <p:sldId id="287" r:id="rId9"/>
    <p:sldId id="293" r:id="rId10"/>
    <p:sldId id="297" r:id="rId11"/>
    <p:sldId id="258" r:id="rId12"/>
    <p:sldId id="299" r:id="rId13"/>
    <p:sldId id="303" r:id="rId14"/>
    <p:sldId id="305" r:id="rId15"/>
    <p:sldId id="304" r:id="rId16"/>
    <p:sldId id="306" r:id="rId17"/>
    <p:sldId id="269" r:id="rId18"/>
    <p:sldId id="270" r:id="rId19"/>
    <p:sldId id="271" r:id="rId20"/>
    <p:sldId id="278" r:id="rId21"/>
    <p:sldId id="279" r:id="rId22"/>
    <p:sldId id="272" r:id="rId23"/>
    <p:sldId id="274" r:id="rId24"/>
    <p:sldId id="317" r:id="rId25"/>
    <p:sldId id="318" r:id="rId26"/>
    <p:sldId id="275" r:id="rId27"/>
    <p:sldId id="276" r:id="rId28"/>
    <p:sldId id="277" r:id="rId29"/>
    <p:sldId id="280" r:id="rId30"/>
    <p:sldId id="284" r:id="rId31"/>
    <p:sldId id="285" r:id="rId32"/>
    <p:sldId id="286" r:id="rId33"/>
    <p:sldId id="313" r:id="rId34"/>
    <p:sldId id="31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097"/>
    <p:restoredTop sz="96305"/>
  </p:normalViewPr>
  <p:slideViewPr>
    <p:cSldViewPr snapToGrid="0">
      <p:cViewPr varScale="1">
        <p:scale>
          <a:sx n="98" d="100"/>
          <a:sy n="98" d="100"/>
        </p:scale>
        <p:origin x="1638"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00D177-8AB6-7146-B607-ED2E8E109F36}" type="datetimeFigureOut">
              <a:rPr lang="en-US" smtClean="0"/>
              <a:t>7/28/2025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DBB705-6319-EF44-A0D9-8037E7757676}" type="slidenum">
              <a:rPr lang="en-US" smtClean="0"/>
              <a:t>‹#›</a:t>
            </a:fld>
            <a:endParaRPr lang="en-US" dirty="0"/>
          </a:p>
        </p:txBody>
      </p:sp>
    </p:spTree>
    <p:extLst>
      <p:ext uri="{BB962C8B-B14F-4D97-AF65-F5344CB8AC3E}">
        <p14:creationId xmlns:p14="http://schemas.microsoft.com/office/powerpoint/2010/main" val="208861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77CA8B-3F31-FB49-8C5A-27D30A2216EF}" type="slidenum">
              <a:rPr lang="en-US" smtClean="0"/>
              <a:t>1</a:t>
            </a:fld>
            <a:endParaRPr lang="en-US" dirty="0"/>
          </a:p>
        </p:txBody>
      </p:sp>
    </p:spTree>
    <p:extLst>
      <p:ext uri="{BB962C8B-B14F-4D97-AF65-F5344CB8AC3E}">
        <p14:creationId xmlns:p14="http://schemas.microsoft.com/office/powerpoint/2010/main" val="592181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into why min dp is important </a:t>
            </a:r>
          </a:p>
        </p:txBody>
      </p:sp>
      <p:sp>
        <p:nvSpPr>
          <p:cNvPr id="4" name="Slide Number Placeholder 3"/>
          <p:cNvSpPr>
            <a:spLocks noGrp="1"/>
          </p:cNvSpPr>
          <p:nvPr>
            <p:ph type="sldNum" sz="quarter" idx="5"/>
          </p:nvPr>
        </p:nvSpPr>
        <p:spPr/>
        <p:txBody>
          <a:bodyPr/>
          <a:lstStyle/>
          <a:p>
            <a:fld id="{5977CA8B-3F31-FB49-8C5A-27D30A2216EF}" type="slidenum">
              <a:rPr lang="en-US" smtClean="0"/>
              <a:t>23</a:t>
            </a:fld>
            <a:endParaRPr lang="en-US" dirty="0"/>
          </a:p>
        </p:txBody>
      </p:sp>
    </p:spTree>
    <p:extLst>
      <p:ext uri="{BB962C8B-B14F-4D97-AF65-F5344CB8AC3E}">
        <p14:creationId xmlns:p14="http://schemas.microsoft.com/office/powerpoint/2010/main" val="3703894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into why min dp is important </a:t>
            </a:r>
          </a:p>
        </p:txBody>
      </p:sp>
      <p:sp>
        <p:nvSpPr>
          <p:cNvPr id="4" name="Slide Number Placeholder 3"/>
          <p:cNvSpPr>
            <a:spLocks noGrp="1"/>
          </p:cNvSpPr>
          <p:nvPr>
            <p:ph type="sldNum" sz="quarter" idx="5"/>
          </p:nvPr>
        </p:nvSpPr>
        <p:spPr/>
        <p:txBody>
          <a:bodyPr/>
          <a:lstStyle/>
          <a:p>
            <a:fld id="{5977CA8B-3F31-FB49-8C5A-27D30A2216EF}" type="slidenum">
              <a:rPr lang="en-US" smtClean="0"/>
              <a:t>25</a:t>
            </a:fld>
            <a:endParaRPr lang="en-US" dirty="0"/>
          </a:p>
        </p:txBody>
      </p:sp>
    </p:spTree>
    <p:extLst>
      <p:ext uri="{BB962C8B-B14F-4D97-AF65-F5344CB8AC3E}">
        <p14:creationId xmlns:p14="http://schemas.microsoft.com/office/powerpoint/2010/main" val="3703894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BDFA1-55BB-9D88-02BD-88CF5DD3D3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357035-0717-FB6A-48E0-37FFE96B16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004F4C-A1AC-CBE1-EE39-A25705FD6B3A}"/>
              </a:ext>
            </a:extLst>
          </p:cNvPr>
          <p:cNvSpPr>
            <a:spLocks noGrp="1"/>
          </p:cNvSpPr>
          <p:nvPr>
            <p:ph type="dt" sz="half" idx="10"/>
          </p:nvPr>
        </p:nvSpPr>
        <p:spPr/>
        <p:txBody>
          <a:bodyPr/>
          <a:lstStyle/>
          <a:p>
            <a:fld id="{73BB167F-03CE-534A-8E06-058ABAEF3423}" type="datetime1">
              <a:rPr lang="en-US" smtClean="0"/>
              <a:t>7/28/2025</a:t>
            </a:fld>
            <a:endParaRPr lang="en-US" dirty="0"/>
          </a:p>
        </p:txBody>
      </p:sp>
      <p:sp>
        <p:nvSpPr>
          <p:cNvPr id="5" name="Footer Placeholder 4">
            <a:extLst>
              <a:ext uri="{FF2B5EF4-FFF2-40B4-BE49-F238E27FC236}">
                <a16:creationId xmlns:a16="http://schemas.microsoft.com/office/drawing/2014/main" id="{F101EF7B-4D7A-C79B-9024-DD18A9890C0A}"/>
              </a:ext>
            </a:extLst>
          </p:cNvPr>
          <p:cNvSpPr>
            <a:spLocks noGrp="1"/>
          </p:cNvSpPr>
          <p:nvPr>
            <p:ph type="ftr" sz="quarter" idx="11"/>
          </p:nvPr>
        </p:nvSpPr>
        <p:spPr/>
        <p:txBody>
          <a:bodyPr/>
          <a:lstStyle/>
          <a:p>
            <a:r>
              <a:rPr lang="en-US"/>
              <a:t>Western Regional Gas Conference 2025</a:t>
            </a:r>
            <a:endParaRPr lang="en-US" dirty="0"/>
          </a:p>
        </p:txBody>
      </p:sp>
      <p:sp>
        <p:nvSpPr>
          <p:cNvPr id="6" name="Slide Number Placeholder 5">
            <a:extLst>
              <a:ext uri="{FF2B5EF4-FFF2-40B4-BE49-F238E27FC236}">
                <a16:creationId xmlns:a16="http://schemas.microsoft.com/office/drawing/2014/main" id="{827B0D7A-1356-C4F0-8957-1A1ADCB560E9}"/>
              </a:ext>
            </a:extLst>
          </p:cNvPr>
          <p:cNvSpPr>
            <a:spLocks noGrp="1"/>
          </p:cNvSpPr>
          <p:nvPr>
            <p:ph type="sldNum" sz="quarter" idx="12"/>
          </p:nvPr>
        </p:nvSpPr>
        <p:spPr/>
        <p:txBody>
          <a:bodyPr/>
          <a:lstStyle/>
          <a:p>
            <a:fld id="{CB4267AA-24EC-BD45-A91B-B528E9F89975}" type="slidenum">
              <a:rPr lang="en-US" smtClean="0"/>
              <a:t>‹#›</a:t>
            </a:fld>
            <a:endParaRPr lang="en-US" dirty="0"/>
          </a:p>
        </p:txBody>
      </p:sp>
    </p:spTree>
    <p:extLst>
      <p:ext uri="{BB962C8B-B14F-4D97-AF65-F5344CB8AC3E}">
        <p14:creationId xmlns:p14="http://schemas.microsoft.com/office/powerpoint/2010/main" val="2000096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C6FCB-31C8-1B21-CB5F-2071DC800D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2276A3-BC56-B547-0B86-F1C4A6BA63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FF41F9-06A4-069F-12B1-D4016B755E50}"/>
              </a:ext>
            </a:extLst>
          </p:cNvPr>
          <p:cNvSpPr>
            <a:spLocks noGrp="1"/>
          </p:cNvSpPr>
          <p:nvPr>
            <p:ph type="dt" sz="half" idx="10"/>
          </p:nvPr>
        </p:nvSpPr>
        <p:spPr/>
        <p:txBody>
          <a:bodyPr/>
          <a:lstStyle/>
          <a:p>
            <a:fld id="{3CE09BE0-0429-E048-A8E3-46738892ED64}" type="datetime1">
              <a:rPr lang="en-US" smtClean="0"/>
              <a:t>7/28/2025</a:t>
            </a:fld>
            <a:endParaRPr lang="en-US" dirty="0"/>
          </a:p>
        </p:txBody>
      </p:sp>
      <p:sp>
        <p:nvSpPr>
          <p:cNvPr id="5" name="Footer Placeholder 4">
            <a:extLst>
              <a:ext uri="{FF2B5EF4-FFF2-40B4-BE49-F238E27FC236}">
                <a16:creationId xmlns:a16="http://schemas.microsoft.com/office/drawing/2014/main" id="{530F3ECD-C4E6-7534-67DF-E07517F4893E}"/>
              </a:ext>
            </a:extLst>
          </p:cNvPr>
          <p:cNvSpPr>
            <a:spLocks noGrp="1"/>
          </p:cNvSpPr>
          <p:nvPr>
            <p:ph type="ftr" sz="quarter" idx="11"/>
          </p:nvPr>
        </p:nvSpPr>
        <p:spPr/>
        <p:txBody>
          <a:bodyPr/>
          <a:lstStyle/>
          <a:p>
            <a:r>
              <a:rPr lang="en-US"/>
              <a:t>Western Regional Gas Conference 2025</a:t>
            </a:r>
            <a:endParaRPr lang="en-US" dirty="0"/>
          </a:p>
        </p:txBody>
      </p:sp>
      <p:sp>
        <p:nvSpPr>
          <p:cNvPr id="6" name="Slide Number Placeholder 5">
            <a:extLst>
              <a:ext uri="{FF2B5EF4-FFF2-40B4-BE49-F238E27FC236}">
                <a16:creationId xmlns:a16="http://schemas.microsoft.com/office/drawing/2014/main" id="{E572F6D1-A843-C6CB-ABE0-C83FC71B956F}"/>
              </a:ext>
            </a:extLst>
          </p:cNvPr>
          <p:cNvSpPr>
            <a:spLocks noGrp="1"/>
          </p:cNvSpPr>
          <p:nvPr>
            <p:ph type="sldNum" sz="quarter" idx="12"/>
          </p:nvPr>
        </p:nvSpPr>
        <p:spPr/>
        <p:txBody>
          <a:bodyPr/>
          <a:lstStyle/>
          <a:p>
            <a:fld id="{CB4267AA-24EC-BD45-A91B-B528E9F89975}" type="slidenum">
              <a:rPr lang="en-US" smtClean="0"/>
              <a:t>‹#›</a:t>
            </a:fld>
            <a:endParaRPr lang="en-US" dirty="0"/>
          </a:p>
        </p:txBody>
      </p:sp>
    </p:spTree>
    <p:extLst>
      <p:ext uri="{BB962C8B-B14F-4D97-AF65-F5344CB8AC3E}">
        <p14:creationId xmlns:p14="http://schemas.microsoft.com/office/powerpoint/2010/main" val="1400628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E2006B-5590-0AC0-7E16-255CE79814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6C9323-E1B0-27B6-F2C3-A88F3B707C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DA91F8-3EF6-E49F-863F-96102CF602A1}"/>
              </a:ext>
            </a:extLst>
          </p:cNvPr>
          <p:cNvSpPr>
            <a:spLocks noGrp="1"/>
          </p:cNvSpPr>
          <p:nvPr>
            <p:ph type="dt" sz="half" idx="10"/>
          </p:nvPr>
        </p:nvSpPr>
        <p:spPr/>
        <p:txBody>
          <a:bodyPr/>
          <a:lstStyle/>
          <a:p>
            <a:fld id="{30E9A206-0321-634D-9881-65B743034671}" type="datetime1">
              <a:rPr lang="en-US" smtClean="0"/>
              <a:t>7/28/2025</a:t>
            </a:fld>
            <a:endParaRPr lang="en-US" dirty="0"/>
          </a:p>
        </p:txBody>
      </p:sp>
      <p:sp>
        <p:nvSpPr>
          <p:cNvPr id="5" name="Footer Placeholder 4">
            <a:extLst>
              <a:ext uri="{FF2B5EF4-FFF2-40B4-BE49-F238E27FC236}">
                <a16:creationId xmlns:a16="http://schemas.microsoft.com/office/drawing/2014/main" id="{1B75245F-36DE-F0EB-B05B-4B1CD04B736E}"/>
              </a:ext>
            </a:extLst>
          </p:cNvPr>
          <p:cNvSpPr>
            <a:spLocks noGrp="1"/>
          </p:cNvSpPr>
          <p:nvPr>
            <p:ph type="ftr" sz="quarter" idx="11"/>
          </p:nvPr>
        </p:nvSpPr>
        <p:spPr/>
        <p:txBody>
          <a:bodyPr/>
          <a:lstStyle/>
          <a:p>
            <a:r>
              <a:rPr lang="en-US"/>
              <a:t>Western Regional Gas Conference 2025</a:t>
            </a:r>
            <a:endParaRPr lang="en-US" dirty="0"/>
          </a:p>
        </p:txBody>
      </p:sp>
      <p:sp>
        <p:nvSpPr>
          <p:cNvPr id="6" name="Slide Number Placeholder 5">
            <a:extLst>
              <a:ext uri="{FF2B5EF4-FFF2-40B4-BE49-F238E27FC236}">
                <a16:creationId xmlns:a16="http://schemas.microsoft.com/office/drawing/2014/main" id="{DECE1E1B-66A3-3126-3C02-800C6C16127A}"/>
              </a:ext>
            </a:extLst>
          </p:cNvPr>
          <p:cNvSpPr>
            <a:spLocks noGrp="1"/>
          </p:cNvSpPr>
          <p:nvPr>
            <p:ph type="sldNum" sz="quarter" idx="12"/>
          </p:nvPr>
        </p:nvSpPr>
        <p:spPr/>
        <p:txBody>
          <a:bodyPr/>
          <a:lstStyle/>
          <a:p>
            <a:fld id="{CB4267AA-24EC-BD45-A91B-B528E9F89975}" type="slidenum">
              <a:rPr lang="en-US" smtClean="0"/>
              <a:t>‹#›</a:t>
            </a:fld>
            <a:endParaRPr lang="en-US" dirty="0"/>
          </a:p>
        </p:txBody>
      </p:sp>
    </p:spTree>
    <p:extLst>
      <p:ext uri="{BB962C8B-B14F-4D97-AF65-F5344CB8AC3E}">
        <p14:creationId xmlns:p14="http://schemas.microsoft.com/office/powerpoint/2010/main" val="254110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C7F0C-A10F-E5CA-40D2-AD655BB070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10961C-C96A-4B62-93BD-8EA331B0A2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671B7F-2CEA-200A-0066-672CD764F8DC}"/>
              </a:ext>
            </a:extLst>
          </p:cNvPr>
          <p:cNvSpPr>
            <a:spLocks noGrp="1"/>
          </p:cNvSpPr>
          <p:nvPr>
            <p:ph type="dt" sz="half" idx="10"/>
          </p:nvPr>
        </p:nvSpPr>
        <p:spPr/>
        <p:txBody>
          <a:bodyPr/>
          <a:lstStyle/>
          <a:p>
            <a:fld id="{949DF0A1-06AE-C546-8ADD-994332366B44}" type="datetime1">
              <a:rPr lang="en-US" smtClean="0"/>
              <a:t>7/28/2025</a:t>
            </a:fld>
            <a:endParaRPr lang="en-US" dirty="0"/>
          </a:p>
        </p:txBody>
      </p:sp>
      <p:sp>
        <p:nvSpPr>
          <p:cNvPr id="5" name="Footer Placeholder 4">
            <a:extLst>
              <a:ext uri="{FF2B5EF4-FFF2-40B4-BE49-F238E27FC236}">
                <a16:creationId xmlns:a16="http://schemas.microsoft.com/office/drawing/2014/main" id="{C6DCE2F8-F913-A715-F2B3-F3AB4AD113EB}"/>
              </a:ext>
            </a:extLst>
          </p:cNvPr>
          <p:cNvSpPr>
            <a:spLocks noGrp="1"/>
          </p:cNvSpPr>
          <p:nvPr>
            <p:ph type="ftr" sz="quarter" idx="11"/>
          </p:nvPr>
        </p:nvSpPr>
        <p:spPr/>
        <p:txBody>
          <a:bodyPr/>
          <a:lstStyle/>
          <a:p>
            <a:r>
              <a:rPr lang="en-US"/>
              <a:t>Western Regional Gas Conference 2025</a:t>
            </a:r>
            <a:endParaRPr lang="en-US" dirty="0"/>
          </a:p>
        </p:txBody>
      </p:sp>
      <p:sp>
        <p:nvSpPr>
          <p:cNvPr id="6" name="Slide Number Placeholder 5">
            <a:extLst>
              <a:ext uri="{FF2B5EF4-FFF2-40B4-BE49-F238E27FC236}">
                <a16:creationId xmlns:a16="http://schemas.microsoft.com/office/drawing/2014/main" id="{75423D69-02FE-4313-9720-B2941636CB33}"/>
              </a:ext>
            </a:extLst>
          </p:cNvPr>
          <p:cNvSpPr>
            <a:spLocks noGrp="1"/>
          </p:cNvSpPr>
          <p:nvPr>
            <p:ph type="sldNum" sz="quarter" idx="12"/>
          </p:nvPr>
        </p:nvSpPr>
        <p:spPr/>
        <p:txBody>
          <a:bodyPr/>
          <a:lstStyle/>
          <a:p>
            <a:fld id="{CB4267AA-24EC-BD45-A91B-B528E9F89975}" type="slidenum">
              <a:rPr lang="en-US" smtClean="0"/>
              <a:t>‹#›</a:t>
            </a:fld>
            <a:endParaRPr lang="en-US" dirty="0"/>
          </a:p>
        </p:txBody>
      </p:sp>
    </p:spTree>
    <p:extLst>
      <p:ext uri="{BB962C8B-B14F-4D97-AF65-F5344CB8AC3E}">
        <p14:creationId xmlns:p14="http://schemas.microsoft.com/office/powerpoint/2010/main" val="1999264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66F16-919A-7800-2388-78C77FB8B2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F4FFB4-78FA-170F-F416-E8FED939D8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E9C2C3-49FB-37F8-7113-B14E54C5BB11}"/>
              </a:ext>
            </a:extLst>
          </p:cNvPr>
          <p:cNvSpPr>
            <a:spLocks noGrp="1"/>
          </p:cNvSpPr>
          <p:nvPr>
            <p:ph type="dt" sz="half" idx="10"/>
          </p:nvPr>
        </p:nvSpPr>
        <p:spPr/>
        <p:txBody>
          <a:bodyPr/>
          <a:lstStyle/>
          <a:p>
            <a:fld id="{C9427528-6A6F-AD48-A707-0F2B10CE95FF}" type="datetime1">
              <a:rPr lang="en-US" smtClean="0"/>
              <a:t>7/28/2025</a:t>
            </a:fld>
            <a:endParaRPr lang="en-US" dirty="0"/>
          </a:p>
        </p:txBody>
      </p:sp>
      <p:sp>
        <p:nvSpPr>
          <p:cNvPr id="5" name="Footer Placeholder 4">
            <a:extLst>
              <a:ext uri="{FF2B5EF4-FFF2-40B4-BE49-F238E27FC236}">
                <a16:creationId xmlns:a16="http://schemas.microsoft.com/office/drawing/2014/main" id="{6CE0EF7D-DD65-78AC-0382-807E667D52F0}"/>
              </a:ext>
            </a:extLst>
          </p:cNvPr>
          <p:cNvSpPr>
            <a:spLocks noGrp="1"/>
          </p:cNvSpPr>
          <p:nvPr>
            <p:ph type="ftr" sz="quarter" idx="11"/>
          </p:nvPr>
        </p:nvSpPr>
        <p:spPr/>
        <p:txBody>
          <a:bodyPr/>
          <a:lstStyle/>
          <a:p>
            <a:r>
              <a:rPr lang="en-US"/>
              <a:t>Western Regional Gas Conference 2025</a:t>
            </a:r>
            <a:endParaRPr lang="en-US" dirty="0"/>
          </a:p>
        </p:txBody>
      </p:sp>
      <p:sp>
        <p:nvSpPr>
          <p:cNvPr id="6" name="Slide Number Placeholder 5">
            <a:extLst>
              <a:ext uri="{FF2B5EF4-FFF2-40B4-BE49-F238E27FC236}">
                <a16:creationId xmlns:a16="http://schemas.microsoft.com/office/drawing/2014/main" id="{748A4051-17C3-DB07-EF9D-5AB1330F8261}"/>
              </a:ext>
            </a:extLst>
          </p:cNvPr>
          <p:cNvSpPr>
            <a:spLocks noGrp="1"/>
          </p:cNvSpPr>
          <p:nvPr>
            <p:ph type="sldNum" sz="quarter" idx="12"/>
          </p:nvPr>
        </p:nvSpPr>
        <p:spPr/>
        <p:txBody>
          <a:bodyPr/>
          <a:lstStyle/>
          <a:p>
            <a:fld id="{CB4267AA-24EC-BD45-A91B-B528E9F89975}" type="slidenum">
              <a:rPr lang="en-US" smtClean="0"/>
              <a:t>‹#›</a:t>
            </a:fld>
            <a:endParaRPr lang="en-US" dirty="0"/>
          </a:p>
        </p:txBody>
      </p:sp>
    </p:spTree>
    <p:extLst>
      <p:ext uri="{BB962C8B-B14F-4D97-AF65-F5344CB8AC3E}">
        <p14:creationId xmlns:p14="http://schemas.microsoft.com/office/powerpoint/2010/main" val="2004661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53366-AB12-F1A5-286E-CBE03E2500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5DB87B-402E-D968-775C-4F52FCEEC4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4AF153-92AA-F1CD-98E3-7E67CDCAEF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295FF7-4DAA-2ED5-7D6C-7A7D38B1D9EF}"/>
              </a:ext>
            </a:extLst>
          </p:cNvPr>
          <p:cNvSpPr>
            <a:spLocks noGrp="1"/>
          </p:cNvSpPr>
          <p:nvPr>
            <p:ph type="dt" sz="half" idx="10"/>
          </p:nvPr>
        </p:nvSpPr>
        <p:spPr/>
        <p:txBody>
          <a:bodyPr/>
          <a:lstStyle/>
          <a:p>
            <a:fld id="{CC2492CB-61A2-5148-A7AB-572E03B7AEAE}" type="datetime1">
              <a:rPr lang="en-US" smtClean="0"/>
              <a:t>7/28/2025</a:t>
            </a:fld>
            <a:endParaRPr lang="en-US" dirty="0"/>
          </a:p>
        </p:txBody>
      </p:sp>
      <p:sp>
        <p:nvSpPr>
          <p:cNvPr id="6" name="Footer Placeholder 5">
            <a:extLst>
              <a:ext uri="{FF2B5EF4-FFF2-40B4-BE49-F238E27FC236}">
                <a16:creationId xmlns:a16="http://schemas.microsoft.com/office/drawing/2014/main" id="{67D5385B-E38C-127B-598E-4BDFCBADF0B8}"/>
              </a:ext>
            </a:extLst>
          </p:cNvPr>
          <p:cNvSpPr>
            <a:spLocks noGrp="1"/>
          </p:cNvSpPr>
          <p:nvPr>
            <p:ph type="ftr" sz="quarter" idx="11"/>
          </p:nvPr>
        </p:nvSpPr>
        <p:spPr/>
        <p:txBody>
          <a:bodyPr/>
          <a:lstStyle/>
          <a:p>
            <a:r>
              <a:rPr lang="en-US"/>
              <a:t>Western Regional Gas Conference 2025</a:t>
            </a:r>
            <a:endParaRPr lang="en-US" dirty="0"/>
          </a:p>
        </p:txBody>
      </p:sp>
      <p:sp>
        <p:nvSpPr>
          <p:cNvPr id="7" name="Slide Number Placeholder 6">
            <a:extLst>
              <a:ext uri="{FF2B5EF4-FFF2-40B4-BE49-F238E27FC236}">
                <a16:creationId xmlns:a16="http://schemas.microsoft.com/office/drawing/2014/main" id="{44150370-FD5F-F043-4763-E8D7425AC9AB}"/>
              </a:ext>
            </a:extLst>
          </p:cNvPr>
          <p:cNvSpPr>
            <a:spLocks noGrp="1"/>
          </p:cNvSpPr>
          <p:nvPr>
            <p:ph type="sldNum" sz="quarter" idx="12"/>
          </p:nvPr>
        </p:nvSpPr>
        <p:spPr/>
        <p:txBody>
          <a:bodyPr/>
          <a:lstStyle/>
          <a:p>
            <a:fld id="{CB4267AA-24EC-BD45-A91B-B528E9F89975}" type="slidenum">
              <a:rPr lang="en-US" smtClean="0"/>
              <a:t>‹#›</a:t>
            </a:fld>
            <a:endParaRPr lang="en-US" dirty="0"/>
          </a:p>
        </p:txBody>
      </p:sp>
    </p:spTree>
    <p:extLst>
      <p:ext uri="{BB962C8B-B14F-4D97-AF65-F5344CB8AC3E}">
        <p14:creationId xmlns:p14="http://schemas.microsoft.com/office/powerpoint/2010/main" val="2782849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A2599-DABB-815A-E48A-216EE0F2A6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856C13-45D4-CC36-0B97-48BCE29E0D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B58D1D-185A-C51D-FBFE-01FB682E52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93698C-4D8D-D305-94FE-BF036EE49C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C1C8C8-BFA0-D4C4-CAEF-408D38CC15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B65BC6-19D5-CF55-6285-BE75C96F2B9E}"/>
              </a:ext>
            </a:extLst>
          </p:cNvPr>
          <p:cNvSpPr>
            <a:spLocks noGrp="1"/>
          </p:cNvSpPr>
          <p:nvPr>
            <p:ph type="dt" sz="half" idx="10"/>
          </p:nvPr>
        </p:nvSpPr>
        <p:spPr/>
        <p:txBody>
          <a:bodyPr/>
          <a:lstStyle/>
          <a:p>
            <a:fld id="{AE571E9C-E51F-2949-AF46-5EC8240133F8}" type="datetime1">
              <a:rPr lang="en-US" smtClean="0"/>
              <a:t>7/28/2025</a:t>
            </a:fld>
            <a:endParaRPr lang="en-US" dirty="0"/>
          </a:p>
        </p:txBody>
      </p:sp>
      <p:sp>
        <p:nvSpPr>
          <p:cNvPr id="8" name="Footer Placeholder 7">
            <a:extLst>
              <a:ext uri="{FF2B5EF4-FFF2-40B4-BE49-F238E27FC236}">
                <a16:creationId xmlns:a16="http://schemas.microsoft.com/office/drawing/2014/main" id="{A90A3F35-E3E4-6BE8-20C8-921858BE88B3}"/>
              </a:ext>
            </a:extLst>
          </p:cNvPr>
          <p:cNvSpPr>
            <a:spLocks noGrp="1"/>
          </p:cNvSpPr>
          <p:nvPr>
            <p:ph type="ftr" sz="quarter" idx="11"/>
          </p:nvPr>
        </p:nvSpPr>
        <p:spPr/>
        <p:txBody>
          <a:bodyPr/>
          <a:lstStyle/>
          <a:p>
            <a:r>
              <a:rPr lang="en-US"/>
              <a:t>Western Regional Gas Conference 2025</a:t>
            </a:r>
            <a:endParaRPr lang="en-US" dirty="0"/>
          </a:p>
        </p:txBody>
      </p:sp>
      <p:sp>
        <p:nvSpPr>
          <p:cNvPr id="9" name="Slide Number Placeholder 8">
            <a:extLst>
              <a:ext uri="{FF2B5EF4-FFF2-40B4-BE49-F238E27FC236}">
                <a16:creationId xmlns:a16="http://schemas.microsoft.com/office/drawing/2014/main" id="{FA77EF4B-84B5-3255-B82F-B1A9283A3DAD}"/>
              </a:ext>
            </a:extLst>
          </p:cNvPr>
          <p:cNvSpPr>
            <a:spLocks noGrp="1"/>
          </p:cNvSpPr>
          <p:nvPr>
            <p:ph type="sldNum" sz="quarter" idx="12"/>
          </p:nvPr>
        </p:nvSpPr>
        <p:spPr/>
        <p:txBody>
          <a:bodyPr/>
          <a:lstStyle/>
          <a:p>
            <a:fld id="{CB4267AA-24EC-BD45-A91B-B528E9F89975}" type="slidenum">
              <a:rPr lang="en-US" smtClean="0"/>
              <a:t>‹#›</a:t>
            </a:fld>
            <a:endParaRPr lang="en-US" dirty="0"/>
          </a:p>
        </p:txBody>
      </p:sp>
    </p:spTree>
    <p:extLst>
      <p:ext uri="{BB962C8B-B14F-4D97-AF65-F5344CB8AC3E}">
        <p14:creationId xmlns:p14="http://schemas.microsoft.com/office/powerpoint/2010/main" val="3378726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2F6C4-DF6B-4702-E17E-1A44DDA525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5690EA-ADE6-8425-6BB2-6D7CF961F599}"/>
              </a:ext>
            </a:extLst>
          </p:cNvPr>
          <p:cNvSpPr>
            <a:spLocks noGrp="1"/>
          </p:cNvSpPr>
          <p:nvPr>
            <p:ph type="dt" sz="half" idx="10"/>
          </p:nvPr>
        </p:nvSpPr>
        <p:spPr/>
        <p:txBody>
          <a:bodyPr/>
          <a:lstStyle/>
          <a:p>
            <a:fld id="{6AB17BE8-AD4C-0D49-A118-47EB2E7327DF}" type="datetime1">
              <a:rPr lang="en-US" smtClean="0"/>
              <a:t>7/28/2025</a:t>
            </a:fld>
            <a:endParaRPr lang="en-US" dirty="0"/>
          </a:p>
        </p:txBody>
      </p:sp>
      <p:sp>
        <p:nvSpPr>
          <p:cNvPr id="4" name="Footer Placeholder 3">
            <a:extLst>
              <a:ext uri="{FF2B5EF4-FFF2-40B4-BE49-F238E27FC236}">
                <a16:creationId xmlns:a16="http://schemas.microsoft.com/office/drawing/2014/main" id="{41953248-BF12-1431-25C4-91E8A636B61B}"/>
              </a:ext>
            </a:extLst>
          </p:cNvPr>
          <p:cNvSpPr>
            <a:spLocks noGrp="1"/>
          </p:cNvSpPr>
          <p:nvPr>
            <p:ph type="ftr" sz="quarter" idx="11"/>
          </p:nvPr>
        </p:nvSpPr>
        <p:spPr/>
        <p:txBody>
          <a:bodyPr/>
          <a:lstStyle/>
          <a:p>
            <a:r>
              <a:rPr lang="en-US"/>
              <a:t>Western Regional Gas Conference 2025</a:t>
            </a:r>
            <a:endParaRPr lang="en-US" dirty="0"/>
          </a:p>
        </p:txBody>
      </p:sp>
      <p:sp>
        <p:nvSpPr>
          <p:cNvPr id="5" name="Slide Number Placeholder 4">
            <a:extLst>
              <a:ext uri="{FF2B5EF4-FFF2-40B4-BE49-F238E27FC236}">
                <a16:creationId xmlns:a16="http://schemas.microsoft.com/office/drawing/2014/main" id="{385CCA6B-971F-C4FE-56FD-7E98190D37F7}"/>
              </a:ext>
            </a:extLst>
          </p:cNvPr>
          <p:cNvSpPr>
            <a:spLocks noGrp="1"/>
          </p:cNvSpPr>
          <p:nvPr>
            <p:ph type="sldNum" sz="quarter" idx="12"/>
          </p:nvPr>
        </p:nvSpPr>
        <p:spPr/>
        <p:txBody>
          <a:bodyPr/>
          <a:lstStyle/>
          <a:p>
            <a:fld id="{CB4267AA-24EC-BD45-A91B-B528E9F89975}" type="slidenum">
              <a:rPr lang="en-US" smtClean="0"/>
              <a:t>‹#›</a:t>
            </a:fld>
            <a:endParaRPr lang="en-US" dirty="0"/>
          </a:p>
        </p:txBody>
      </p:sp>
    </p:spTree>
    <p:extLst>
      <p:ext uri="{BB962C8B-B14F-4D97-AF65-F5344CB8AC3E}">
        <p14:creationId xmlns:p14="http://schemas.microsoft.com/office/powerpoint/2010/main" val="3931792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D7E04D-81A1-3E5A-265E-E20030C9B53A}"/>
              </a:ext>
            </a:extLst>
          </p:cNvPr>
          <p:cNvSpPr>
            <a:spLocks noGrp="1"/>
          </p:cNvSpPr>
          <p:nvPr>
            <p:ph type="dt" sz="half" idx="10"/>
          </p:nvPr>
        </p:nvSpPr>
        <p:spPr/>
        <p:txBody>
          <a:bodyPr/>
          <a:lstStyle/>
          <a:p>
            <a:fld id="{4E72697A-0ABD-E145-AF2B-685B36C89690}" type="datetime1">
              <a:rPr lang="en-US" smtClean="0"/>
              <a:t>7/28/2025</a:t>
            </a:fld>
            <a:endParaRPr lang="en-US" dirty="0"/>
          </a:p>
        </p:txBody>
      </p:sp>
      <p:sp>
        <p:nvSpPr>
          <p:cNvPr id="3" name="Footer Placeholder 2">
            <a:extLst>
              <a:ext uri="{FF2B5EF4-FFF2-40B4-BE49-F238E27FC236}">
                <a16:creationId xmlns:a16="http://schemas.microsoft.com/office/drawing/2014/main" id="{B7E4B863-5044-5475-B32F-CC336D367D5F}"/>
              </a:ext>
            </a:extLst>
          </p:cNvPr>
          <p:cNvSpPr>
            <a:spLocks noGrp="1"/>
          </p:cNvSpPr>
          <p:nvPr>
            <p:ph type="ftr" sz="quarter" idx="11"/>
          </p:nvPr>
        </p:nvSpPr>
        <p:spPr/>
        <p:txBody>
          <a:bodyPr/>
          <a:lstStyle/>
          <a:p>
            <a:r>
              <a:rPr lang="en-US"/>
              <a:t>Western Regional Gas Conference 2025</a:t>
            </a:r>
            <a:endParaRPr lang="en-US" dirty="0"/>
          </a:p>
        </p:txBody>
      </p:sp>
      <p:sp>
        <p:nvSpPr>
          <p:cNvPr id="4" name="Slide Number Placeholder 3">
            <a:extLst>
              <a:ext uri="{FF2B5EF4-FFF2-40B4-BE49-F238E27FC236}">
                <a16:creationId xmlns:a16="http://schemas.microsoft.com/office/drawing/2014/main" id="{8E742E7A-8281-A1C5-B0EC-0A938D6065F9}"/>
              </a:ext>
            </a:extLst>
          </p:cNvPr>
          <p:cNvSpPr>
            <a:spLocks noGrp="1"/>
          </p:cNvSpPr>
          <p:nvPr>
            <p:ph type="sldNum" sz="quarter" idx="12"/>
          </p:nvPr>
        </p:nvSpPr>
        <p:spPr/>
        <p:txBody>
          <a:bodyPr/>
          <a:lstStyle/>
          <a:p>
            <a:fld id="{CB4267AA-24EC-BD45-A91B-B528E9F89975}" type="slidenum">
              <a:rPr lang="en-US" smtClean="0"/>
              <a:t>‹#›</a:t>
            </a:fld>
            <a:endParaRPr lang="en-US" dirty="0"/>
          </a:p>
        </p:txBody>
      </p:sp>
    </p:spTree>
    <p:extLst>
      <p:ext uri="{BB962C8B-B14F-4D97-AF65-F5344CB8AC3E}">
        <p14:creationId xmlns:p14="http://schemas.microsoft.com/office/powerpoint/2010/main" val="3322435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36070-BA1D-CF2C-2512-AACD38C747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469436-714D-C546-75BD-6F9317C42F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2D221A-65EA-696C-9CFF-F633C99675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24F1FB-C246-EE31-A5D4-C7AE8350C0F8}"/>
              </a:ext>
            </a:extLst>
          </p:cNvPr>
          <p:cNvSpPr>
            <a:spLocks noGrp="1"/>
          </p:cNvSpPr>
          <p:nvPr>
            <p:ph type="dt" sz="half" idx="10"/>
          </p:nvPr>
        </p:nvSpPr>
        <p:spPr/>
        <p:txBody>
          <a:bodyPr/>
          <a:lstStyle/>
          <a:p>
            <a:fld id="{CC2F634C-BB36-A040-9CD8-0CD3C539BFC5}" type="datetime1">
              <a:rPr lang="en-US" smtClean="0"/>
              <a:t>7/28/2025</a:t>
            </a:fld>
            <a:endParaRPr lang="en-US" dirty="0"/>
          </a:p>
        </p:txBody>
      </p:sp>
      <p:sp>
        <p:nvSpPr>
          <p:cNvPr id="6" name="Footer Placeholder 5">
            <a:extLst>
              <a:ext uri="{FF2B5EF4-FFF2-40B4-BE49-F238E27FC236}">
                <a16:creationId xmlns:a16="http://schemas.microsoft.com/office/drawing/2014/main" id="{28947259-1A3B-ADB6-0255-AA2645788EE3}"/>
              </a:ext>
            </a:extLst>
          </p:cNvPr>
          <p:cNvSpPr>
            <a:spLocks noGrp="1"/>
          </p:cNvSpPr>
          <p:nvPr>
            <p:ph type="ftr" sz="quarter" idx="11"/>
          </p:nvPr>
        </p:nvSpPr>
        <p:spPr/>
        <p:txBody>
          <a:bodyPr/>
          <a:lstStyle/>
          <a:p>
            <a:r>
              <a:rPr lang="en-US"/>
              <a:t>Western Regional Gas Conference 2025</a:t>
            </a:r>
            <a:endParaRPr lang="en-US" dirty="0"/>
          </a:p>
        </p:txBody>
      </p:sp>
      <p:sp>
        <p:nvSpPr>
          <p:cNvPr id="7" name="Slide Number Placeholder 6">
            <a:extLst>
              <a:ext uri="{FF2B5EF4-FFF2-40B4-BE49-F238E27FC236}">
                <a16:creationId xmlns:a16="http://schemas.microsoft.com/office/drawing/2014/main" id="{479A45E7-B63A-427D-E2BF-0955738E70C1}"/>
              </a:ext>
            </a:extLst>
          </p:cNvPr>
          <p:cNvSpPr>
            <a:spLocks noGrp="1"/>
          </p:cNvSpPr>
          <p:nvPr>
            <p:ph type="sldNum" sz="quarter" idx="12"/>
          </p:nvPr>
        </p:nvSpPr>
        <p:spPr/>
        <p:txBody>
          <a:bodyPr/>
          <a:lstStyle/>
          <a:p>
            <a:fld id="{CB4267AA-24EC-BD45-A91B-B528E9F89975}" type="slidenum">
              <a:rPr lang="en-US" smtClean="0"/>
              <a:t>‹#›</a:t>
            </a:fld>
            <a:endParaRPr lang="en-US" dirty="0"/>
          </a:p>
        </p:txBody>
      </p:sp>
    </p:spTree>
    <p:extLst>
      <p:ext uri="{BB962C8B-B14F-4D97-AF65-F5344CB8AC3E}">
        <p14:creationId xmlns:p14="http://schemas.microsoft.com/office/powerpoint/2010/main" val="2556317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B9BA3-13EE-E5B3-DCF4-E84DEEAE6E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9D2D3D-5556-FAC1-79EF-66F0AF0BB0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F2CD5FD-1C93-4C06-E081-FDEF9F648F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102980-021F-6D08-69C0-79075735CC64}"/>
              </a:ext>
            </a:extLst>
          </p:cNvPr>
          <p:cNvSpPr>
            <a:spLocks noGrp="1"/>
          </p:cNvSpPr>
          <p:nvPr>
            <p:ph type="dt" sz="half" idx="10"/>
          </p:nvPr>
        </p:nvSpPr>
        <p:spPr/>
        <p:txBody>
          <a:bodyPr/>
          <a:lstStyle/>
          <a:p>
            <a:fld id="{16D52CB8-A705-204D-B646-5B592935F413}" type="datetime1">
              <a:rPr lang="en-US" smtClean="0"/>
              <a:t>7/28/2025</a:t>
            </a:fld>
            <a:endParaRPr lang="en-US" dirty="0"/>
          </a:p>
        </p:txBody>
      </p:sp>
      <p:sp>
        <p:nvSpPr>
          <p:cNvPr id="6" name="Footer Placeholder 5">
            <a:extLst>
              <a:ext uri="{FF2B5EF4-FFF2-40B4-BE49-F238E27FC236}">
                <a16:creationId xmlns:a16="http://schemas.microsoft.com/office/drawing/2014/main" id="{EF69E5B8-3B7D-E59C-7E49-3302BB66E062}"/>
              </a:ext>
            </a:extLst>
          </p:cNvPr>
          <p:cNvSpPr>
            <a:spLocks noGrp="1"/>
          </p:cNvSpPr>
          <p:nvPr>
            <p:ph type="ftr" sz="quarter" idx="11"/>
          </p:nvPr>
        </p:nvSpPr>
        <p:spPr/>
        <p:txBody>
          <a:bodyPr/>
          <a:lstStyle/>
          <a:p>
            <a:r>
              <a:rPr lang="en-US"/>
              <a:t>Western Regional Gas Conference 2025</a:t>
            </a:r>
            <a:endParaRPr lang="en-US" dirty="0"/>
          </a:p>
        </p:txBody>
      </p:sp>
      <p:sp>
        <p:nvSpPr>
          <p:cNvPr id="7" name="Slide Number Placeholder 6">
            <a:extLst>
              <a:ext uri="{FF2B5EF4-FFF2-40B4-BE49-F238E27FC236}">
                <a16:creationId xmlns:a16="http://schemas.microsoft.com/office/drawing/2014/main" id="{D4AEAC28-155B-E8C0-31C7-B7A7B8C00F95}"/>
              </a:ext>
            </a:extLst>
          </p:cNvPr>
          <p:cNvSpPr>
            <a:spLocks noGrp="1"/>
          </p:cNvSpPr>
          <p:nvPr>
            <p:ph type="sldNum" sz="quarter" idx="12"/>
          </p:nvPr>
        </p:nvSpPr>
        <p:spPr/>
        <p:txBody>
          <a:bodyPr/>
          <a:lstStyle/>
          <a:p>
            <a:fld id="{CB4267AA-24EC-BD45-A91B-B528E9F89975}" type="slidenum">
              <a:rPr lang="en-US" smtClean="0"/>
              <a:t>‹#›</a:t>
            </a:fld>
            <a:endParaRPr lang="en-US" dirty="0"/>
          </a:p>
        </p:txBody>
      </p:sp>
    </p:spTree>
    <p:extLst>
      <p:ext uri="{BB962C8B-B14F-4D97-AF65-F5344CB8AC3E}">
        <p14:creationId xmlns:p14="http://schemas.microsoft.com/office/powerpoint/2010/main" val="4087271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0000"/>
            <a:lum/>
          </a:blip>
          <a:srcRect/>
          <a:stretch>
            <a:fillRect t="-13000" b="-13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5F8751-656A-7FAD-7328-EA260F1F35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1C33B8-2BFA-CAC6-E35B-AD3A273738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366D42-6CED-69BB-2B6A-2E0820A52D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69F9AE-12E7-7F46-BC69-35A4F890672E}" type="datetime1">
              <a:rPr lang="en-US" smtClean="0"/>
              <a:t>7/28/2025</a:t>
            </a:fld>
            <a:endParaRPr lang="en-US" dirty="0"/>
          </a:p>
        </p:txBody>
      </p:sp>
      <p:sp>
        <p:nvSpPr>
          <p:cNvPr id="5" name="Footer Placeholder 4">
            <a:extLst>
              <a:ext uri="{FF2B5EF4-FFF2-40B4-BE49-F238E27FC236}">
                <a16:creationId xmlns:a16="http://schemas.microsoft.com/office/drawing/2014/main" id="{344D0CDF-5204-8FD9-D712-88D73518C2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Western Regional Gas Conference 2025</a:t>
            </a:r>
            <a:endParaRPr lang="en-US" dirty="0"/>
          </a:p>
        </p:txBody>
      </p:sp>
      <p:sp>
        <p:nvSpPr>
          <p:cNvPr id="6" name="Slide Number Placeholder 5">
            <a:extLst>
              <a:ext uri="{FF2B5EF4-FFF2-40B4-BE49-F238E27FC236}">
                <a16:creationId xmlns:a16="http://schemas.microsoft.com/office/drawing/2014/main" id="{34EF224B-3ECF-79D4-1D1A-B98B2142A7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4267AA-24EC-BD45-A91B-B528E9F89975}" type="slidenum">
              <a:rPr lang="en-US" smtClean="0"/>
              <a:t>‹#›</a:t>
            </a:fld>
            <a:endParaRPr lang="en-US" dirty="0"/>
          </a:p>
        </p:txBody>
      </p:sp>
    </p:spTree>
    <p:extLst>
      <p:ext uri="{BB962C8B-B14F-4D97-AF65-F5344CB8AC3E}">
        <p14:creationId xmlns:p14="http://schemas.microsoft.com/office/powerpoint/2010/main" val="1556890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5" Type="http://schemas.openxmlformats.org/officeDocument/2006/relationships/image" Target="../media/image37.jpe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Sam.Hegje@tripacific.net"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888999"/>
            <a:ext cx="9144000" cy="1858963"/>
          </a:xfrm>
        </p:spPr>
        <p:txBody>
          <a:bodyPr/>
          <a:lstStyle/>
          <a:p>
            <a:r>
              <a:rPr lang="en-US" dirty="0"/>
              <a:t>Regulator Station and Industrial Design Concepts </a:t>
            </a:r>
          </a:p>
        </p:txBody>
      </p:sp>
      <p:sp>
        <p:nvSpPr>
          <p:cNvPr id="3" name="Subtitle 2"/>
          <p:cNvSpPr>
            <a:spLocks noGrp="1"/>
          </p:cNvSpPr>
          <p:nvPr>
            <p:ph type="subTitle" idx="1"/>
          </p:nvPr>
        </p:nvSpPr>
        <p:spPr>
          <a:xfrm>
            <a:off x="1524000" y="2930556"/>
            <a:ext cx="9144000" cy="1911350"/>
          </a:xfrm>
        </p:spPr>
        <p:txBody>
          <a:bodyPr>
            <a:normAutofit/>
          </a:bodyPr>
          <a:lstStyle/>
          <a:p>
            <a:r>
              <a:rPr lang="en-US" b="1" u="sng" dirty="0"/>
              <a:t>Presented by:</a:t>
            </a:r>
          </a:p>
          <a:p>
            <a:r>
              <a:rPr lang="en-US" b="1" dirty="0"/>
              <a:t>Sam Hegje</a:t>
            </a:r>
          </a:p>
          <a:p>
            <a:r>
              <a:rPr lang="en-US" b="1" dirty="0"/>
              <a:t>Product Line Manager</a:t>
            </a:r>
          </a:p>
        </p:txBody>
      </p:sp>
      <p:sp>
        <p:nvSpPr>
          <p:cNvPr id="4" name="Footer Placeholder 3"/>
          <p:cNvSpPr>
            <a:spLocks noGrp="1"/>
          </p:cNvSpPr>
          <p:nvPr>
            <p:ph type="ftr" sz="quarter" idx="11"/>
          </p:nvPr>
        </p:nvSpPr>
        <p:spPr/>
        <p:txBody>
          <a:bodyPr/>
          <a:lstStyle/>
          <a:p>
            <a:r>
              <a:rPr lang="en-US"/>
              <a:t>Western Regional Gas Conference 2025</a:t>
            </a:r>
            <a:endParaRPr lang="en-US" dirty="0"/>
          </a:p>
        </p:txBody>
      </p:sp>
      <p:sp>
        <p:nvSpPr>
          <p:cNvPr id="5" name="Slide Number Placeholder 4"/>
          <p:cNvSpPr>
            <a:spLocks noGrp="1"/>
          </p:cNvSpPr>
          <p:nvPr>
            <p:ph type="sldNum" sz="quarter" idx="12"/>
          </p:nvPr>
        </p:nvSpPr>
        <p:spPr/>
        <p:txBody>
          <a:bodyPr/>
          <a:lstStyle/>
          <a:p>
            <a:fld id="{E3C578C6-927A-E54D-B4E7-9BA826EF25BA}" type="slidenum">
              <a:rPr lang="en-US" smtClean="0"/>
              <a:t>1</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886231"/>
            <a:ext cx="10845800" cy="2515912"/>
          </a:xfrm>
          <a:prstGeom prst="rect">
            <a:avLst/>
          </a:prstGeom>
        </p:spPr>
      </p:pic>
    </p:spTree>
    <p:extLst>
      <p:ext uri="{BB962C8B-B14F-4D97-AF65-F5344CB8AC3E}">
        <p14:creationId xmlns:p14="http://schemas.microsoft.com/office/powerpoint/2010/main" val="519325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Working Monitor Design</a:t>
            </a:r>
          </a:p>
        </p:txBody>
      </p:sp>
      <p:sp>
        <p:nvSpPr>
          <p:cNvPr id="3" name="Content Placeholder 2"/>
          <p:cNvSpPr>
            <a:spLocks noGrp="1"/>
          </p:cNvSpPr>
          <p:nvPr>
            <p:ph idx="1"/>
          </p:nvPr>
        </p:nvSpPr>
        <p:spPr/>
        <p:txBody>
          <a:bodyPr>
            <a:normAutofit lnSpcReduction="10000"/>
          </a:bodyPr>
          <a:lstStyle/>
          <a:p>
            <a:r>
              <a:rPr lang="en-US" dirty="0"/>
              <a:t>Interstage Piping Factors</a:t>
            </a:r>
          </a:p>
          <a:p>
            <a:pPr lvl="1"/>
            <a:r>
              <a:rPr lang="en-US" dirty="0"/>
              <a:t>Since we are taking a first stage cut, the volume of this pipe plays a role in the stability of the system </a:t>
            </a:r>
          </a:p>
          <a:p>
            <a:pPr lvl="1"/>
            <a:r>
              <a:rPr lang="en-US" dirty="0"/>
              <a:t>Interstage pipe taps should consist as a minimum of 3 ports, 1 sense port, 1 bleed port, 1 gauge port (sense and gauge can be combined)</a:t>
            </a:r>
          </a:p>
          <a:p>
            <a:pPr lvl="1"/>
            <a:r>
              <a:rPr lang="en-US" dirty="0"/>
              <a:t>Because we are sensing the pressure in the Inter-Stage pipe for the first stage cut, we need greater volume to provide stability (commonly overlooked) </a:t>
            </a:r>
          </a:p>
          <a:p>
            <a:pPr lvl="2"/>
            <a:r>
              <a:rPr lang="en-US" dirty="0"/>
              <a:t>It is recommended that the length of Inter-Stage Piping is 6 pipe diameters or 36 inches in length, whichever is greater </a:t>
            </a:r>
          </a:p>
          <a:p>
            <a:pPr lvl="2"/>
            <a:r>
              <a:rPr lang="en-US" dirty="0"/>
              <a:t>It is also recommended that the Inter-Stage piping be increased 1 pipe diameter over the nominal port size of the regulator. </a:t>
            </a:r>
          </a:p>
          <a:p>
            <a:pPr lvl="3"/>
            <a:r>
              <a:rPr lang="en-US" dirty="0"/>
              <a:t>For example, if the regulator is a 3” port, the Inter Stage pipe should be 36” and 4” nominal OD. </a:t>
            </a:r>
          </a:p>
        </p:txBody>
      </p:sp>
      <p:sp>
        <p:nvSpPr>
          <p:cNvPr id="4" name="Footer Placeholder 3"/>
          <p:cNvSpPr>
            <a:spLocks noGrp="1"/>
          </p:cNvSpPr>
          <p:nvPr>
            <p:ph type="ftr" sz="quarter" idx="11"/>
          </p:nvPr>
        </p:nvSpPr>
        <p:spPr/>
        <p:txBody>
          <a:bodyPr/>
          <a:lstStyle/>
          <a:p>
            <a:r>
              <a:rPr lang="en-US"/>
              <a:t>Western Regional Gas Conference 2025</a:t>
            </a:r>
            <a:endParaRPr lang="en-US" dirty="0"/>
          </a:p>
        </p:txBody>
      </p:sp>
      <p:sp>
        <p:nvSpPr>
          <p:cNvPr id="5" name="Slide Number Placeholder 4"/>
          <p:cNvSpPr>
            <a:spLocks noGrp="1"/>
          </p:cNvSpPr>
          <p:nvPr>
            <p:ph type="sldNum" sz="quarter" idx="12"/>
          </p:nvPr>
        </p:nvSpPr>
        <p:spPr/>
        <p:txBody>
          <a:bodyPr/>
          <a:lstStyle/>
          <a:p>
            <a:fld id="{E3C578C6-927A-E54D-B4E7-9BA826EF25BA}" type="slidenum">
              <a:rPr lang="en-US" smtClean="0"/>
              <a:t>10</a:t>
            </a:fld>
            <a:endParaRPr lang="en-US" dirty="0"/>
          </a:p>
        </p:txBody>
      </p:sp>
    </p:spTree>
    <p:extLst>
      <p:ext uri="{BB962C8B-B14F-4D97-AF65-F5344CB8AC3E}">
        <p14:creationId xmlns:p14="http://schemas.microsoft.com/office/powerpoint/2010/main" val="1718967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of Relief Valves</a:t>
            </a:r>
          </a:p>
        </p:txBody>
      </p:sp>
      <p:sp>
        <p:nvSpPr>
          <p:cNvPr id="3" name="Content Placeholder 2"/>
          <p:cNvSpPr>
            <a:spLocks noGrp="1"/>
          </p:cNvSpPr>
          <p:nvPr>
            <p:ph sz="half" idx="1"/>
          </p:nvPr>
        </p:nvSpPr>
        <p:spPr/>
        <p:txBody>
          <a:bodyPr>
            <a:normAutofit fontScale="70000" lnSpcReduction="20000"/>
          </a:bodyPr>
          <a:lstStyle/>
          <a:p>
            <a:r>
              <a:rPr lang="en-US" b="1" u="sng" dirty="0"/>
              <a:t>Relief Valves </a:t>
            </a:r>
          </a:p>
          <a:p>
            <a:r>
              <a:rPr lang="en-US" dirty="0"/>
              <a:t>The most common means of overpressure protection in the past has been a relief valve</a:t>
            </a:r>
          </a:p>
          <a:p>
            <a:pPr lvl="1"/>
            <a:r>
              <a:rPr lang="en-US" dirty="0"/>
              <a:t>A Primary regulator and a downstream pressure relief set at a pressure below MAOP that vents to atmosphere </a:t>
            </a:r>
          </a:p>
          <a:p>
            <a:r>
              <a:rPr lang="en-US" dirty="0"/>
              <a:t>This method in has fallen out of favor in resent years due to:</a:t>
            </a:r>
          </a:p>
          <a:p>
            <a:pPr lvl="1"/>
            <a:r>
              <a:rPr lang="en-US" dirty="0"/>
              <a:t>Noise of exhausting gas</a:t>
            </a:r>
          </a:p>
          <a:p>
            <a:pPr lvl="1"/>
            <a:r>
              <a:rPr lang="en-US" dirty="0"/>
              <a:t>Greenhouse gas effects and regulations that limit release</a:t>
            </a:r>
          </a:p>
          <a:p>
            <a:pPr lvl="1"/>
            <a:r>
              <a:rPr lang="en-US" dirty="0"/>
              <a:t>Lost Revenue</a:t>
            </a:r>
          </a:p>
          <a:p>
            <a:pPr lvl="1"/>
            <a:r>
              <a:rPr lang="en-US" dirty="0"/>
              <a:t>Close proximity to housing and populated areas</a:t>
            </a:r>
          </a:p>
          <a:p>
            <a:pPr lvl="1"/>
            <a:r>
              <a:rPr lang="en-US" dirty="0"/>
              <a:t>Correct sizing of the relief valve can be costly</a:t>
            </a:r>
          </a:p>
        </p:txBody>
      </p:sp>
      <p:sp>
        <p:nvSpPr>
          <p:cNvPr id="4" name="Footer Placeholder 3"/>
          <p:cNvSpPr>
            <a:spLocks noGrp="1"/>
          </p:cNvSpPr>
          <p:nvPr>
            <p:ph type="ftr" sz="quarter" idx="11"/>
          </p:nvPr>
        </p:nvSpPr>
        <p:spPr/>
        <p:txBody>
          <a:bodyPr/>
          <a:lstStyle/>
          <a:p>
            <a:r>
              <a:rPr lang="en-US"/>
              <a:t>Western Regional Gas Conference 2025</a:t>
            </a:r>
            <a:endParaRPr lang="en-US" dirty="0"/>
          </a:p>
        </p:txBody>
      </p:sp>
      <p:sp>
        <p:nvSpPr>
          <p:cNvPr id="5" name="Slide Number Placeholder 4"/>
          <p:cNvSpPr>
            <a:spLocks noGrp="1"/>
          </p:cNvSpPr>
          <p:nvPr>
            <p:ph type="sldNum" sz="quarter" idx="12"/>
          </p:nvPr>
        </p:nvSpPr>
        <p:spPr/>
        <p:txBody>
          <a:bodyPr/>
          <a:lstStyle/>
          <a:p>
            <a:fld id="{E3C578C6-927A-E54D-B4E7-9BA826EF25BA}" type="slidenum">
              <a:rPr lang="en-US" smtClean="0"/>
              <a:t>11</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3850" y="1690688"/>
            <a:ext cx="3873500" cy="4201109"/>
          </a:xfrm>
          <a:prstGeom prst="rect">
            <a:avLst/>
          </a:prstGeom>
        </p:spPr>
      </p:pic>
    </p:spTree>
    <p:extLst>
      <p:ext uri="{BB962C8B-B14F-4D97-AF65-F5344CB8AC3E}">
        <p14:creationId xmlns:p14="http://schemas.microsoft.com/office/powerpoint/2010/main" val="2119510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Integral Monitor or SlamShut Design</a:t>
            </a:r>
          </a:p>
        </p:txBody>
      </p:sp>
      <p:sp>
        <p:nvSpPr>
          <p:cNvPr id="3" name="Content Placeholder 2"/>
          <p:cNvSpPr>
            <a:spLocks noGrp="1"/>
          </p:cNvSpPr>
          <p:nvPr>
            <p:ph sz="half" idx="1"/>
          </p:nvPr>
        </p:nvSpPr>
        <p:spPr/>
        <p:txBody>
          <a:bodyPr>
            <a:normAutofit fontScale="77500" lnSpcReduction="20000"/>
          </a:bodyPr>
          <a:lstStyle/>
          <a:p>
            <a:r>
              <a:rPr lang="en-US" u="sng" dirty="0"/>
              <a:t>Stand alone slam shuts </a:t>
            </a:r>
            <a:r>
              <a:rPr lang="en-US" dirty="0"/>
              <a:t>can sit in line without having any regulation included</a:t>
            </a:r>
          </a:p>
          <a:p>
            <a:pPr lvl="1"/>
            <a:r>
              <a:rPr lang="en-US" dirty="0"/>
              <a:t>Commonly seen at withdraw sites from 3</a:t>
            </a:r>
            <a:r>
              <a:rPr lang="en-US" baseline="30000" dirty="0"/>
              <a:t>rd</a:t>
            </a:r>
            <a:r>
              <a:rPr lang="en-US" dirty="0"/>
              <a:t> party producers and storage fields</a:t>
            </a:r>
          </a:p>
          <a:p>
            <a:r>
              <a:rPr lang="en-US" u="sng" dirty="0"/>
              <a:t>Integral Monitor/Slam Shut </a:t>
            </a:r>
            <a:r>
              <a:rPr lang="en-US" dirty="0"/>
              <a:t>allows the user to have a Monitor Regulator as well as a Slam Shut Device that can be set at or near MAOP </a:t>
            </a:r>
          </a:p>
          <a:p>
            <a:r>
              <a:rPr lang="en-US" dirty="0"/>
              <a:t>Flexible Element Designs such as the </a:t>
            </a:r>
            <a:r>
              <a:rPr lang="en-US" i="1" dirty="0"/>
              <a:t>Mooney Regulator and Shutoff Valve</a:t>
            </a:r>
          </a:p>
          <a:p>
            <a:pPr lvl="1"/>
            <a:r>
              <a:rPr lang="en-US" dirty="0"/>
              <a:t>Mooney Design can be retrofitted to existing Flowgrid Regulators </a:t>
            </a:r>
          </a:p>
          <a:p>
            <a:r>
              <a:rPr lang="en-US" dirty="0"/>
              <a:t>Both device types provide Monitor Regulation </a:t>
            </a:r>
            <a:r>
              <a:rPr lang="en-US" u="sng" dirty="0"/>
              <a:t>and </a:t>
            </a:r>
            <a:r>
              <a:rPr lang="en-US" dirty="0"/>
              <a:t>Pipeline Protection in the form of a Shut-Off Function. </a:t>
            </a:r>
          </a:p>
        </p:txBody>
      </p:sp>
      <p:sp>
        <p:nvSpPr>
          <p:cNvPr id="4" name="Footer Placeholder 3"/>
          <p:cNvSpPr>
            <a:spLocks noGrp="1"/>
          </p:cNvSpPr>
          <p:nvPr>
            <p:ph type="ftr" sz="quarter" idx="11"/>
          </p:nvPr>
        </p:nvSpPr>
        <p:spPr/>
        <p:txBody>
          <a:bodyPr/>
          <a:lstStyle/>
          <a:p>
            <a:r>
              <a:rPr lang="en-US"/>
              <a:t>Western Regional Gas Conference 2025</a:t>
            </a:r>
            <a:endParaRPr lang="en-US" dirty="0"/>
          </a:p>
        </p:txBody>
      </p:sp>
      <p:sp>
        <p:nvSpPr>
          <p:cNvPr id="5" name="Slide Number Placeholder 4"/>
          <p:cNvSpPr>
            <a:spLocks noGrp="1"/>
          </p:cNvSpPr>
          <p:nvPr>
            <p:ph type="sldNum" sz="quarter" idx="12"/>
          </p:nvPr>
        </p:nvSpPr>
        <p:spPr/>
        <p:txBody>
          <a:bodyPr/>
          <a:lstStyle/>
          <a:p>
            <a:fld id="{E3C578C6-927A-E54D-B4E7-9BA826EF25BA}" type="slidenum">
              <a:rPr lang="en-US" smtClean="0"/>
              <a:t>12</a:t>
            </a:fld>
            <a:endParaRPr lang="en-US" dirty="0"/>
          </a:p>
        </p:txBody>
      </p:sp>
      <p:pic>
        <p:nvPicPr>
          <p:cNvPr id="7" name="Picture 2"/>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a:stretch>
            <a:fillRect/>
          </a:stretch>
        </p:blipFill>
        <p:spPr bwMode="auto">
          <a:xfrm>
            <a:off x="6096000" y="1825625"/>
            <a:ext cx="5797736" cy="362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176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Dissimilar Monitor and Regulators</a:t>
            </a:r>
          </a:p>
        </p:txBody>
      </p:sp>
      <p:sp>
        <p:nvSpPr>
          <p:cNvPr id="3" name="Content Placeholder 2"/>
          <p:cNvSpPr>
            <a:spLocks noGrp="1"/>
          </p:cNvSpPr>
          <p:nvPr>
            <p:ph idx="1"/>
          </p:nvPr>
        </p:nvSpPr>
        <p:spPr/>
        <p:txBody>
          <a:bodyPr>
            <a:normAutofit lnSpcReduction="10000"/>
          </a:bodyPr>
          <a:lstStyle/>
          <a:p>
            <a:r>
              <a:rPr lang="en-US" dirty="0"/>
              <a:t>The most popular dissimilar design is to use a pilot operated primary regulator and a self-operated monitor regulator </a:t>
            </a:r>
          </a:p>
          <a:p>
            <a:r>
              <a:rPr lang="en-US" dirty="0"/>
              <a:t>With this design, you get the benefits of a pilot operated primary valve for higher accuracy and lower droop, coupled with the robust design advantages of a self-operated regulator for the Monitor </a:t>
            </a:r>
          </a:p>
          <a:p>
            <a:r>
              <a:rPr lang="en-US" dirty="0"/>
              <a:t>Some of the advantages of a self operated regulator</a:t>
            </a:r>
          </a:p>
          <a:p>
            <a:pPr lvl="1"/>
            <a:r>
              <a:rPr lang="en-US" dirty="0"/>
              <a:t>Faster Speed of Response on the Monitor</a:t>
            </a:r>
          </a:p>
          <a:p>
            <a:pPr lvl="1"/>
            <a:r>
              <a:rPr lang="en-US" dirty="0"/>
              <a:t>Freezing will have little to no effect with the absence of a pilot</a:t>
            </a:r>
          </a:p>
          <a:p>
            <a:pPr lvl="1"/>
            <a:r>
              <a:rPr lang="en-US" dirty="0"/>
              <a:t>Sulfur has little effect on Lock Up.</a:t>
            </a:r>
          </a:p>
          <a:p>
            <a:pPr lvl="1"/>
            <a:r>
              <a:rPr lang="en-US" dirty="0"/>
              <a:t>Dissimilar designs mean less chance of an incident causing both regulators to fail under the same cause</a:t>
            </a:r>
          </a:p>
          <a:p>
            <a:pPr lvl="1"/>
            <a:endParaRPr lang="en-US" dirty="0"/>
          </a:p>
        </p:txBody>
      </p:sp>
      <p:sp>
        <p:nvSpPr>
          <p:cNvPr id="5" name="Footer Placeholder 4"/>
          <p:cNvSpPr>
            <a:spLocks noGrp="1"/>
          </p:cNvSpPr>
          <p:nvPr>
            <p:ph type="ftr" sz="quarter" idx="11"/>
          </p:nvPr>
        </p:nvSpPr>
        <p:spPr/>
        <p:txBody>
          <a:bodyPr/>
          <a:lstStyle/>
          <a:p>
            <a:r>
              <a:rPr lang="en-US"/>
              <a:t>Western Regional Gas Conference 2025</a:t>
            </a:r>
            <a:endParaRPr lang="en-US" dirty="0"/>
          </a:p>
        </p:txBody>
      </p:sp>
      <p:sp>
        <p:nvSpPr>
          <p:cNvPr id="6" name="Slide Number Placeholder 5"/>
          <p:cNvSpPr>
            <a:spLocks noGrp="1"/>
          </p:cNvSpPr>
          <p:nvPr>
            <p:ph type="sldNum" sz="quarter" idx="12"/>
          </p:nvPr>
        </p:nvSpPr>
        <p:spPr/>
        <p:txBody>
          <a:bodyPr/>
          <a:lstStyle/>
          <a:p>
            <a:fld id="{E3C578C6-927A-E54D-B4E7-9BA826EF25BA}" type="slidenum">
              <a:rPr lang="en-US" smtClean="0"/>
              <a:t>13</a:t>
            </a:fld>
            <a:endParaRPr lang="en-US" dirty="0"/>
          </a:p>
        </p:txBody>
      </p:sp>
    </p:spTree>
    <p:extLst>
      <p:ext uri="{BB962C8B-B14F-4D97-AF65-F5344CB8AC3E}">
        <p14:creationId xmlns:p14="http://schemas.microsoft.com/office/powerpoint/2010/main" val="746668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111132"/>
            <a:ext cx="10515600" cy="1325563"/>
          </a:xfrm>
        </p:spPr>
        <p:txBody>
          <a:bodyPr/>
          <a:lstStyle/>
          <a:p>
            <a:r>
              <a:rPr lang="en-US" dirty="0"/>
              <a:t>Dissimilar Monitor and Regulators</a:t>
            </a:r>
          </a:p>
        </p:txBody>
      </p:sp>
      <p:sp>
        <p:nvSpPr>
          <p:cNvPr id="8" name="Content Placeholder 7"/>
          <p:cNvSpPr>
            <a:spLocks noGrp="1"/>
          </p:cNvSpPr>
          <p:nvPr>
            <p:ph sz="half" idx="2"/>
          </p:nvPr>
        </p:nvSpPr>
        <p:spPr/>
        <p:txBody>
          <a:bodyPr/>
          <a:lstStyle/>
          <a:p>
            <a:endParaRPr lang="en-US" dirty="0"/>
          </a:p>
        </p:txBody>
      </p:sp>
      <p:sp>
        <p:nvSpPr>
          <p:cNvPr id="4" name="Footer Placeholder 3"/>
          <p:cNvSpPr>
            <a:spLocks noGrp="1"/>
          </p:cNvSpPr>
          <p:nvPr>
            <p:ph type="ftr" sz="quarter" idx="11"/>
          </p:nvPr>
        </p:nvSpPr>
        <p:spPr/>
        <p:txBody>
          <a:bodyPr/>
          <a:lstStyle/>
          <a:p>
            <a:r>
              <a:rPr lang="en-US"/>
              <a:t>Western Regional Gas Conference 2025</a:t>
            </a:r>
            <a:endParaRPr lang="en-US" dirty="0"/>
          </a:p>
        </p:txBody>
      </p:sp>
      <p:sp>
        <p:nvSpPr>
          <p:cNvPr id="5" name="Slide Number Placeholder 4"/>
          <p:cNvSpPr>
            <a:spLocks noGrp="1"/>
          </p:cNvSpPr>
          <p:nvPr>
            <p:ph type="sldNum" sz="quarter" idx="12"/>
          </p:nvPr>
        </p:nvSpPr>
        <p:spPr/>
        <p:txBody>
          <a:bodyPr/>
          <a:lstStyle/>
          <a:p>
            <a:fld id="{E3C578C6-927A-E54D-B4E7-9BA826EF25BA}" type="slidenum">
              <a:rPr lang="en-US" smtClean="0"/>
              <a:t>14</a:t>
            </a:fld>
            <a:endParaRPr lang="en-US" dirty="0"/>
          </a:p>
        </p:txBody>
      </p:sp>
      <p:sp>
        <p:nvSpPr>
          <p:cNvPr id="50" name="Rectangle 89"/>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3340" name="Rectangle 114"/>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3358" name="Freeform 112"/>
          <p:cNvSpPr>
            <a:spLocks/>
          </p:cNvSpPr>
          <p:nvPr/>
        </p:nvSpPr>
        <p:spPr bwMode="auto">
          <a:xfrm>
            <a:off x="502935" y="114300"/>
            <a:ext cx="5248275" cy="4227196"/>
          </a:xfrm>
          <a:custGeom>
            <a:avLst/>
            <a:gdLst>
              <a:gd name="T0" fmla="*/ 10 w 8266"/>
              <a:gd name="T1" fmla="*/ 6648 h 6659"/>
              <a:gd name="T2" fmla="*/ 5 w 8266"/>
              <a:gd name="T3" fmla="*/ 6648 h 6659"/>
              <a:gd name="T4" fmla="*/ 10 w 8266"/>
              <a:gd name="T5" fmla="*/ 6653 h 6659"/>
              <a:gd name="T6" fmla="*/ 10 w 8266"/>
              <a:gd name="T7" fmla="*/ 6648 h 6659"/>
            </a:gdLst>
            <a:ahLst/>
            <a:cxnLst>
              <a:cxn ang="0">
                <a:pos x="T0" y="T1"/>
              </a:cxn>
              <a:cxn ang="0">
                <a:pos x="T2" y="T3"/>
              </a:cxn>
              <a:cxn ang="0">
                <a:pos x="T4" y="T5"/>
              </a:cxn>
              <a:cxn ang="0">
                <a:pos x="T6" y="T7"/>
              </a:cxn>
            </a:cxnLst>
            <a:rect l="0" t="0" r="r" b="b"/>
            <a:pathLst>
              <a:path w="8266" h="6659">
                <a:moveTo>
                  <a:pt x="10" y="6648"/>
                </a:moveTo>
                <a:lnTo>
                  <a:pt x="5" y="6648"/>
                </a:lnTo>
                <a:lnTo>
                  <a:pt x="10" y="6653"/>
                </a:lnTo>
                <a:lnTo>
                  <a:pt x="10" y="66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361" name="Freeform 109"/>
          <p:cNvSpPr>
            <a:spLocks/>
          </p:cNvSpPr>
          <p:nvPr/>
        </p:nvSpPr>
        <p:spPr bwMode="auto">
          <a:xfrm>
            <a:off x="502935" y="114300"/>
            <a:ext cx="5248275" cy="4227196"/>
          </a:xfrm>
          <a:custGeom>
            <a:avLst/>
            <a:gdLst>
              <a:gd name="T0" fmla="*/ 8266 w 8266"/>
              <a:gd name="T1" fmla="*/ 6648 h 6659"/>
              <a:gd name="T2" fmla="*/ 8261 w 8266"/>
              <a:gd name="T3" fmla="*/ 6648 h 6659"/>
              <a:gd name="T4" fmla="*/ 8256 w 8266"/>
              <a:gd name="T5" fmla="*/ 6653 h 6659"/>
              <a:gd name="T6" fmla="*/ 8266 w 8266"/>
              <a:gd name="T7" fmla="*/ 6653 h 6659"/>
              <a:gd name="T8" fmla="*/ 8266 w 8266"/>
              <a:gd name="T9" fmla="*/ 6648 h 6659"/>
            </a:gdLst>
            <a:ahLst/>
            <a:cxnLst>
              <a:cxn ang="0">
                <a:pos x="T0" y="T1"/>
              </a:cxn>
              <a:cxn ang="0">
                <a:pos x="T2" y="T3"/>
              </a:cxn>
              <a:cxn ang="0">
                <a:pos x="T4" y="T5"/>
              </a:cxn>
              <a:cxn ang="0">
                <a:pos x="T6" y="T7"/>
              </a:cxn>
              <a:cxn ang="0">
                <a:pos x="T8" y="T9"/>
              </a:cxn>
            </a:cxnLst>
            <a:rect l="0" t="0" r="r" b="b"/>
            <a:pathLst>
              <a:path w="8266" h="6659">
                <a:moveTo>
                  <a:pt x="8266" y="6648"/>
                </a:moveTo>
                <a:lnTo>
                  <a:pt x="8261" y="6648"/>
                </a:lnTo>
                <a:lnTo>
                  <a:pt x="8256" y="6653"/>
                </a:lnTo>
                <a:lnTo>
                  <a:pt x="8266" y="6653"/>
                </a:lnTo>
                <a:lnTo>
                  <a:pt x="8266" y="66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362" name="Freeform 108"/>
          <p:cNvSpPr>
            <a:spLocks/>
          </p:cNvSpPr>
          <p:nvPr/>
        </p:nvSpPr>
        <p:spPr bwMode="auto">
          <a:xfrm>
            <a:off x="502935" y="114300"/>
            <a:ext cx="5248275" cy="4227196"/>
          </a:xfrm>
          <a:custGeom>
            <a:avLst/>
            <a:gdLst>
              <a:gd name="T0" fmla="*/ 10 w 8266"/>
              <a:gd name="T1" fmla="*/ 5 h 6659"/>
              <a:gd name="T2" fmla="*/ 5 w 8266"/>
              <a:gd name="T3" fmla="*/ 11 h 6659"/>
              <a:gd name="T4" fmla="*/ 10 w 8266"/>
              <a:gd name="T5" fmla="*/ 11 h 6659"/>
              <a:gd name="T6" fmla="*/ 10 w 8266"/>
              <a:gd name="T7" fmla="*/ 5 h 6659"/>
            </a:gdLst>
            <a:ahLst/>
            <a:cxnLst>
              <a:cxn ang="0">
                <a:pos x="T0" y="T1"/>
              </a:cxn>
              <a:cxn ang="0">
                <a:pos x="T2" y="T3"/>
              </a:cxn>
              <a:cxn ang="0">
                <a:pos x="T4" y="T5"/>
              </a:cxn>
              <a:cxn ang="0">
                <a:pos x="T6" y="T7"/>
              </a:cxn>
            </a:cxnLst>
            <a:rect l="0" t="0" r="r" b="b"/>
            <a:pathLst>
              <a:path w="8266" h="6659">
                <a:moveTo>
                  <a:pt x="10" y="5"/>
                </a:moveTo>
                <a:lnTo>
                  <a:pt x="5" y="11"/>
                </a:lnTo>
                <a:lnTo>
                  <a:pt x="10" y="11"/>
                </a:lnTo>
                <a:lnTo>
                  <a:pt x="1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364" name="Freeform 106"/>
          <p:cNvSpPr>
            <a:spLocks/>
          </p:cNvSpPr>
          <p:nvPr/>
        </p:nvSpPr>
        <p:spPr bwMode="auto">
          <a:xfrm>
            <a:off x="502935" y="114300"/>
            <a:ext cx="5248275" cy="4227196"/>
          </a:xfrm>
          <a:custGeom>
            <a:avLst/>
            <a:gdLst>
              <a:gd name="T0" fmla="*/ 8266 w 8266"/>
              <a:gd name="T1" fmla="*/ 5 h 6659"/>
              <a:gd name="T2" fmla="*/ 8256 w 8266"/>
              <a:gd name="T3" fmla="*/ 5 h 6659"/>
              <a:gd name="T4" fmla="*/ 8261 w 8266"/>
              <a:gd name="T5" fmla="*/ 11 h 6659"/>
              <a:gd name="T6" fmla="*/ 8266 w 8266"/>
              <a:gd name="T7" fmla="*/ 11 h 6659"/>
              <a:gd name="T8" fmla="*/ 8266 w 8266"/>
              <a:gd name="T9" fmla="*/ 5 h 6659"/>
            </a:gdLst>
            <a:ahLst/>
            <a:cxnLst>
              <a:cxn ang="0">
                <a:pos x="T0" y="T1"/>
              </a:cxn>
              <a:cxn ang="0">
                <a:pos x="T2" y="T3"/>
              </a:cxn>
              <a:cxn ang="0">
                <a:pos x="T4" y="T5"/>
              </a:cxn>
              <a:cxn ang="0">
                <a:pos x="T6" y="T7"/>
              </a:cxn>
              <a:cxn ang="0">
                <a:pos x="T8" y="T9"/>
              </a:cxn>
            </a:cxnLst>
            <a:rect l="0" t="0" r="r" b="b"/>
            <a:pathLst>
              <a:path w="8266" h="6659">
                <a:moveTo>
                  <a:pt x="8266" y="5"/>
                </a:moveTo>
                <a:lnTo>
                  <a:pt x="8256" y="5"/>
                </a:lnTo>
                <a:lnTo>
                  <a:pt x="8261" y="11"/>
                </a:lnTo>
                <a:lnTo>
                  <a:pt x="8266" y="11"/>
                </a:lnTo>
                <a:lnTo>
                  <a:pt x="826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13417" name="Picture 1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8196" y="1832094"/>
            <a:ext cx="5059068" cy="4180855"/>
          </a:xfrm>
          <a:prstGeom prst="rect">
            <a:avLst/>
          </a:prstGeom>
          <a:noFill/>
          <a:extLst>
            <a:ext uri="{909E8E84-426E-40DD-AFC4-6F175D3DCCD1}">
              <a14:hiddenFill xmlns:a14="http://schemas.microsoft.com/office/drawing/2010/main">
                <a:solidFill>
                  <a:srgbClr val="FFFFFF"/>
                </a:solidFill>
              </a14:hiddenFill>
            </a:ext>
          </a:extLst>
        </p:spPr>
      </p:pic>
      <p:pic>
        <p:nvPicPr>
          <p:cNvPr id="44" name="Content Placeholder 43">
            <a:extLst>
              <a:ext uri="{FF2B5EF4-FFF2-40B4-BE49-F238E27FC236}">
                <a16:creationId xmlns:a16="http://schemas.microsoft.com/office/drawing/2014/main" id="{767CEB5E-24CD-5C49-A261-A7A33C5AD6BE}"/>
              </a:ext>
            </a:extLst>
          </p:cNvPr>
          <p:cNvPicPr>
            <a:picLocks noGrp="1" noChangeAspect="1"/>
          </p:cNvPicPr>
          <p:nvPr>
            <p:ph sz="half" idx="1"/>
          </p:nvPr>
        </p:nvPicPr>
        <p:blipFill>
          <a:blip r:embed="rId3"/>
          <a:stretch>
            <a:fillRect/>
          </a:stretch>
        </p:blipFill>
        <p:spPr>
          <a:xfrm>
            <a:off x="1683513" y="1825625"/>
            <a:ext cx="3490973" cy="4351338"/>
          </a:xfrm>
          <a:prstGeom prst="rect">
            <a:avLst/>
          </a:prstGeom>
        </p:spPr>
      </p:pic>
    </p:spTree>
    <p:extLst>
      <p:ext uri="{BB962C8B-B14F-4D97-AF65-F5344CB8AC3E}">
        <p14:creationId xmlns:p14="http://schemas.microsoft.com/office/powerpoint/2010/main" val="435796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Valve Monitors</a:t>
            </a:r>
          </a:p>
        </p:txBody>
      </p:sp>
      <p:sp>
        <p:nvSpPr>
          <p:cNvPr id="3" name="Content Placeholder 2"/>
          <p:cNvSpPr>
            <a:spLocks noGrp="1"/>
          </p:cNvSpPr>
          <p:nvPr>
            <p:ph idx="1"/>
          </p:nvPr>
        </p:nvSpPr>
        <p:spPr/>
        <p:txBody>
          <a:bodyPr>
            <a:normAutofit/>
          </a:bodyPr>
          <a:lstStyle/>
          <a:p>
            <a:r>
              <a:rPr lang="en-US" dirty="0"/>
              <a:t>Control valve monitors can be used to eliminate any differential drop across the monitor</a:t>
            </a:r>
          </a:p>
          <a:p>
            <a:pPr lvl="1"/>
            <a:r>
              <a:rPr lang="en-US" dirty="0"/>
              <a:t>A monitor control valve is in the wide open position eliminating any pressure loss through the monitor and acting as wide open pipe</a:t>
            </a:r>
          </a:p>
          <a:p>
            <a:pPr lvl="1"/>
            <a:r>
              <a:rPr lang="en-US" dirty="0"/>
              <a:t>No longer have to size for 30% of lost capacity </a:t>
            </a:r>
          </a:p>
          <a:p>
            <a:r>
              <a:rPr lang="en-US" dirty="0"/>
              <a:t>Control Valve Monitors are also best used on larger loads with bigger pressure cuts</a:t>
            </a:r>
          </a:p>
          <a:p>
            <a:r>
              <a:rPr lang="en-US" dirty="0"/>
              <a:t>With a control valve you can define a failure position when using Spring Return Actuators or double acting actuators </a:t>
            </a:r>
          </a:p>
        </p:txBody>
      </p:sp>
      <p:sp>
        <p:nvSpPr>
          <p:cNvPr id="4" name="Footer Placeholder 3"/>
          <p:cNvSpPr>
            <a:spLocks noGrp="1"/>
          </p:cNvSpPr>
          <p:nvPr>
            <p:ph type="ftr" sz="quarter" idx="11"/>
          </p:nvPr>
        </p:nvSpPr>
        <p:spPr/>
        <p:txBody>
          <a:bodyPr/>
          <a:lstStyle/>
          <a:p>
            <a:r>
              <a:rPr lang="en-US"/>
              <a:t>Western Regional Gas Conference 2025</a:t>
            </a:r>
            <a:endParaRPr lang="en-US" dirty="0"/>
          </a:p>
        </p:txBody>
      </p:sp>
      <p:sp>
        <p:nvSpPr>
          <p:cNvPr id="5" name="Slide Number Placeholder 4"/>
          <p:cNvSpPr>
            <a:spLocks noGrp="1"/>
          </p:cNvSpPr>
          <p:nvPr>
            <p:ph type="sldNum" sz="quarter" idx="12"/>
          </p:nvPr>
        </p:nvSpPr>
        <p:spPr/>
        <p:txBody>
          <a:bodyPr/>
          <a:lstStyle/>
          <a:p>
            <a:fld id="{E3C578C6-927A-E54D-B4E7-9BA826EF25BA}" type="slidenum">
              <a:rPr lang="en-US" smtClean="0"/>
              <a:t>15</a:t>
            </a:fld>
            <a:endParaRPr lang="en-US" dirty="0"/>
          </a:p>
        </p:txBody>
      </p:sp>
    </p:spTree>
    <p:extLst>
      <p:ext uri="{BB962C8B-B14F-4D97-AF65-F5344CB8AC3E}">
        <p14:creationId xmlns:p14="http://schemas.microsoft.com/office/powerpoint/2010/main" val="535012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Valve Monitors</a:t>
            </a:r>
          </a:p>
        </p:txBody>
      </p:sp>
      <p:sp>
        <p:nvSpPr>
          <p:cNvPr id="4" name="Footer Placeholder 3"/>
          <p:cNvSpPr>
            <a:spLocks noGrp="1"/>
          </p:cNvSpPr>
          <p:nvPr>
            <p:ph type="ftr" sz="quarter" idx="11"/>
          </p:nvPr>
        </p:nvSpPr>
        <p:spPr/>
        <p:txBody>
          <a:bodyPr/>
          <a:lstStyle/>
          <a:p>
            <a:r>
              <a:rPr lang="en-US"/>
              <a:t>Western Regional Gas Conference 2025</a:t>
            </a:r>
            <a:endParaRPr lang="en-US" dirty="0"/>
          </a:p>
        </p:txBody>
      </p:sp>
      <p:sp>
        <p:nvSpPr>
          <p:cNvPr id="5" name="Slide Number Placeholder 4"/>
          <p:cNvSpPr>
            <a:spLocks noGrp="1"/>
          </p:cNvSpPr>
          <p:nvPr>
            <p:ph type="sldNum" sz="quarter" idx="12"/>
          </p:nvPr>
        </p:nvSpPr>
        <p:spPr/>
        <p:txBody>
          <a:bodyPr/>
          <a:lstStyle/>
          <a:p>
            <a:fld id="{E3C578C6-927A-E54D-B4E7-9BA826EF25BA}" type="slidenum">
              <a:rPr lang="en-US" smtClean="0"/>
              <a:t>16</a:t>
            </a:fld>
            <a:endParaRPr lang="en-US" dirty="0"/>
          </a:p>
        </p:txBody>
      </p:sp>
      <p:sp>
        <p:nvSpPr>
          <p:cNvPr id="6" name="Rectangle 23"/>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pSp>
        <p:nvGrpSpPr>
          <p:cNvPr id="7" name="Group 12"/>
          <p:cNvGrpSpPr>
            <a:grpSpLocks/>
          </p:cNvGrpSpPr>
          <p:nvPr/>
        </p:nvGrpSpPr>
        <p:grpSpPr bwMode="auto">
          <a:xfrm>
            <a:off x="1220410" y="1776658"/>
            <a:ext cx="3644900" cy="4449271"/>
            <a:chOff x="0" y="0"/>
            <a:chExt cx="3299" cy="4666"/>
          </a:xfrm>
        </p:grpSpPr>
        <p:grpSp>
          <p:nvGrpSpPr>
            <p:cNvPr id="8" name="Group 13"/>
            <p:cNvGrpSpPr>
              <a:grpSpLocks/>
            </p:cNvGrpSpPr>
            <p:nvPr/>
          </p:nvGrpSpPr>
          <p:grpSpPr bwMode="auto">
            <a:xfrm>
              <a:off x="0" y="0"/>
              <a:ext cx="3299" cy="4666"/>
              <a:chOff x="0" y="0"/>
              <a:chExt cx="3299" cy="4666"/>
            </a:xfrm>
          </p:grpSpPr>
          <p:sp>
            <p:nvSpPr>
              <p:cNvPr id="9" name="Freeform 22"/>
              <p:cNvSpPr>
                <a:spLocks/>
              </p:cNvSpPr>
              <p:nvPr/>
            </p:nvSpPr>
            <p:spPr bwMode="auto">
              <a:xfrm>
                <a:off x="0" y="0"/>
                <a:ext cx="3299" cy="4666"/>
              </a:xfrm>
              <a:custGeom>
                <a:avLst/>
                <a:gdLst>
                  <a:gd name="T0" fmla="*/ 3296 w 3299"/>
                  <a:gd name="T1" fmla="*/ 0 h 4666"/>
                  <a:gd name="T2" fmla="*/ 2 w 3299"/>
                  <a:gd name="T3" fmla="*/ 0 h 4666"/>
                  <a:gd name="T4" fmla="*/ 0 w 3299"/>
                  <a:gd name="T5" fmla="*/ 1 h 4666"/>
                  <a:gd name="T6" fmla="*/ 0 w 3299"/>
                  <a:gd name="T7" fmla="*/ 4663 h 4666"/>
                  <a:gd name="T8" fmla="*/ 2 w 3299"/>
                  <a:gd name="T9" fmla="*/ 4666 h 4666"/>
                  <a:gd name="T10" fmla="*/ 3296 w 3299"/>
                  <a:gd name="T11" fmla="*/ 4666 h 4666"/>
                  <a:gd name="T12" fmla="*/ 3299 w 3299"/>
                  <a:gd name="T13" fmla="*/ 4663 h 4666"/>
                  <a:gd name="T14" fmla="*/ 3299 w 3299"/>
                  <a:gd name="T15" fmla="*/ 4661 h 4666"/>
                  <a:gd name="T16" fmla="*/ 11 w 3299"/>
                  <a:gd name="T17" fmla="*/ 4661 h 4666"/>
                  <a:gd name="T18" fmla="*/ 5 w 3299"/>
                  <a:gd name="T19" fmla="*/ 4656 h 4666"/>
                  <a:gd name="T20" fmla="*/ 11 w 3299"/>
                  <a:gd name="T21" fmla="*/ 4656 h 4666"/>
                  <a:gd name="T22" fmla="*/ 11 w 3299"/>
                  <a:gd name="T23" fmla="*/ 10 h 4666"/>
                  <a:gd name="T24" fmla="*/ 5 w 3299"/>
                  <a:gd name="T25" fmla="*/ 10 h 4666"/>
                  <a:gd name="T26" fmla="*/ 11 w 3299"/>
                  <a:gd name="T27" fmla="*/ 5 h 4666"/>
                  <a:gd name="T28" fmla="*/ 3299 w 3299"/>
                  <a:gd name="T29" fmla="*/ 5 h 4666"/>
                  <a:gd name="T30" fmla="*/ 3299 w 3299"/>
                  <a:gd name="T31" fmla="*/ 1 h 4666"/>
                  <a:gd name="T32" fmla="*/ 3296 w 3299"/>
                  <a:gd name="T33" fmla="*/ 0 h 4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99" h="4666">
                    <a:moveTo>
                      <a:pt x="3296" y="0"/>
                    </a:moveTo>
                    <a:lnTo>
                      <a:pt x="2" y="0"/>
                    </a:lnTo>
                    <a:lnTo>
                      <a:pt x="0" y="1"/>
                    </a:lnTo>
                    <a:lnTo>
                      <a:pt x="0" y="4663"/>
                    </a:lnTo>
                    <a:lnTo>
                      <a:pt x="2" y="4666"/>
                    </a:lnTo>
                    <a:lnTo>
                      <a:pt x="3296" y="4666"/>
                    </a:lnTo>
                    <a:lnTo>
                      <a:pt x="3299" y="4663"/>
                    </a:lnTo>
                    <a:lnTo>
                      <a:pt x="3299" y="4661"/>
                    </a:lnTo>
                    <a:lnTo>
                      <a:pt x="11" y="4661"/>
                    </a:lnTo>
                    <a:lnTo>
                      <a:pt x="5" y="4656"/>
                    </a:lnTo>
                    <a:lnTo>
                      <a:pt x="11" y="4656"/>
                    </a:lnTo>
                    <a:lnTo>
                      <a:pt x="11" y="10"/>
                    </a:lnTo>
                    <a:lnTo>
                      <a:pt x="5" y="10"/>
                    </a:lnTo>
                    <a:lnTo>
                      <a:pt x="11" y="5"/>
                    </a:lnTo>
                    <a:lnTo>
                      <a:pt x="3299" y="5"/>
                    </a:lnTo>
                    <a:lnTo>
                      <a:pt x="3299" y="1"/>
                    </a:lnTo>
                    <a:lnTo>
                      <a:pt x="329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21"/>
              <p:cNvSpPr>
                <a:spLocks/>
              </p:cNvSpPr>
              <p:nvPr/>
            </p:nvSpPr>
            <p:spPr bwMode="auto">
              <a:xfrm>
                <a:off x="0" y="0"/>
                <a:ext cx="3299" cy="4666"/>
              </a:xfrm>
              <a:custGeom>
                <a:avLst/>
                <a:gdLst>
                  <a:gd name="T0" fmla="*/ 11 w 3299"/>
                  <a:gd name="T1" fmla="*/ 4656 h 4666"/>
                  <a:gd name="T2" fmla="*/ 5 w 3299"/>
                  <a:gd name="T3" fmla="*/ 4656 h 4666"/>
                  <a:gd name="T4" fmla="*/ 11 w 3299"/>
                  <a:gd name="T5" fmla="*/ 4661 h 4666"/>
                  <a:gd name="T6" fmla="*/ 11 w 3299"/>
                  <a:gd name="T7" fmla="*/ 4656 h 4666"/>
                </a:gdLst>
                <a:ahLst/>
                <a:cxnLst>
                  <a:cxn ang="0">
                    <a:pos x="T0" y="T1"/>
                  </a:cxn>
                  <a:cxn ang="0">
                    <a:pos x="T2" y="T3"/>
                  </a:cxn>
                  <a:cxn ang="0">
                    <a:pos x="T4" y="T5"/>
                  </a:cxn>
                  <a:cxn ang="0">
                    <a:pos x="T6" y="T7"/>
                  </a:cxn>
                </a:cxnLst>
                <a:rect l="0" t="0" r="r" b="b"/>
                <a:pathLst>
                  <a:path w="3299" h="4666">
                    <a:moveTo>
                      <a:pt x="11" y="4656"/>
                    </a:moveTo>
                    <a:lnTo>
                      <a:pt x="5" y="4656"/>
                    </a:lnTo>
                    <a:lnTo>
                      <a:pt x="11" y="4661"/>
                    </a:lnTo>
                    <a:lnTo>
                      <a:pt x="11" y="46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20"/>
              <p:cNvSpPr>
                <a:spLocks/>
              </p:cNvSpPr>
              <p:nvPr/>
            </p:nvSpPr>
            <p:spPr bwMode="auto">
              <a:xfrm>
                <a:off x="0" y="0"/>
                <a:ext cx="3299" cy="4666"/>
              </a:xfrm>
              <a:custGeom>
                <a:avLst/>
                <a:gdLst>
                  <a:gd name="T0" fmla="*/ 3288 w 3299"/>
                  <a:gd name="T1" fmla="*/ 4656 h 4666"/>
                  <a:gd name="T2" fmla="*/ 11 w 3299"/>
                  <a:gd name="T3" fmla="*/ 4656 h 4666"/>
                  <a:gd name="T4" fmla="*/ 11 w 3299"/>
                  <a:gd name="T5" fmla="*/ 4661 h 4666"/>
                  <a:gd name="T6" fmla="*/ 3288 w 3299"/>
                  <a:gd name="T7" fmla="*/ 4661 h 4666"/>
                  <a:gd name="T8" fmla="*/ 3288 w 3299"/>
                  <a:gd name="T9" fmla="*/ 4656 h 4666"/>
                </a:gdLst>
                <a:ahLst/>
                <a:cxnLst>
                  <a:cxn ang="0">
                    <a:pos x="T0" y="T1"/>
                  </a:cxn>
                  <a:cxn ang="0">
                    <a:pos x="T2" y="T3"/>
                  </a:cxn>
                  <a:cxn ang="0">
                    <a:pos x="T4" y="T5"/>
                  </a:cxn>
                  <a:cxn ang="0">
                    <a:pos x="T6" y="T7"/>
                  </a:cxn>
                  <a:cxn ang="0">
                    <a:pos x="T8" y="T9"/>
                  </a:cxn>
                </a:cxnLst>
                <a:rect l="0" t="0" r="r" b="b"/>
                <a:pathLst>
                  <a:path w="3299" h="4666">
                    <a:moveTo>
                      <a:pt x="3288" y="4656"/>
                    </a:moveTo>
                    <a:lnTo>
                      <a:pt x="11" y="4656"/>
                    </a:lnTo>
                    <a:lnTo>
                      <a:pt x="11" y="4661"/>
                    </a:lnTo>
                    <a:lnTo>
                      <a:pt x="3288" y="4661"/>
                    </a:lnTo>
                    <a:lnTo>
                      <a:pt x="3288" y="46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9"/>
              <p:cNvSpPr>
                <a:spLocks/>
              </p:cNvSpPr>
              <p:nvPr/>
            </p:nvSpPr>
            <p:spPr bwMode="auto">
              <a:xfrm>
                <a:off x="0" y="0"/>
                <a:ext cx="3299" cy="4666"/>
              </a:xfrm>
              <a:custGeom>
                <a:avLst/>
                <a:gdLst>
                  <a:gd name="T0" fmla="*/ 3288 w 3299"/>
                  <a:gd name="T1" fmla="*/ 5 h 4666"/>
                  <a:gd name="T2" fmla="*/ 3288 w 3299"/>
                  <a:gd name="T3" fmla="*/ 4661 h 4666"/>
                  <a:gd name="T4" fmla="*/ 3293 w 3299"/>
                  <a:gd name="T5" fmla="*/ 4656 h 4666"/>
                  <a:gd name="T6" fmla="*/ 3299 w 3299"/>
                  <a:gd name="T7" fmla="*/ 4656 h 4666"/>
                  <a:gd name="T8" fmla="*/ 3299 w 3299"/>
                  <a:gd name="T9" fmla="*/ 10 h 4666"/>
                  <a:gd name="T10" fmla="*/ 3293 w 3299"/>
                  <a:gd name="T11" fmla="*/ 10 h 4666"/>
                  <a:gd name="T12" fmla="*/ 3288 w 3299"/>
                  <a:gd name="T13" fmla="*/ 5 h 4666"/>
                </a:gdLst>
                <a:ahLst/>
                <a:cxnLst>
                  <a:cxn ang="0">
                    <a:pos x="T0" y="T1"/>
                  </a:cxn>
                  <a:cxn ang="0">
                    <a:pos x="T2" y="T3"/>
                  </a:cxn>
                  <a:cxn ang="0">
                    <a:pos x="T4" y="T5"/>
                  </a:cxn>
                  <a:cxn ang="0">
                    <a:pos x="T6" y="T7"/>
                  </a:cxn>
                  <a:cxn ang="0">
                    <a:pos x="T8" y="T9"/>
                  </a:cxn>
                  <a:cxn ang="0">
                    <a:pos x="T10" y="T11"/>
                  </a:cxn>
                  <a:cxn ang="0">
                    <a:pos x="T12" y="T13"/>
                  </a:cxn>
                </a:cxnLst>
                <a:rect l="0" t="0" r="r" b="b"/>
                <a:pathLst>
                  <a:path w="3299" h="4666">
                    <a:moveTo>
                      <a:pt x="3288" y="5"/>
                    </a:moveTo>
                    <a:lnTo>
                      <a:pt x="3288" y="4661"/>
                    </a:lnTo>
                    <a:lnTo>
                      <a:pt x="3293" y="4656"/>
                    </a:lnTo>
                    <a:lnTo>
                      <a:pt x="3299" y="4656"/>
                    </a:lnTo>
                    <a:lnTo>
                      <a:pt x="3299" y="10"/>
                    </a:lnTo>
                    <a:lnTo>
                      <a:pt x="3293" y="10"/>
                    </a:lnTo>
                    <a:lnTo>
                      <a:pt x="3288"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8"/>
              <p:cNvSpPr>
                <a:spLocks/>
              </p:cNvSpPr>
              <p:nvPr/>
            </p:nvSpPr>
            <p:spPr bwMode="auto">
              <a:xfrm>
                <a:off x="0" y="0"/>
                <a:ext cx="3299" cy="4666"/>
              </a:xfrm>
              <a:custGeom>
                <a:avLst/>
                <a:gdLst>
                  <a:gd name="T0" fmla="*/ 3299 w 3299"/>
                  <a:gd name="T1" fmla="*/ 4656 h 4666"/>
                  <a:gd name="T2" fmla="*/ 3293 w 3299"/>
                  <a:gd name="T3" fmla="*/ 4656 h 4666"/>
                  <a:gd name="T4" fmla="*/ 3288 w 3299"/>
                  <a:gd name="T5" fmla="*/ 4661 h 4666"/>
                  <a:gd name="T6" fmla="*/ 3299 w 3299"/>
                  <a:gd name="T7" fmla="*/ 4661 h 4666"/>
                  <a:gd name="T8" fmla="*/ 3299 w 3299"/>
                  <a:gd name="T9" fmla="*/ 4656 h 4666"/>
                </a:gdLst>
                <a:ahLst/>
                <a:cxnLst>
                  <a:cxn ang="0">
                    <a:pos x="T0" y="T1"/>
                  </a:cxn>
                  <a:cxn ang="0">
                    <a:pos x="T2" y="T3"/>
                  </a:cxn>
                  <a:cxn ang="0">
                    <a:pos x="T4" y="T5"/>
                  </a:cxn>
                  <a:cxn ang="0">
                    <a:pos x="T6" y="T7"/>
                  </a:cxn>
                  <a:cxn ang="0">
                    <a:pos x="T8" y="T9"/>
                  </a:cxn>
                </a:cxnLst>
                <a:rect l="0" t="0" r="r" b="b"/>
                <a:pathLst>
                  <a:path w="3299" h="4666">
                    <a:moveTo>
                      <a:pt x="3299" y="4656"/>
                    </a:moveTo>
                    <a:lnTo>
                      <a:pt x="3293" y="4656"/>
                    </a:lnTo>
                    <a:lnTo>
                      <a:pt x="3288" y="4661"/>
                    </a:lnTo>
                    <a:lnTo>
                      <a:pt x="3299" y="4661"/>
                    </a:lnTo>
                    <a:lnTo>
                      <a:pt x="3299" y="46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7"/>
              <p:cNvSpPr>
                <a:spLocks/>
              </p:cNvSpPr>
              <p:nvPr/>
            </p:nvSpPr>
            <p:spPr bwMode="auto">
              <a:xfrm>
                <a:off x="0" y="0"/>
                <a:ext cx="3299" cy="4666"/>
              </a:xfrm>
              <a:custGeom>
                <a:avLst/>
                <a:gdLst>
                  <a:gd name="T0" fmla="*/ 11 w 3299"/>
                  <a:gd name="T1" fmla="*/ 5 h 4666"/>
                  <a:gd name="T2" fmla="*/ 5 w 3299"/>
                  <a:gd name="T3" fmla="*/ 10 h 4666"/>
                  <a:gd name="T4" fmla="*/ 11 w 3299"/>
                  <a:gd name="T5" fmla="*/ 10 h 4666"/>
                  <a:gd name="T6" fmla="*/ 11 w 3299"/>
                  <a:gd name="T7" fmla="*/ 5 h 4666"/>
                </a:gdLst>
                <a:ahLst/>
                <a:cxnLst>
                  <a:cxn ang="0">
                    <a:pos x="T0" y="T1"/>
                  </a:cxn>
                  <a:cxn ang="0">
                    <a:pos x="T2" y="T3"/>
                  </a:cxn>
                  <a:cxn ang="0">
                    <a:pos x="T4" y="T5"/>
                  </a:cxn>
                  <a:cxn ang="0">
                    <a:pos x="T6" y="T7"/>
                  </a:cxn>
                </a:cxnLst>
                <a:rect l="0" t="0" r="r" b="b"/>
                <a:pathLst>
                  <a:path w="3299" h="4666">
                    <a:moveTo>
                      <a:pt x="11" y="5"/>
                    </a:moveTo>
                    <a:lnTo>
                      <a:pt x="5" y="10"/>
                    </a:lnTo>
                    <a:lnTo>
                      <a:pt x="11" y="10"/>
                    </a:lnTo>
                    <a:lnTo>
                      <a:pt x="1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6"/>
              <p:cNvSpPr>
                <a:spLocks/>
              </p:cNvSpPr>
              <p:nvPr/>
            </p:nvSpPr>
            <p:spPr bwMode="auto">
              <a:xfrm>
                <a:off x="0" y="0"/>
                <a:ext cx="3299" cy="4666"/>
              </a:xfrm>
              <a:custGeom>
                <a:avLst/>
                <a:gdLst>
                  <a:gd name="T0" fmla="*/ 3288 w 3299"/>
                  <a:gd name="T1" fmla="*/ 5 h 4666"/>
                  <a:gd name="T2" fmla="*/ 11 w 3299"/>
                  <a:gd name="T3" fmla="*/ 5 h 4666"/>
                  <a:gd name="T4" fmla="*/ 11 w 3299"/>
                  <a:gd name="T5" fmla="*/ 10 h 4666"/>
                  <a:gd name="T6" fmla="*/ 3288 w 3299"/>
                  <a:gd name="T7" fmla="*/ 10 h 4666"/>
                  <a:gd name="T8" fmla="*/ 3288 w 3299"/>
                  <a:gd name="T9" fmla="*/ 5 h 4666"/>
                </a:gdLst>
                <a:ahLst/>
                <a:cxnLst>
                  <a:cxn ang="0">
                    <a:pos x="T0" y="T1"/>
                  </a:cxn>
                  <a:cxn ang="0">
                    <a:pos x="T2" y="T3"/>
                  </a:cxn>
                  <a:cxn ang="0">
                    <a:pos x="T4" y="T5"/>
                  </a:cxn>
                  <a:cxn ang="0">
                    <a:pos x="T6" y="T7"/>
                  </a:cxn>
                  <a:cxn ang="0">
                    <a:pos x="T8" y="T9"/>
                  </a:cxn>
                </a:cxnLst>
                <a:rect l="0" t="0" r="r" b="b"/>
                <a:pathLst>
                  <a:path w="3299" h="4666">
                    <a:moveTo>
                      <a:pt x="3288" y="5"/>
                    </a:moveTo>
                    <a:lnTo>
                      <a:pt x="11" y="5"/>
                    </a:lnTo>
                    <a:lnTo>
                      <a:pt x="11" y="10"/>
                    </a:lnTo>
                    <a:lnTo>
                      <a:pt x="3288" y="10"/>
                    </a:lnTo>
                    <a:lnTo>
                      <a:pt x="3288"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5"/>
              <p:cNvSpPr>
                <a:spLocks/>
              </p:cNvSpPr>
              <p:nvPr/>
            </p:nvSpPr>
            <p:spPr bwMode="auto">
              <a:xfrm>
                <a:off x="0" y="0"/>
                <a:ext cx="3299" cy="4666"/>
              </a:xfrm>
              <a:custGeom>
                <a:avLst/>
                <a:gdLst>
                  <a:gd name="T0" fmla="*/ 3299 w 3299"/>
                  <a:gd name="T1" fmla="*/ 5 h 4666"/>
                  <a:gd name="T2" fmla="*/ 3288 w 3299"/>
                  <a:gd name="T3" fmla="*/ 5 h 4666"/>
                  <a:gd name="T4" fmla="*/ 3293 w 3299"/>
                  <a:gd name="T5" fmla="*/ 10 h 4666"/>
                  <a:gd name="T6" fmla="*/ 3299 w 3299"/>
                  <a:gd name="T7" fmla="*/ 10 h 4666"/>
                  <a:gd name="T8" fmla="*/ 3299 w 3299"/>
                  <a:gd name="T9" fmla="*/ 5 h 4666"/>
                </a:gdLst>
                <a:ahLst/>
                <a:cxnLst>
                  <a:cxn ang="0">
                    <a:pos x="T0" y="T1"/>
                  </a:cxn>
                  <a:cxn ang="0">
                    <a:pos x="T2" y="T3"/>
                  </a:cxn>
                  <a:cxn ang="0">
                    <a:pos x="T4" y="T5"/>
                  </a:cxn>
                  <a:cxn ang="0">
                    <a:pos x="T6" y="T7"/>
                  </a:cxn>
                  <a:cxn ang="0">
                    <a:pos x="T8" y="T9"/>
                  </a:cxn>
                </a:cxnLst>
                <a:rect l="0" t="0" r="r" b="b"/>
                <a:pathLst>
                  <a:path w="3299" h="4666">
                    <a:moveTo>
                      <a:pt x="3299" y="5"/>
                    </a:moveTo>
                    <a:lnTo>
                      <a:pt x="3288" y="5"/>
                    </a:lnTo>
                    <a:lnTo>
                      <a:pt x="3293" y="10"/>
                    </a:lnTo>
                    <a:lnTo>
                      <a:pt x="3299" y="10"/>
                    </a:lnTo>
                    <a:lnTo>
                      <a:pt x="329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14350"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 y="82"/>
                <a:ext cx="2920" cy="4476"/>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7" name="Rectangle 24"/>
          <p:cNvSpPr>
            <a:spLocks noChangeArrowheads="1"/>
          </p:cNvSpPr>
          <p:nvPr/>
        </p:nvSpPr>
        <p:spPr bwMode="auto">
          <a:xfrm>
            <a:off x="152400" y="35718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800" b="0" i="0" u="none" strike="noStrike" cap="none" normalizeH="0" baseline="0">
                <a:ln>
                  <a:noFill/>
                </a:ln>
                <a:solidFill>
                  <a:schemeClr val="tx1"/>
                </a:solidFill>
                <a:effectLst/>
                <a:latin typeface="Arial" charset="0"/>
              </a:rPr>
              <a:t>	</a:t>
            </a:r>
          </a:p>
        </p:txBody>
      </p:sp>
      <p:grpSp>
        <p:nvGrpSpPr>
          <p:cNvPr id="18" name="Group 1"/>
          <p:cNvGrpSpPr>
            <a:grpSpLocks/>
          </p:cNvGrpSpPr>
          <p:nvPr/>
        </p:nvGrpSpPr>
        <p:grpSpPr bwMode="auto">
          <a:xfrm>
            <a:off x="5551110" y="1776657"/>
            <a:ext cx="5586790" cy="4400305"/>
            <a:chOff x="0" y="0"/>
            <a:chExt cx="6035" cy="4666"/>
          </a:xfrm>
        </p:grpSpPr>
        <p:grpSp>
          <p:nvGrpSpPr>
            <p:cNvPr id="19" name="Group 2"/>
            <p:cNvGrpSpPr>
              <a:grpSpLocks/>
            </p:cNvGrpSpPr>
            <p:nvPr/>
          </p:nvGrpSpPr>
          <p:grpSpPr bwMode="auto">
            <a:xfrm>
              <a:off x="0" y="0"/>
              <a:ext cx="6035" cy="4666"/>
              <a:chOff x="0" y="0"/>
              <a:chExt cx="6035" cy="4666"/>
            </a:xfrm>
          </p:grpSpPr>
          <p:sp>
            <p:nvSpPr>
              <p:cNvPr id="20" name="Freeform 11"/>
              <p:cNvSpPr>
                <a:spLocks/>
              </p:cNvSpPr>
              <p:nvPr/>
            </p:nvSpPr>
            <p:spPr bwMode="auto">
              <a:xfrm>
                <a:off x="0" y="0"/>
                <a:ext cx="6035" cy="4666"/>
              </a:xfrm>
              <a:custGeom>
                <a:avLst/>
                <a:gdLst>
                  <a:gd name="T0" fmla="*/ 6032 w 6035"/>
                  <a:gd name="T1" fmla="*/ 0 h 4666"/>
                  <a:gd name="T2" fmla="*/ 2 w 6035"/>
                  <a:gd name="T3" fmla="*/ 0 h 4666"/>
                  <a:gd name="T4" fmla="*/ 0 w 6035"/>
                  <a:gd name="T5" fmla="*/ 1 h 4666"/>
                  <a:gd name="T6" fmla="*/ 0 w 6035"/>
                  <a:gd name="T7" fmla="*/ 4663 h 4666"/>
                  <a:gd name="T8" fmla="*/ 2 w 6035"/>
                  <a:gd name="T9" fmla="*/ 4666 h 4666"/>
                  <a:gd name="T10" fmla="*/ 6032 w 6035"/>
                  <a:gd name="T11" fmla="*/ 4666 h 4666"/>
                  <a:gd name="T12" fmla="*/ 6035 w 6035"/>
                  <a:gd name="T13" fmla="*/ 4663 h 4666"/>
                  <a:gd name="T14" fmla="*/ 6035 w 6035"/>
                  <a:gd name="T15" fmla="*/ 4661 h 4666"/>
                  <a:gd name="T16" fmla="*/ 11 w 6035"/>
                  <a:gd name="T17" fmla="*/ 4661 h 4666"/>
                  <a:gd name="T18" fmla="*/ 5 w 6035"/>
                  <a:gd name="T19" fmla="*/ 4656 h 4666"/>
                  <a:gd name="T20" fmla="*/ 11 w 6035"/>
                  <a:gd name="T21" fmla="*/ 4656 h 4666"/>
                  <a:gd name="T22" fmla="*/ 11 w 6035"/>
                  <a:gd name="T23" fmla="*/ 10 h 4666"/>
                  <a:gd name="T24" fmla="*/ 5 w 6035"/>
                  <a:gd name="T25" fmla="*/ 10 h 4666"/>
                  <a:gd name="T26" fmla="*/ 11 w 6035"/>
                  <a:gd name="T27" fmla="*/ 5 h 4666"/>
                  <a:gd name="T28" fmla="*/ 6035 w 6035"/>
                  <a:gd name="T29" fmla="*/ 5 h 4666"/>
                  <a:gd name="T30" fmla="*/ 6035 w 6035"/>
                  <a:gd name="T31" fmla="*/ 1 h 4666"/>
                  <a:gd name="T32" fmla="*/ 6032 w 6035"/>
                  <a:gd name="T33" fmla="*/ 0 h 4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35" h="4666">
                    <a:moveTo>
                      <a:pt x="6032" y="0"/>
                    </a:moveTo>
                    <a:lnTo>
                      <a:pt x="2" y="0"/>
                    </a:lnTo>
                    <a:lnTo>
                      <a:pt x="0" y="1"/>
                    </a:lnTo>
                    <a:lnTo>
                      <a:pt x="0" y="4663"/>
                    </a:lnTo>
                    <a:lnTo>
                      <a:pt x="2" y="4666"/>
                    </a:lnTo>
                    <a:lnTo>
                      <a:pt x="6032" y="4666"/>
                    </a:lnTo>
                    <a:lnTo>
                      <a:pt x="6035" y="4663"/>
                    </a:lnTo>
                    <a:lnTo>
                      <a:pt x="6035" y="4661"/>
                    </a:lnTo>
                    <a:lnTo>
                      <a:pt x="11" y="4661"/>
                    </a:lnTo>
                    <a:lnTo>
                      <a:pt x="5" y="4656"/>
                    </a:lnTo>
                    <a:lnTo>
                      <a:pt x="11" y="4656"/>
                    </a:lnTo>
                    <a:lnTo>
                      <a:pt x="11" y="10"/>
                    </a:lnTo>
                    <a:lnTo>
                      <a:pt x="5" y="10"/>
                    </a:lnTo>
                    <a:lnTo>
                      <a:pt x="11" y="5"/>
                    </a:lnTo>
                    <a:lnTo>
                      <a:pt x="6035" y="5"/>
                    </a:lnTo>
                    <a:lnTo>
                      <a:pt x="6035" y="1"/>
                    </a:lnTo>
                    <a:lnTo>
                      <a:pt x="603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0"/>
              <p:cNvSpPr>
                <a:spLocks/>
              </p:cNvSpPr>
              <p:nvPr/>
            </p:nvSpPr>
            <p:spPr bwMode="auto">
              <a:xfrm>
                <a:off x="0" y="0"/>
                <a:ext cx="6035" cy="4666"/>
              </a:xfrm>
              <a:custGeom>
                <a:avLst/>
                <a:gdLst>
                  <a:gd name="T0" fmla="*/ 11 w 6035"/>
                  <a:gd name="T1" fmla="*/ 4656 h 4666"/>
                  <a:gd name="T2" fmla="*/ 5 w 6035"/>
                  <a:gd name="T3" fmla="*/ 4656 h 4666"/>
                  <a:gd name="T4" fmla="*/ 11 w 6035"/>
                  <a:gd name="T5" fmla="*/ 4661 h 4666"/>
                  <a:gd name="T6" fmla="*/ 11 w 6035"/>
                  <a:gd name="T7" fmla="*/ 4656 h 4666"/>
                </a:gdLst>
                <a:ahLst/>
                <a:cxnLst>
                  <a:cxn ang="0">
                    <a:pos x="T0" y="T1"/>
                  </a:cxn>
                  <a:cxn ang="0">
                    <a:pos x="T2" y="T3"/>
                  </a:cxn>
                  <a:cxn ang="0">
                    <a:pos x="T4" y="T5"/>
                  </a:cxn>
                  <a:cxn ang="0">
                    <a:pos x="T6" y="T7"/>
                  </a:cxn>
                </a:cxnLst>
                <a:rect l="0" t="0" r="r" b="b"/>
                <a:pathLst>
                  <a:path w="6035" h="4666">
                    <a:moveTo>
                      <a:pt x="11" y="4656"/>
                    </a:moveTo>
                    <a:lnTo>
                      <a:pt x="5" y="4656"/>
                    </a:lnTo>
                    <a:lnTo>
                      <a:pt x="11" y="4661"/>
                    </a:lnTo>
                    <a:lnTo>
                      <a:pt x="11" y="46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9"/>
              <p:cNvSpPr>
                <a:spLocks/>
              </p:cNvSpPr>
              <p:nvPr/>
            </p:nvSpPr>
            <p:spPr bwMode="auto">
              <a:xfrm>
                <a:off x="0" y="0"/>
                <a:ext cx="6035" cy="4666"/>
              </a:xfrm>
              <a:custGeom>
                <a:avLst/>
                <a:gdLst>
                  <a:gd name="T0" fmla="*/ 6024 w 6035"/>
                  <a:gd name="T1" fmla="*/ 4656 h 4666"/>
                  <a:gd name="T2" fmla="*/ 11 w 6035"/>
                  <a:gd name="T3" fmla="*/ 4656 h 4666"/>
                  <a:gd name="T4" fmla="*/ 11 w 6035"/>
                  <a:gd name="T5" fmla="*/ 4661 h 4666"/>
                  <a:gd name="T6" fmla="*/ 6024 w 6035"/>
                  <a:gd name="T7" fmla="*/ 4661 h 4666"/>
                  <a:gd name="T8" fmla="*/ 6024 w 6035"/>
                  <a:gd name="T9" fmla="*/ 4656 h 4666"/>
                </a:gdLst>
                <a:ahLst/>
                <a:cxnLst>
                  <a:cxn ang="0">
                    <a:pos x="T0" y="T1"/>
                  </a:cxn>
                  <a:cxn ang="0">
                    <a:pos x="T2" y="T3"/>
                  </a:cxn>
                  <a:cxn ang="0">
                    <a:pos x="T4" y="T5"/>
                  </a:cxn>
                  <a:cxn ang="0">
                    <a:pos x="T6" y="T7"/>
                  </a:cxn>
                  <a:cxn ang="0">
                    <a:pos x="T8" y="T9"/>
                  </a:cxn>
                </a:cxnLst>
                <a:rect l="0" t="0" r="r" b="b"/>
                <a:pathLst>
                  <a:path w="6035" h="4666">
                    <a:moveTo>
                      <a:pt x="6024" y="4656"/>
                    </a:moveTo>
                    <a:lnTo>
                      <a:pt x="11" y="4656"/>
                    </a:lnTo>
                    <a:lnTo>
                      <a:pt x="11" y="4661"/>
                    </a:lnTo>
                    <a:lnTo>
                      <a:pt x="6024" y="4661"/>
                    </a:lnTo>
                    <a:lnTo>
                      <a:pt x="6024" y="46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8"/>
              <p:cNvSpPr>
                <a:spLocks/>
              </p:cNvSpPr>
              <p:nvPr/>
            </p:nvSpPr>
            <p:spPr bwMode="auto">
              <a:xfrm>
                <a:off x="0" y="0"/>
                <a:ext cx="6035" cy="4666"/>
              </a:xfrm>
              <a:custGeom>
                <a:avLst/>
                <a:gdLst>
                  <a:gd name="T0" fmla="*/ 6024 w 6035"/>
                  <a:gd name="T1" fmla="*/ 5 h 4666"/>
                  <a:gd name="T2" fmla="*/ 6024 w 6035"/>
                  <a:gd name="T3" fmla="*/ 4661 h 4666"/>
                  <a:gd name="T4" fmla="*/ 6029 w 6035"/>
                  <a:gd name="T5" fmla="*/ 4656 h 4666"/>
                  <a:gd name="T6" fmla="*/ 6035 w 6035"/>
                  <a:gd name="T7" fmla="*/ 4656 h 4666"/>
                  <a:gd name="T8" fmla="*/ 6035 w 6035"/>
                  <a:gd name="T9" fmla="*/ 10 h 4666"/>
                  <a:gd name="T10" fmla="*/ 6029 w 6035"/>
                  <a:gd name="T11" fmla="*/ 10 h 4666"/>
                  <a:gd name="T12" fmla="*/ 6024 w 6035"/>
                  <a:gd name="T13" fmla="*/ 5 h 4666"/>
                </a:gdLst>
                <a:ahLst/>
                <a:cxnLst>
                  <a:cxn ang="0">
                    <a:pos x="T0" y="T1"/>
                  </a:cxn>
                  <a:cxn ang="0">
                    <a:pos x="T2" y="T3"/>
                  </a:cxn>
                  <a:cxn ang="0">
                    <a:pos x="T4" y="T5"/>
                  </a:cxn>
                  <a:cxn ang="0">
                    <a:pos x="T6" y="T7"/>
                  </a:cxn>
                  <a:cxn ang="0">
                    <a:pos x="T8" y="T9"/>
                  </a:cxn>
                  <a:cxn ang="0">
                    <a:pos x="T10" y="T11"/>
                  </a:cxn>
                  <a:cxn ang="0">
                    <a:pos x="T12" y="T13"/>
                  </a:cxn>
                </a:cxnLst>
                <a:rect l="0" t="0" r="r" b="b"/>
                <a:pathLst>
                  <a:path w="6035" h="4666">
                    <a:moveTo>
                      <a:pt x="6024" y="5"/>
                    </a:moveTo>
                    <a:lnTo>
                      <a:pt x="6024" y="4661"/>
                    </a:lnTo>
                    <a:lnTo>
                      <a:pt x="6029" y="4656"/>
                    </a:lnTo>
                    <a:lnTo>
                      <a:pt x="6035" y="4656"/>
                    </a:lnTo>
                    <a:lnTo>
                      <a:pt x="6035" y="10"/>
                    </a:lnTo>
                    <a:lnTo>
                      <a:pt x="6029" y="10"/>
                    </a:lnTo>
                    <a:lnTo>
                      <a:pt x="6024"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7"/>
              <p:cNvSpPr>
                <a:spLocks/>
              </p:cNvSpPr>
              <p:nvPr/>
            </p:nvSpPr>
            <p:spPr bwMode="auto">
              <a:xfrm>
                <a:off x="0" y="0"/>
                <a:ext cx="6035" cy="4666"/>
              </a:xfrm>
              <a:custGeom>
                <a:avLst/>
                <a:gdLst>
                  <a:gd name="T0" fmla="*/ 6035 w 6035"/>
                  <a:gd name="T1" fmla="*/ 4656 h 4666"/>
                  <a:gd name="T2" fmla="*/ 6029 w 6035"/>
                  <a:gd name="T3" fmla="*/ 4656 h 4666"/>
                  <a:gd name="T4" fmla="*/ 6024 w 6035"/>
                  <a:gd name="T5" fmla="*/ 4661 h 4666"/>
                  <a:gd name="T6" fmla="*/ 6035 w 6035"/>
                  <a:gd name="T7" fmla="*/ 4661 h 4666"/>
                  <a:gd name="T8" fmla="*/ 6035 w 6035"/>
                  <a:gd name="T9" fmla="*/ 4656 h 4666"/>
                </a:gdLst>
                <a:ahLst/>
                <a:cxnLst>
                  <a:cxn ang="0">
                    <a:pos x="T0" y="T1"/>
                  </a:cxn>
                  <a:cxn ang="0">
                    <a:pos x="T2" y="T3"/>
                  </a:cxn>
                  <a:cxn ang="0">
                    <a:pos x="T4" y="T5"/>
                  </a:cxn>
                  <a:cxn ang="0">
                    <a:pos x="T6" y="T7"/>
                  </a:cxn>
                  <a:cxn ang="0">
                    <a:pos x="T8" y="T9"/>
                  </a:cxn>
                </a:cxnLst>
                <a:rect l="0" t="0" r="r" b="b"/>
                <a:pathLst>
                  <a:path w="6035" h="4666">
                    <a:moveTo>
                      <a:pt x="6035" y="4656"/>
                    </a:moveTo>
                    <a:lnTo>
                      <a:pt x="6029" y="4656"/>
                    </a:lnTo>
                    <a:lnTo>
                      <a:pt x="6024" y="4661"/>
                    </a:lnTo>
                    <a:lnTo>
                      <a:pt x="6035" y="4661"/>
                    </a:lnTo>
                    <a:lnTo>
                      <a:pt x="6035" y="46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6"/>
              <p:cNvSpPr>
                <a:spLocks/>
              </p:cNvSpPr>
              <p:nvPr/>
            </p:nvSpPr>
            <p:spPr bwMode="auto">
              <a:xfrm>
                <a:off x="0" y="0"/>
                <a:ext cx="6035" cy="4666"/>
              </a:xfrm>
              <a:custGeom>
                <a:avLst/>
                <a:gdLst>
                  <a:gd name="T0" fmla="*/ 11 w 6035"/>
                  <a:gd name="T1" fmla="*/ 5 h 4666"/>
                  <a:gd name="T2" fmla="*/ 5 w 6035"/>
                  <a:gd name="T3" fmla="*/ 10 h 4666"/>
                  <a:gd name="T4" fmla="*/ 11 w 6035"/>
                  <a:gd name="T5" fmla="*/ 10 h 4666"/>
                  <a:gd name="T6" fmla="*/ 11 w 6035"/>
                  <a:gd name="T7" fmla="*/ 5 h 4666"/>
                </a:gdLst>
                <a:ahLst/>
                <a:cxnLst>
                  <a:cxn ang="0">
                    <a:pos x="T0" y="T1"/>
                  </a:cxn>
                  <a:cxn ang="0">
                    <a:pos x="T2" y="T3"/>
                  </a:cxn>
                  <a:cxn ang="0">
                    <a:pos x="T4" y="T5"/>
                  </a:cxn>
                  <a:cxn ang="0">
                    <a:pos x="T6" y="T7"/>
                  </a:cxn>
                </a:cxnLst>
                <a:rect l="0" t="0" r="r" b="b"/>
                <a:pathLst>
                  <a:path w="6035" h="4666">
                    <a:moveTo>
                      <a:pt x="11" y="5"/>
                    </a:moveTo>
                    <a:lnTo>
                      <a:pt x="5" y="10"/>
                    </a:lnTo>
                    <a:lnTo>
                      <a:pt x="11" y="10"/>
                    </a:lnTo>
                    <a:lnTo>
                      <a:pt x="1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5"/>
              <p:cNvSpPr>
                <a:spLocks/>
              </p:cNvSpPr>
              <p:nvPr/>
            </p:nvSpPr>
            <p:spPr bwMode="auto">
              <a:xfrm>
                <a:off x="0" y="0"/>
                <a:ext cx="6035" cy="4666"/>
              </a:xfrm>
              <a:custGeom>
                <a:avLst/>
                <a:gdLst>
                  <a:gd name="T0" fmla="*/ 6024 w 6035"/>
                  <a:gd name="T1" fmla="*/ 5 h 4666"/>
                  <a:gd name="T2" fmla="*/ 11 w 6035"/>
                  <a:gd name="T3" fmla="*/ 5 h 4666"/>
                  <a:gd name="T4" fmla="*/ 11 w 6035"/>
                  <a:gd name="T5" fmla="*/ 10 h 4666"/>
                  <a:gd name="T6" fmla="*/ 6024 w 6035"/>
                  <a:gd name="T7" fmla="*/ 10 h 4666"/>
                  <a:gd name="T8" fmla="*/ 6024 w 6035"/>
                  <a:gd name="T9" fmla="*/ 5 h 4666"/>
                </a:gdLst>
                <a:ahLst/>
                <a:cxnLst>
                  <a:cxn ang="0">
                    <a:pos x="T0" y="T1"/>
                  </a:cxn>
                  <a:cxn ang="0">
                    <a:pos x="T2" y="T3"/>
                  </a:cxn>
                  <a:cxn ang="0">
                    <a:pos x="T4" y="T5"/>
                  </a:cxn>
                  <a:cxn ang="0">
                    <a:pos x="T6" y="T7"/>
                  </a:cxn>
                  <a:cxn ang="0">
                    <a:pos x="T8" y="T9"/>
                  </a:cxn>
                </a:cxnLst>
                <a:rect l="0" t="0" r="r" b="b"/>
                <a:pathLst>
                  <a:path w="6035" h="4666">
                    <a:moveTo>
                      <a:pt x="6024" y="5"/>
                    </a:moveTo>
                    <a:lnTo>
                      <a:pt x="11" y="5"/>
                    </a:lnTo>
                    <a:lnTo>
                      <a:pt x="11" y="10"/>
                    </a:lnTo>
                    <a:lnTo>
                      <a:pt x="6024" y="10"/>
                    </a:lnTo>
                    <a:lnTo>
                      <a:pt x="6024"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4"/>
              <p:cNvSpPr>
                <a:spLocks/>
              </p:cNvSpPr>
              <p:nvPr/>
            </p:nvSpPr>
            <p:spPr bwMode="auto">
              <a:xfrm>
                <a:off x="0" y="0"/>
                <a:ext cx="6035" cy="4666"/>
              </a:xfrm>
              <a:custGeom>
                <a:avLst/>
                <a:gdLst>
                  <a:gd name="T0" fmla="*/ 6035 w 6035"/>
                  <a:gd name="T1" fmla="*/ 5 h 4666"/>
                  <a:gd name="T2" fmla="*/ 6024 w 6035"/>
                  <a:gd name="T3" fmla="*/ 5 h 4666"/>
                  <a:gd name="T4" fmla="*/ 6029 w 6035"/>
                  <a:gd name="T5" fmla="*/ 10 h 4666"/>
                  <a:gd name="T6" fmla="*/ 6035 w 6035"/>
                  <a:gd name="T7" fmla="*/ 10 h 4666"/>
                  <a:gd name="T8" fmla="*/ 6035 w 6035"/>
                  <a:gd name="T9" fmla="*/ 5 h 4666"/>
                </a:gdLst>
                <a:ahLst/>
                <a:cxnLst>
                  <a:cxn ang="0">
                    <a:pos x="T0" y="T1"/>
                  </a:cxn>
                  <a:cxn ang="0">
                    <a:pos x="T2" y="T3"/>
                  </a:cxn>
                  <a:cxn ang="0">
                    <a:pos x="T4" y="T5"/>
                  </a:cxn>
                  <a:cxn ang="0">
                    <a:pos x="T6" y="T7"/>
                  </a:cxn>
                  <a:cxn ang="0">
                    <a:pos x="T8" y="T9"/>
                  </a:cxn>
                </a:cxnLst>
                <a:rect l="0" t="0" r="r" b="b"/>
                <a:pathLst>
                  <a:path w="6035" h="4666">
                    <a:moveTo>
                      <a:pt x="6035" y="5"/>
                    </a:moveTo>
                    <a:lnTo>
                      <a:pt x="6024" y="5"/>
                    </a:lnTo>
                    <a:lnTo>
                      <a:pt x="6029" y="10"/>
                    </a:lnTo>
                    <a:lnTo>
                      <a:pt x="6035" y="10"/>
                    </a:lnTo>
                    <a:lnTo>
                      <a:pt x="6035"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 y="82"/>
                <a:ext cx="5731" cy="4476"/>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625251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345281"/>
            <a:ext cx="4343400" cy="976313"/>
          </a:xfrm>
        </p:spPr>
        <p:txBody>
          <a:bodyPr/>
          <a:lstStyle/>
          <a:p>
            <a:r>
              <a:rPr lang="en-US" dirty="0"/>
              <a:t>Material Selection	</a:t>
            </a:r>
          </a:p>
        </p:txBody>
      </p:sp>
      <p:sp>
        <p:nvSpPr>
          <p:cNvPr id="8" name="Picture Placeholder 7"/>
          <p:cNvSpPr>
            <a:spLocks noGrp="1"/>
          </p:cNvSpPr>
          <p:nvPr>
            <p:ph type="pic" idx="1"/>
          </p:nvPr>
        </p:nvSpPr>
        <p:spPr/>
        <p:txBody>
          <a:bodyPr/>
          <a:lstStyle/>
          <a:p>
            <a:endParaRPr lang="en-US"/>
          </a:p>
        </p:txBody>
      </p:sp>
      <p:sp>
        <p:nvSpPr>
          <p:cNvPr id="3" name="Content Placeholder 2"/>
          <p:cNvSpPr>
            <a:spLocks noGrp="1"/>
          </p:cNvSpPr>
          <p:nvPr>
            <p:ph type="body" sz="half" idx="2"/>
          </p:nvPr>
        </p:nvSpPr>
        <p:spPr>
          <a:xfrm>
            <a:off x="839788" y="1321594"/>
            <a:ext cx="3932237" cy="4547394"/>
          </a:xfrm>
        </p:spPr>
        <p:txBody>
          <a:bodyPr>
            <a:normAutofit fontScale="92500" lnSpcReduction="10000"/>
          </a:bodyPr>
          <a:lstStyle/>
          <a:p>
            <a:pPr marL="285750" indent="-285750">
              <a:buFont typeface="Arial" charset="0"/>
              <a:buChar char="•"/>
            </a:pPr>
            <a:r>
              <a:rPr lang="en-US" dirty="0"/>
              <a:t>In regulation products there are multiple types of material to choose from</a:t>
            </a:r>
          </a:p>
          <a:p>
            <a:pPr marL="742950" lvl="1" indent="-285750">
              <a:buFont typeface="Arial" charset="0"/>
              <a:buChar char="•"/>
            </a:pPr>
            <a:r>
              <a:rPr lang="en-US" dirty="0"/>
              <a:t>Brass</a:t>
            </a:r>
          </a:p>
          <a:p>
            <a:pPr marL="742950" lvl="1" indent="-285750">
              <a:buFont typeface="Arial" charset="0"/>
              <a:buChar char="•"/>
            </a:pPr>
            <a:r>
              <a:rPr lang="en-US" dirty="0"/>
              <a:t>Stainless steel</a:t>
            </a:r>
          </a:p>
          <a:p>
            <a:pPr marL="742950" lvl="1" indent="-285750">
              <a:buFont typeface="Arial" charset="0"/>
              <a:buChar char="•"/>
            </a:pPr>
            <a:r>
              <a:rPr lang="en-US" dirty="0"/>
              <a:t>Aluminum (anodized or coated)</a:t>
            </a:r>
          </a:p>
          <a:p>
            <a:pPr marL="742950" lvl="1" indent="-285750">
              <a:buFont typeface="Arial" charset="0"/>
              <a:buChar char="•"/>
            </a:pPr>
            <a:r>
              <a:rPr lang="en-US" dirty="0"/>
              <a:t>Carbon steel (generally coated with paint, epoxy)</a:t>
            </a:r>
          </a:p>
          <a:p>
            <a:pPr marL="285750" indent="-285750">
              <a:buFont typeface="Arial" charset="0"/>
              <a:buChar char="•"/>
            </a:pPr>
            <a:r>
              <a:rPr lang="en-US" dirty="0"/>
              <a:t>Regulators, pilots, pilot filters and restrictors should be reviewed for possible corrosion and material compatibility issues</a:t>
            </a:r>
          </a:p>
          <a:p>
            <a:pPr marL="285750" indent="-285750">
              <a:buFont typeface="Arial" charset="0"/>
              <a:buChar char="•"/>
            </a:pPr>
            <a:r>
              <a:rPr lang="en-US" dirty="0"/>
              <a:t>Issues such: </a:t>
            </a:r>
          </a:p>
          <a:p>
            <a:pPr marL="628650" lvl="1" indent="-171450">
              <a:buFont typeface="Arial" charset="0"/>
              <a:buChar char="•"/>
            </a:pPr>
            <a:r>
              <a:rPr lang="en-US" dirty="0"/>
              <a:t>As are you close to an exhaust stack that uses ammonia injection for NOX pollution like at a power plant</a:t>
            </a:r>
          </a:p>
          <a:p>
            <a:pPr marL="628650" lvl="1" indent="-171450">
              <a:buFont typeface="Arial" charset="0"/>
              <a:buChar char="•"/>
            </a:pPr>
            <a:r>
              <a:rPr lang="en-US" dirty="0"/>
              <a:t>Is Methanol injected into the gas stream to prevent hydrates that could affect rubber goods</a:t>
            </a:r>
          </a:p>
          <a:p>
            <a:pPr marL="628650" lvl="1" indent="-171450">
              <a:buFont typeface="Arial" charset="0"/>
              <a:buChar char="•"/>
            </a:pPr>
            <a:r>
              <a:rPr lang="en-US" dirty="0"/>
              <a:t>Is there a catalytic heater that could cause temperature issues with soft goods</a:t>
            </a:r>
          </a:p>
          <a:p>
            <a:pPr marL="628650" lvl="1" indent="-171450">
              <a:buFont typeface="Arial" charset="0"/>
              <a:buChar char="•"/>
            </a:pPr>
            <a:r>
              <a:rPr lang="en-US" dirty="0"/>
              <a:t>Coastal regions or high moisture areas</a:t>
            </a:r>
          </a:p>
          <a:p>
            <a:pPr lvl="2"/>
            <a:endParaRPr lang="en-US" dirty="0"/>
          </a:p>
        </p:txBody>
      </p:sp>
      <p:sp>
        <p:nvSpPr>
          <p:cNvPr id="4" name="Footer Placeholder 3"/>
          <p:cNvSpPr>
            <a:spLocks noGrp="1"/>
          </p:cNvSpPr>
          <p:nvPr>
            <p:ph type="ftr" sz="quarter" idx="11"/>
          </p:nvPr>
        </p:nvSpPr>
        <p:spPr/>
        <p:txBody>
          <a:bodyPr/>
          <a:lstStyle/>
          <a:p>
            <a:r>
              <a:rPr lang="en-US"/>
              <a:t>Western Regional Gas Conference 2025</a:t>
            </a:r>
            <a:endParaRPr lang="en-US" dirty="0"/>
          </a:p>
        </p:txBody>
      </p:sp>
      <p:sp>
        <p:nvSpPr>
          <p:cNvPr id="5" name="Slide Number Placeholder 4"/>
          <p:cNvSpPr>
            <a:spLocks noGrp="1"/>
          </p:cNvSpPr>
          <p:nvPr>
            <p:ph type="sldNum" sz="quarter" idx="12"/>
          </p:nvPr>
        </p:nvSpPr>
        <p:spPr/>
        <p:txBody>
          <a:bodyPr/>
          <a:lstStyle/>
          <a:p>
            <a:fld id="{E3C578C6-927A-E54D-B4E7-9BA826EF25BA}" type="slidenum">
              <a:rPr lang="en-US" smtClean="0"/>
              <a:t>17</a:t>
            </a:fld>
            <a:endParaRPr lang="en-US" dirty="0"/>
          </a:p>
        </p:txBody>
      </p:sp>
      <p:pic>
        <p:nvPicPr>
          <p:cNvPr id="7" name="Picture 6"/>
          <p:cNvPicPr>
            <a:picLocks noChangeAspect="1"/>
          </p:cNvPicPr>
          <p:nvPr/>
        </p:nvPicPr>
        <p:blipFill>
          <a:blip r:embed="rId2"/>
          <a:stretch>
            <a:fillRect/>
          </a:stretch>
        </p:blipFill>
        <p:spPr>
          <a:xfrm>
            <a:off x="7607300" y="987425"/>
            <a:ext cx="2006600" cy="4686300"/>
          </a:xfrm>
          <a:prstGeom prst="rect">
            <a:avLst/>
          </a:prstGeom>
        </p:spPr>
      </p:pic>
    </p:spTree>
    <p:extLst>
      <p:ext uri="{BB962C8B-B14F-4D97-AF65-F5344CB8AC3E}">
        <p14:creationId xmlns:p14="http://schemas.microsoft.com/office/powerpoint/2010/main" val="47940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Material selections	</a:t>
            </a:r>
          </a:p>
        </p:txBody>
      </p:sp>
      <p:sp>
        <p:nvSpPr>
          <p:cNvPr id="3" name="Content Placeholder 2"/>
          <p:cNvSpPr>
            <a:spLocks noGrp="1"/>
          </p:cNvSpPr>
          <p:nvPr>
            <p:ph sz="half" idx="1"/>
          </p:nvPr>
        </p:nvSpPr>
        <p:spPr/>
        <p:txBody>
          <a:bodyPr>
            <a:normAutofit lnSpcReduction="10000"/>
          </a:bodyPr>
          <a:lstStyle/>
          <a:p>
            <a:r>
              <a:rPr lang="en-US" dirty="0"/>
              <a:t>Some specific instances are:</a:t>
            </a:r>
          </a:p>
          <a:p>
            <a:pPr lvl="1"/>
            <a:r>
              <a:rPr lang="en-US" dirty="0"/>
              <a:t>When in coastal regions Stainless steel is going to be your best choice, even anodized aluminum can have issues</a:t>
            </a:r>
          </a:p>
          <a:p>
            <a:pPr lvl="2"/>
            <a:r>
              <a:rPr lang="en-US" dirty="0"/>
              <a:t>All it takes if the anodizing to become scratched and the salt will attack the aluminum</a:t>
            </a:r>
          </a:p>
          <a:p>
            <a:pPr lvl="1"/>
            <a:r>
              <a:rPr lang="en-US" dirty="0"/>
              <a:t>Chemical compatibility issues with soft goods always needs to be considered. Distillates, CO2, aromatic oils can cause loss of elasticity, hardening or swelling of rubber parts</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009991" y="2057400"/>
            <a:ext cx="4173089" cy="2959100"/>
          </a:xfrm>
        </p:spPr>
      </p:pic>
      <p:sp>
        <p:nvSpPr>
          <p:cNvPr id="4" name="Footer Placeholder 3"/>
          <p:cNvSpPr>
            <a:spLocks noGrp="1"/>
          </p:cNvSpPr>
          <p:nvPr>
            <p:ph type="ftr" sz="quarter" idx="11"/>
          </p:nvPr>
        </p:nvSpPr>
        <p:spPr/>
        <p:txBody>
          <a:bodyPr/>
          <a:lstStyle/>
          <a:p>
            <a:r>
              <a:rPr lang="en-US"/>
              <a:t>Western Regional Gas Conference 2025</a:t>
            </a:r>
            <a:endParaRPr lang="en-US" dirty="0"/>
          </a:p>
        </p:txBody>
      </p:sp>
      <p:sp>
        <p:nvSpPr>
          <p:cNvPr id="5" name="Slide Number Placeholder 4"/>
          <p:cNvSpPr>
            <a:spLocks noGrp="1"/>
          </p:cNvSpPr>
          <p:nvPr>
            <p:ph type="sldNum" sz="quarter" idx="12"/>
          </p:nvPr>
        </p:nvSpPr>
        <p:spPr/>
        <p:txBody>
          <a:bodyPr/>
          <a:lstStyle/>
          <a:p>
            <a:fld id="{E3C578C6-927A-E54D-B4E7-9BA826EF25BA}" type="slidenum">
              <a:rPr lang="en-US" smtClean="0"/>
              <a:t>18</a:t>
            </a:fld>
            <a:endParaRPr lang="en-US" dirty="0"/>
          </a:p>
        </p:txBody>
      </p:sp>
    </p:spTree>
    <p:extLst>
      <p:ext uri="{BB962C8B-B14F-4D97-AF65-F5344CB8AC3E}">
        <p14:creationId xmlns:p14="http://schemas.microsoft.com/office/powerpoint/2010/main" val="865644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Material selections	</a:t>
            </a:r>
          </a:p>
        </p:txBody>
      </p:sp>
      <p:sp>
        <p:nvSpPr>
          <p:cNvPr id="3" name="Content Placeholder 2"/>
          <p:cNvSpPr>
            <a:spLocks noGrp="1"/>
          </p:cNvSpPr>
          <p:nvPr>
            <p:ph sz="half" idx="1"/>
          </p:nvPr>
        </p:nvSpPr>
        <p:spPr/>
        <p:txBody>
          <a:bodyPr/>
          <a:lstStyle/>
          <a:p>
            <a:pPr marL="228600" lvl="1">
              <a:spcBef>
                <a:spcPts val="1000"/>
              </a:spcBef>
            </a:pPr>
            <a:r>
              <a:rPr lang="en-US" dirty="0"/>
              <a:t>Temperature ranges of the gas, typically the gas range will be anywhere from 0F to 130F however there are times when this is not the norm, like in the exit of a compressor station or if a catalytic heater is left on during a no flow situation</a:t>
            </a:r>
          </a:p>
          <a:p>
            <a:pPr marL="685800" lvl="2">
              <a:spcBef>
                <a:spcPts val="1000"/>
              </a:spcBef>
            </a:pPr>
            <a:r>
              <a:rPr lang="en-US" dirty="0"/>
              <a:t>Nitrile rubber is the most common selection in pipeline applications due to its wide temperature band and excellent compatibility with natural gas</a:t>
            </a:r>
          </a:p>
          <a:p>
            <a:endParaRPr lang="en-US" dirty="0"/>
          </a:p>
        </p:txBody>
      </p:sp>
      <p:sp>
        <p:nvSpPr>
          <p:cNvPr id="4" name="Content Placeholder 3"/>
          <p:cNvSpPr>
            <a:spLocks noGrp="1"/>
          </p:cNvSpPr>
          <p:nvPr>
            <p:ph sz="half" idx="2"/>
          </p:nvPr>
        </p:nvSpPr>
        <p:spPr>
          <a:xfrm>
            <a:off x="6019800" y="1241425"/>
            <a:ext cx="5181600" cy="4351338"/>
          </a:xfrm>
        </p:spPr>
        <p:txBody>
          <a:bodyPr/>
          <a:lstStyle/>
          <a:p>
            <a:endParaRPr lang="en-US" dirty="0"/>
          </a:p>
        </p:txBody>
      </p:sp>
      <p:sp>
        <p:nvSpPr>
          <p:cNvPr id="5" name="Footer Placeholder 4"/>
          <p:cNvSpPr>
            <a:spLocks noGrp="1"/>
          </p:cNvSpPr>
          <p:nvPr>
            <p:ph type="ftr" sz="quarter" idx="11"/>
          </p:nvPr>
        </p:nvSpPr>
        <p:spPr/>
        <p:txBody>
          <a:bodyPr/>
          <a:lstStyle/>
          <a:p>
            <a:r>
              <a:rPr lang="en-US"/>
              <a:t>Western Regional Gas Conference 2025</a:t>
            </a:r>
            <a:endParaRPr lang="en-US" dirty="0"/>
          </a:p>
        </p:txBody>
      </p:sp>
      <p:sp>
        <p:nvSpPr>
          <p:cNvPr id="6" name="Slide Number Placeholder 5"/>
          <p:cNvSpPr>
            <a:spLocks noGrp="1"/>
          </p:cNvSpPr>
          <p:nvPr>
            <p:ph type="sldNum" sz="quarter" idx="12"/>
          </p:nvPr>
        </p:nvSpPr>
        <p:spPr/>
        <p:txBody>
          <a:bodyPr/>
          <a:lstStyle/>
          <a:p>
            <a:fld id="{E3C578C6-927A-E54D-B4E7-9BA826EF25BA}" type="slidenum">
              <a:rPr lang="en-US" smtClean="0"/>
              <a:t>19</a:t>
            </a:fld>
            <a:endParaRPr lang="en-US" dirty="0"/>
          </a:p>
        </p:txBody>
      </p:sp>
      <p:sp>
        <p:nvSpPr>
          <p:cNvPr id="7" name="Rectangle 22"/>
          <p:cNvSpPr>
            <a:spLocks noChangeArrowheads="1"/>
          </p:cNvSpPr>
          <p:nvPr/>
        </p:nvSpPr>
        <p:spPr bwMode="auto">
          <a:xfrm>
            <a:off x="0" y="-431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pSp>
        <p:nvGrpSpPr>
          <p:cNvPr id="8" name="Group 1"/>
          <p:cNvGrpSpPr>
            <a:grpSpLocks/>
          </p:cNvGrpSpPr>
          <p:nvPr/>
        </p:nvGrpSpPr>
        <p:grpSpPr bwMode="auto">
          <a:xfrm>
            <a:off x="6286500" y="1690688"/>
            <a:ext cx="4787900" cy="3902075"/>
            <a:chOff x="0" y="0"/>
            <a:chExt cx="5070" cy="3917"/>
          </a:xfrm>
        </p:grpSpPr>
        <p:pic>
          <p:nvPicPr>
            <p:cNvPr id="2069"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 y="10"/>
              <a:ext cx="5050" cy="312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12"/>
            <p:cNvGrpSpPr>
              <a:grpSpLocks/>
            </p:cNvGrpSpPr>
            <p:nvPr/>
          </p:nvGrpSpPr>
          <p:grpSpPr bwMode="auto">
            <a:xfrm>
              <a:off x="0" y="0"/>
              <a:ext cx="5070" cy="3141"/>
              <a:chOff x="0" y="0"/>
              <a:chExt cx="5070" cy="3141"/>
            </a:xfrm>
          </p:grpSpPr>
          <p:sp>
            <p:nvSpPr>
              <p:cNvPr id="20" name="Freeform 20"/>
              <p:cNvSpPr>
                <a:spLocks/>
              </p:cNvSpPr>
              <p:nvPr/>
            </p:nvSpPr>
            <p:spPr bwMode="auto">
              <a:xfrm>
                <a:off x="0" y="0"/>
                <a:ext cx="5070" cy="3141"/>
              </a:xfrm>
              <a:custGeom>
                <a:avLst/>
                <a:gdLst>
                  <a:gd name="T0" fmla="*/ 5066 w 5070"/>
                  <a:gd name="T1" fmla="*/ 0 h 3141"/>
                  <a:gd name="T2" fmla="*/ 4 w 5070"/>
                  <a:gd name="T3" fmla="*/ 0 h 3141"/>
                  <a:gd name="T4" fmla="*/ 0 w 5070"/>
                  <a:gd name="T5" fmla="*/ 4 h 3141"/>
                  <a:gd name="T6" fmla="*/ 0 w 5070"/>
                  <a:gd name="T7" fmla="*/ 3137 h 3141"/>
                  <a:gd name="T8" fmla="*/ 4 w 5070"/>
                  <a:gd name="T9" fmla="*/ 3140 h 3141"/>
                  <a:gd name="T10" fmla="*/ 5066 w 5070"/>
                  <a:gd name="T11" fmla="*/ 3140 h 3141"/>
                  <a:gd name="T12" fmla="*/ 5070 w 5070"/>
                  <a:gd name="T13" fmla="*/ 3137 h 3141"/>
                  <a:gd name="T14" fmla="*/ 5070 w 5070"/>
                  <a:gd name="T15" fmla="*/ 3133 h 3141"/>
                  <a:gd name="T16" fmla="*/ 14 w 5070"/>
                  <a:gd name="T17" fmla="*/ 3133 h 3141"/>
                  <a:gd name="T18" fmla="*/ 7 w 5070"/>
                  <a:gd name="T19" fmla="*/ 3125 h 3141"/>
                  <a:gd name="T20" fmla="*/ 14 w 5070"/>
                  <a:gd name="T21" fmla="*/ 3125 h 3141"/>
                  <a:gd name="T22" fmla="*/ 14 w 5070"/>
                  <a:gd name="T23" fmla="*/ 16 h 3141"/>
                  <a:gd name="T24" fmla="*/ 7 w 5070"/>
                  <a:gd name="T25" fmla="*/ 16 h 3141"/>
                  <a:gd name="T26" fmla="*/ 14 w 5070"/>
                  <a:gd name="T27" fmla="*/ 8 h 3141"/>
                  <a:gd name="T28" fmla="*/ 5070 w 5070"/>
                  <a:gd name="T29" fmla="*/ 8 h 3141"/>
                  <a:gd name="T30" fmla="*/ 5070 w 5070"/>
                  <a:gd name="T31" fmla="*/ 4 h 3141"/>
                  <a:gd name="T32" fmla="*/ 5066 w 5070"/>
                  <a:gd name="T33" fmla="*/ 0 h 3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70" h="3141">
                    <a:moveTo>
                      <a:pt x="5066" y="0"/>
                    </a:moveTo>
                    <a:lnTo>
                      <a:pt x="4" y="0"/>
                    </a:lnTo>
                    <a:lnTo>
                      <a:pt x="0" y="4"/>
                    </a:lnTo>
                    <a:lnTo>
                      <a:pt x="0" y="3137"/>
                    </a:lnTo>
                    <a:lnTo>
                      <a:pt x="4" y="3140"/>
                    </a:lnTo>
                    <a:lnTo>
                      <a:pt x="5066" y="3140"/>
                    </a:lnTo>
                    <a:lnTo>
                      <a:pt x="5070" y="3137"/>
                    </a:lnTo>
                    <a:lnTo>
                      <a:pt x="5070" y="3133"/>
                    </a:lnTo>
                    <a:lnTo>
                      <a:pt x="14" y="3133"/>
                    </a:lnTo>
                    <a:lnTo>
                      <a:pt x="7" y="3125"/>
                    </a:lnTo>
                    <a:lnTo>
                      <a:pt x="14" y="3125"/>
                    </a:lnTo>
                    <a:lnTo>
                      <a:pt x="14" y="16"/>
                    </a:lnTo>
                    <a:lnTo>
                      <a:pt x="7" y="16"/>
                    </a:lnTo>
                    <a:lnTo>
                      <a:pt x="14" y="8"/>
                    </a:lnTo>
                    <a:lnTo>
                      <a:pt x="5070" y="8"/>
                    </a:lnTo>
                    <a:lnTo>
                      <a:pt x="5070" y="4"/>
                    </a:lnTo>
                    <a:lnTo>
                      <a:pt x="506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9"/>
              <p:cNvSpPr>
                <a:spLocks/>
              </p:cNvSpPr>
              <p:nvPr/>
            </p:nvSpPr>
            <p:spPr bwMode="auto">
              <a:xfrm>
                <a:off x="0" y="0"/>
                <a:ext cx="5070" cy="3141"/>
              </a:xfrm>
              <a:custGeom>
                <a:avLst/>
                <a:gdLst>
                  <a:gd name="T0" fmla="*/ 14 w 5070"/>
                  <a:gd name="T1" fmla="*/ 3125 h 3141"/>
                  <a:gd name="T2" fmla="*/ 7 w 5070"/>
                  <a:gd name="T3" fmla="*/ 3125 h 3141"/>
                  <a:gd name="T4" fmla="*/ 14 w 5070"/>
                  <a:gd name="T5" fmla="*/ 3133 h 3141"/>
                  <a:gd name="T6" fmla="*/ 14 w 5070"/>
                  <a:gd name="T7" fmla="*/ 3125 h 3141"/>
                </a:gdLst>
                <a:ahLst/>
                <a:cxnLst>
                  <a:cxn ang="0">
                    <a:pos x="T0" y="T1"/>
                  </a:cxn>
                  <a:cxn ang="0">
                    <a:pos x="T2" y="T3"/>
                  </a:cxn>
                  <a:cxn ang="0">
                    <a:pos x="T4" y="T5"/>
                  </a:cxn>
                  <a:cxn ang="0">
                    <a:pos x="T6" y="T7"/>
                  </a:cxn>
                </a:cxnLst>
                <a:rect l="0" t="0" r="r" b="b"/>
                <a:pathLst>
                  <a:path w="5070" h="3141">
                    <a:moveTo>
                      <a:pt x="14" y="3125"/>
                    </a:moveTo>
                    <a:lnTo>
                      <a:pt x="7" y="3125"/>
                    </a:lnTo>
                    <a:lnTo>
                      <a:pt x="14" y="3133"/>
                    </a:lnTo>
                    <a:lnTo>
                      <a:pt x="14" y="31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8"/>
              <p:cNvSpPr>
                <a:spLocks/>
              </p:cNvSpPr>
              <p:nvPr/>
            </p:nvSpPr>
            <p:spPr bwMode="auto">
              <a:xfrm>
                <a:off x="0" y="0"/>
                <a:ext cx="5070" cy="3141"/>
              </a:xfrm>
              <a:custGeom>
                <a:avLst/>
                <a:gdLst>
                  <a:gd name="T0" fmla="*/ 5054 w 5070"/>
                  <a:gd name="T1" fmla="*/ 3125 h 3141"/>
                  <a:gd name="T2" fmla="*/ 14 w 5070"/>
                  <a:gd name="T3" fmla="*/ 3125 h 3141"/>
                  <a:gd name="T4" fmla="*/ 14 w 5070"/>
                  <a:gd name="T5" fmla="*/ 3133 h 3141"/>
                  <a:gd name="T6" fmla="*/ 5054 w 5070"/>
                  <a:gd name="T7" fmla="*/ 3133 h 3141"/>
                  <a:gd name="T8" fmla="*/ 5054 w 5070"/>
                  <a:gd name="T9" fmla="*/ 3125 h 3141"/>
                </a:gdLst>
                <a:ahLst/>
                <a:cxnLst>
                  <a:cxn ang="0">
                    <a:pos x="T0" y="T1"/>
                  </a:cxn>
                  <a:cxn ang="0">
                    <a:pos x="T2" y="T3"/>
                  </a:cxn>
                  <a:cxn ang="0">
                    <a:pos x="T4" y="T5"/>
                  </a:cxn>
                  <a:cxn ang="0">
                    <a:pos x="T6" y="T7"/>
                  </a:cxn>
                  <a:cxn ang="0">
                    <a:pos x="T8" y="T9"/>
                  </a:cxn>
                </a:cxnLst>
                <a:rect l="0" t="0" r="r" b="b"/>
                <a:pathLst>
                  <a:path w="5070" h="3141">
                    <a:moveTo>
                      <a:pt x="5054" y="3125"/>
                    </a:moveTo>
                    <a:lnTo>
                      <a:pt x="14" y="3125"/>
                    </a:lnTo>
                    <a:lnTo>
                      <a:pt x="14" y="3133"/>
                    </a:lnTo>
                    <a:lnTo>
                      <a:pt x="5054" y="3133"/>
                    </a:lnTo>
                    <a:lnTo>
                      <a:pt x="5054" y="31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7"/>
              <p:cNvSpPr>
                <a:spLocks/>
              </p:cNvSpPr>
              <p:nvPr/>
            </p:nvSpPr>
            <p:spPr bwMode="auto">
              <a:xfrm>
                <a:off x="0" y="0"/>
                <a:ext cx="5070" cy="3141"/>
              </a:xfrm>
              <a:custGeom>
                <a:avLst/>
                <a:gdLst>
                  <a:gd name="T0" fmla="*/ 5054 w 5070"/>
                  <a:gd name="T1" fmla="*/ 8 h 3141"/>
                  <a:gd name="T2" fmla="*/ 5054 w 5070"/>
                  <a:gd name="T3" fmla="*/ 3133 h 3141"/>
                  <a:gd name="T4" fmla="*/ 5063 w 5070"/>
                  <a:gd name="T5" fmla="*/ 3125 h 3141"/>
                  <a:gd name="T6" fmla="*/ 5070 w 5070"/>
                  <a:gd name="T7" fmla="*/ 3125 h 3141"/>
                  <a:gd name="T8" fmla="*/ 5070 w 5070"/>
                  <a:gd name="T9" fmla="*/ 16 h 3141"/>
                  <a:gd name="T10" fmla="*/ 5063 w 5070"/>
                  <a:gd name="T11" fmla="*/ 16 h 3141"/>
                  <a:gd name="T12" fmla="*/ 5054 w 5070"/>
                  <a:gd name="T13" fmla="*/ 8 h 3141"/>
                </a:gdLst>
                <a:ahLst/>
                <a:cxnLst>
                  <a:cxn ang="0">
                    <a:pos x="T0" y="T1"/>
                  </a:cxn>
                  <a:cxn ang="0">
                    <a:pos x="T2" y="T3"/>
                  </a:cxn>
                  <a:cxn ang="0">
                    <a:pos x="T4" y="T5"/>
                  </a:cxn>
                  <a:cxn ang="0">
                    <a:pos x="T6" y="T7"/>
                  </a:cxn>
                  <a:cxn ang="0">
                    <a:pos x="T8" y="T9"/>
                  </a:cxn>
                  <a:cxn ang="0">
                    <a:pos x="T10" y="T11"/>
                  </a:cxn>
                  <a:cxn ang="0">
                    <a:pos x="T12" y="T13"/>
                  </a:cxn>
                </a:cxnLst>
                <a:rect l="0" t="0" r="r" b="b"/>
                <a:pathLst>
                  <a:path w="5070" h="3141">
                    <a:moveTo>
                      <a:pt x="5054" y="8"/>
                    </a:moveTo>
                    <a:lnTo>
                      <a:pt x="5054" y="3133"/>
                    </a:lnTo>
                    <a:lnTo>
                      <a:pt x="5063" y="3125"/>
                    </a:lnTo>
                    <a:lnTo>
                      <a:pt x="5070" y="3125"/>
                    </a:lnTo>
                    <a:lnTo>
                      <a:pt x="5070" y="16"/>
                    </a:lnTo>
                    <a:lnTo>
                      <a:pt x="5063" y="16"/>
                    </a:lnTo>
                    <a:lnTo>
                      <a:pt x="505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6"/>
              <p:cNvSpPr>
                <a:spLocks/>
              </p:cNvSpPr>
              <p:nvPr/>
            </p:nvSpPr>
            <p:spPr bwMode="auto">
              <a:xfrm>
                <a:off x="0" y="0"/>
                <a:ext cx="5070" cy="3141"/>
              </a:xfrm>
              <a:custGeom>
                <a:avLst/>
                <a:gdLst>
                  <a:gd name="T0" fmla="*/ 5070 w 5070"/>
                  <a:gd name="T1" fmla="*/ 3125 h 3141"/>
                  <a:gd name="T2" fmla="*/ 5063 w 5070"/>
                  <a:gd name="T3" fmla="*/ 3125 h 3141"/>
                  <a:gd name="T4" fmla="*/ 5054 w 5070"/>
                  <a:gd name="T5" fmla="*/ 3133 h 3141"/>
                  <a:gd name="T6" fmla="*/ 5070 w 5070"/>
                  <a:gd name="T7" fmla="*/ 3133 h 3141"/>
                  <a:gd name="T8" fmla="*/ 5070 w 5070"/>
                  <a:gd name="T9" fmla="*/ 3125 h 3141"/>
                </a:gdLst>
                <a:ahLst/>
                <a:cxnLst>
                  <a:cxn ang="0">
                    <a:pos x="T0" y="T1"/>
                  </a:cxn>
                  <a:cxn ang="0">
                    <a:pos x="T2" y="T3"/>
                  </a:cxn>
                  <a:cxn ang="0">
                    <a:pos x="T4" y="T5"/>
                  </a:cxn>
                  <a:cxn ang="0">
                    <a:pos x="T6" y="T7"/>
                  </a:cxn>
                  <a:cxn ang="0">
                    <a:pos x="T8" y="T9"/>
                  </a:cxn>
                </a:cxnLst>
                <a:rect l="0" t="0" r="r" b="b"/>
                <a:pathLst>
                  <a:path w="5070" h="3141">
                    <a:moveTo>
                      <a:pt x="5070" y="3125"/>
                    </a:moveTo>
                    <a:lnTo>
                      <a:pt x="5063" y="3125"/>
                    </a:lnTo>
                    <a:lnTo>
                      <a:pt x="5054" y="3133"/>
                    </a:lnTo>
                    <a:lnTo>
                      <a:pt x="5070" y="3133"/>
                    </a:lnTo>
                    <a:lnTo>
                      <a:pt x="5070" y="31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p:nvSpPr>
            <p:spPr bwMode="auto">
              <a:xfrm>
                <a:off x="0" y="0"/>
                <a:ext cx="5070" cy="3141"/>
              </a:xfrm>
              <a:custGeom>
                <a:avLst/>
                <a:gdLst>
                  <a:gd name="T0" fmla="*/ 14 w 5070"/>
                  <a:gd name="T1" fmla="*/ 8 h 3141"/>
                  <a:gd name="T2" fmla="*/ 7 w 5070"/>
                  <a:gd name="T3" fmla="*/ 16 h 3141"/>
                  <a:gd name="T4" fmla="*/ 14 w 5070"/>
                  <a:gd name="T5" fmla="*/ 16 h 3141"/>
                  <a:gd name="T6" fmla="*/ 14 w 5070"/>
                  <a:gd name="T7" fmla="*/ 8 h 3141"/>
                </a:gdLst>
                <a:ahLst/>
                <a:cxnLst>
                  <a:cxn ang="0">
                    <a:pos x="T0" y="T1"/>
                  </a:cxn>
                  <a:cxn ang="0">
                    <a:pos x="T2" y="T3"/>
                  </a:cxn>
                  <a:cxn ang="0">
                    <a:pos x="T4" y="T5"/>
                  </a:cxn>
                  <a:cxn ang="0">
                    <a:pos x="T6" y="T7"/>
                  </a:cxn>
                </a:cxnLst>
                <a:rect l="0" t="0" r="r" b="b"/>
                <a:pathLst>
                  <a:path w="5070" h="3141">
                    <a:moveTo>
                      <a:pt x="14" y="8"/>
                    </a:moveTo>
                    <a:lnTo>
                      <a:pt x="7" y="16"/>
                    </a:lnTo>
                    <a:lnTo>
                      <a:pt x="14" y="16"/>
                    </a:lnTo>
                    <a:lnTo>
                      <a:pt x="1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4"/>
              <p:cNvSpPr>
                <a:spLocks/>
              </p:cNvSpPr>
              <p:nvPr/>
            </p:nvSpPr>
            <p:spPr bwMode="auto">
              <a:xfrm>
                <a:off x="0" y="0"/>
                <a:ext cx="5070" cy="3141"/>
              </a:xfrm>
              <a:custGeom>
                <a:avLst/>
                <a:gdLst>
                  <a:gd name="T0" fmla="*/ 5054 w 5070"/>
                  <a:gd name="T1" fmla="*/ 8 h 3141"/>
                  <a:gd name="T2" fmla="*/ 14 w 5070"/>
                  <a:gd name="T3" fmla="*/ 8 h 3141"/>
                  <a:gd name="T4" fmla="*/ 14 w 5070"/>
                  <a:gd name="T5" fmla="*/ 16 h 3141"/>
                  <a:gd name="T6" fmla="*/ 5054 w 5070"/>
                  <a:gd name="T7" fmla="*/ 16 h 3141"/>
                  <a:gd name="T8" fmla="*/ 5054 w 5070"/>
                  <a:gd name="T9" fmla="*/ 8 h 3141"/>
                </a:gdLst>
                <a:ahLst/>
                <a:cxnLst>
                  <a:cxn ang="0">
                    <a:pos x="T0" y="T1"/>
                  </a:cxn>
                  <a:cxn ang="0">
                    <a:pos x="T2" y="T3"/>
                  </a:cxn>
                  <a:cxn ang="0">
                    <a:pos x="T4" y="T5"/>
                  </a:cxn>
                  <a:cxn ang="0">
                    <a:pos x="T6" y="T7"/>
                  </a:cxn>
                  <a:cxn ang="0">
                    <a:pos x="T8" y="T9"/>
                  </a:cxn>
                </a:cxnLst>
                <a:rect l="0" t="0" r="r" b="b"/>
                <a:pathLst>
                  <a:path w="5070" h="3141">
                    <a:moveTo>
                      <a:pt x="5054" y="8"/>
                    </a:moveTo>
                    <a:lnTo>
                      <a:pt x="14" y="8"/>
                    </a:lnTo>
                    <a:lnTo>
                      <a:pt x="14" y="16"/>
                    </a:lnTo>
                    <a:lnTo>
                      <a:pt x="5054" y="16"/>
                    </a:lnTo>
                    <a:lnTo>
                      <a:pt x="505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3"/>
              <p:cNvSpPr>
                <a:spLocks/>
              </p:cNvSpPr>
              <p:nvPr/>
            </p:nvSpPr>
            <p:spPr bwMode="auto">
              <a:xfrm>
                <a:off x="0" y="0"/>
                <a:ext cx="5070" cy="3141"/>
              </a:xfrm>
              <a:custGeom>
                <a:avLst/>
                <a:gdLst>
                  <a:gd name="T0" fmla="*/ 5070 w 5070"/>
                  <a:gd name="T1" fmla="*/ 8 h 3141"/>
                  <a:gd name="T2" fmla="*/ 5054 w 5070"/>
                  <a:gd name="T3" fmla="*/ 8 h 3141"/>
                  <a:gd name="T4" fmla="*/ 5063 w 5070"/>
                  <a:gd name="T5" fmla="*/ 16 h 3141"/>
                  <a:gd name="T6" fmla="*/ 5070 w 5070"/>
                  <a:gd name="T7" fmla="*/ 16 h 3141"/>
                  <a:gd name="T8" fmla="*/ 5070 w 5070"/>
                  <a:gd name="T9" fmla="*/ 8 h 3141"/>
                </a:gdLst>
                <a:ahLst/>
                <a:cxnLst>
                  <a:cxn ang="0">
                    <a:pos x="T0" y="T1"/>
                  </a:cxn>
                  <a:cxn ang="0">
                    <a:pos x="T2" y="T3"/>
                  </a:cxn>
                  <a:cxn ang="0">
                    <a:pos x="T4" y="T5"/>
                  </a:cxn>
                  <a:cxn ang="0">
                    <a:pos x="T6" y="T7"/>
                  </a:cxn>
                  <a:cxn ang="0">
                    <a:pos x="T8" y="T9"/>
                  </a:cxn>
                </a:cxnLst>
                <a:rect l="0" t="0" r="r" b="b"/>
                <a:pathLst>
                  <a:path w="5070" h="3141">
                    <a:moveTo>
                      <a:pt x="5070" y="8"/>
                    </a:moveTo>
                    <a:lnTo>
                      <a:pt x="5054" y="8"/>
                    </a:lnTo>
                    <a:lnTo>
                      <a:pt x="5063" y="16"/>
                    </a:lnTo>
                    <a:lnTo>
                      <a:pt x="5070" y="16"/>
                    </a:lnTo>
                    <a:lnTo>
                      <a:pt x="507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0" name="Group 2"/>
            <p:cNvGrpSpPr>
              <a:grpSpLocks/>
            </p:cNvGrpSpPr>
            <p:nvPr/>
          </p:nvGrpSpPr>
          <p:grpSpPr bwMode="auto">
            <a:xfrm>
              <a:off x="580" y="3198"/>
              <a:ext cx="3755" cy="719"/>
              <a:chOff x="580" y="3198"/>
              <a:chExt cx="3755" cy="719"/>
            </a:xfrm>
          </p:grpSpPr>
          <p:sp>
            <p:nvSpPr>
              <p:cNvPr id="11" name="Freeform 11"/>
              <p:cNvSpPr>
                <a:spLocks/>
              </p:cNvSpPr>
              <p:nvPr/>
            </p:nvSpPr>
            <p:spPr bwMode="auto">
              <a:xfrm>
                <a:off x="580" y="3198"/>
                <a:ext cx="3755" cy="719"/>
              </a:xfrm>
              <a:custGeom>
                <a:avLst/>
                <a:gdLst>
                  <a:gd name="T0" fmla="+- 0 4332 580"/>
                  <a:gd name="T1" fmla="*/ T0 w 3755"/>
                  <a:gd name="T2" fmla="+- 0 3198 3198"/>
                  <a:gd name="T3" fmla="*/ 3198 h 719"/>
                  <a:gd name="T4" fmla="+- 0 582 580"/>
                  <a:gd name="T5" fmla="*/ T4 w 3755"/>
                  <a:gd name="T6" fmla="+- 0 3198 3198"/>
                  <a:gd name="T7" fmla="*/ 3198 h 719"/>
                  <a:gd name="T8" fmla="+- 0 580 580"/>
                  <a:gd name="T9" fmla="*/ T8 w 3755"/>
                  <a:gd name="T10" fmla="+- 0 3200 3198"/>
                  <a:gd name="T11" fmla="*/ 3200 h 719"/>
                  <a:gd name="T12" fmla="+- 0 580 580"/>
                  <a:gd name="T13" fmla="*/ T12 w 3755"/>
                  <a:gd name="T14" fmla="+- 0 3914 3198"/>
                  <a:gd name="T15" fmla="*/ 3914 h 719"/>
                  <a:gd name="T16" fmla="+- 0 582 580"/>
                  <a:gd name="T17" fmla="*/ T16 w 3755"/>
                  <a:gd name="T18" fmla="+- 0 3917 3198"/>
                  <a:gd name="T19" fmla="*/ 3917 h 719"/>
                  <a:gd name="T20" fmla="+- 0 4332 580"/>
                  <a:gd name="T21" fmla="*/ T20 w 3755"/>
                  <a:gd name="T22" fmla="+- 0 3917 3198"/>
                  <a:gd name="T23" fmla="*/ 3917 h 719"/>
                  <a:gd name="T24" fmla="+- 0 4334 580"/>
                  <a:gd name="T25" fmla="*/ T24 w 3755"/>
                  <a:gd name="T26" fmla="+- 0 3914 3198"/>
                  <a:gd name="T27" fmla="*/ 3914 h 719"/>
                  <a:gd name="T28" fmla="+- 0 4334 580"/>
                  <a:gd name="T29" fmla="*/ T28 w 3755"/>
                  <a:gd name="T30" fmla="+- 0 3911 3198"/>
                  <a:gd name="T31" fmla="*/ 3911 h 719"/>
                  <a:gd name="T32" fmla="+- 0 590 580"/>
                  <a:gd name="T33" fmla="*/ T32 w 3755"/>
                  <a:gd name="T34" fmla="+- 0 3911 3198"/>
                  <a:gd name="T35" fmla="*/ 3911 h 719"/>
                  <a:gd name="T36" fmla="+- 0 584 580"/>
                  <a:gd name="T37" fmla="*/ T36 w 3755"/>
                  <a:gd name="T38" fmla="+- 0 3906 3198"/>
                  <a:gd name="T39" fmla="*/ 3906 h 719"/>
                  <a:gd name="T40" fmla="+- 0 590 580"/>
                  <a:gd name="T41" fmla="*/ T40 w 3755"/>
                  <a:gd name="T42" fmla="+- 0 3906 3198"/>
                  <a:gd name="T43" fmla="*/ 3906 h 719"/>
                  <a:gd name="T44" fmla="+- 0 590 580"/>
                  <a:gd name="T45" fmla="*/ T44 w 3755"/>
                  <a:gd name="T46" fmla="+- 0 3209 3198"/>
                  <a:gd name="T47" fmla="*/ 3209 h 719"/>
                  <a:gd name="T48" fmla="+- 0 584 580"/>
                  <a:gd name="T49" fmla="*/ T48 w 3755"/>
                  <a:gd name="T50" fmla="+- 0 3209 3198"/>
                  <a:gd name="T51" fmla="*/ 3209 h 719"/>
                  <a:gd name="T52" fmla="+- 0 590 580"/>
                  <a:gd name="T53" fmla="*/ T52 w 3755"/>
                  <a:gd name="T54" fmla="+- 0 3203 3198"/>
                  <a:gd name="T55" fmla="*/ 3203 h 719"/>
                  <a:gd name="T56" fmla="+- 0 4334 580"/>
                  <a:gd name="T57" fmla="*/ T56 w 3755"/>
                  <a:gd name="T58" fmla="+- 0 3203 3198"/>
                  <a:gd name="T59" fmla="*/ 3203 h 719"/>
                  <a:gd name="T60" fmla="+- 0 4334 580"/>
                  <a:gd name="T61" fmla="*/ T60 w 3755"/>
                  <a:gd name="T62" fmla="+- 0 3200 3198"/>
                  <a:gd name="T63" fmla="*/ 3200 h 719"/>
                  <a:gd name="T64" fmla="+- 0 4332 580"/>
                  <a:gd name="T65" fmla="*/ T64 w 3755"/>
                  <a:gd name="T66" fmla="+- 0 3198 3198"/>
                  <a:gd name="T67" fmla="*/ 3198 h 71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3755" h="719">
                    <a:moveTo>
                      <a:pt x="3752" y="0"/>
                    </a:moveTo>
                    <a:lnTo>
                      <a:pt x="2" y="0"/>
                    </a:lnTo>
                    <a:lnTo>
                      <a:pt x="0" y="2"/>
                    </a:lnTo>
                    <a:lnTo>
                      <a:pt x="0" y="716"/>
                    </a:lnTo>
                    <a:lnTo>
                      <a:pt x="2" y="719"/>
                    </a:lnTo>
                    <a:lnTo>
                      <a:pt x="3752" y="719"/>
                    </a:lnTo>
                    <a:lnTo>
                      <a:pt x="3754" y="716"/>
                    </a:lnTo>
                    <a:lnTo>
                      <a:pt x="3754" y="713"/>
                    </a:lnTo>
                    <a:lnTo>
                      <a:pt x="10" y="713"/>
                    </a:lnTo>
                    <a:lnTo>
                      <a:pt x="4" y="708"/>
                    </a:lnTo>
                    <a:lnTo>
                      <a:pt x="10" y="708"/>
                    </a:lnTo>
                    <a:lnTo>
                      <a:pt x="10" y="11"/>
                    </a:lnTo>
                    <a:lnTo>
                      <a:pt x="4" y="11"/>
                    </a:lnTo>
                    <a:lnTo>
                      <a:pt x="10" y="5"/>
                    </a:lnTo>
                    <a:lnTo>
                      <a:pt x="3754" y="5"/>
                    </a:lnTo>
                    <a:lnTo>
                      <a:pt x="3754" y="2"/>
                    </a:lnTo>
                    <a:lnTo>
                      <a:pt x="375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0"/>
              <p:cNvSpPr>
                <a:spLocks/>
              </p:cNvSpPr>
              <p:nvPr/>
            </p:nvSpPr>
            <p:spPr bwMode="auto">
              <a:xfrm>
                <a:off x="580" y="3198"/>
                <a:ext cx="3755" cy="719"/>
              </a:xfrm>
              <a:custGeom>
                <a:avLst/>
                <a:gdLst>
                  <a:gd name="T0" fmla="+- 0 590 580"/>
                  <a:gd name="T1" fmla="*/ T0 w 3755"/>
                  <a:gd name="T2" fmla="+- 0 3906 3198"/>
                  <a:gd name="T3" fmla="*/ 3906 h 719"/>
                  <a:gd name="T4" fmla="+- 0 584 580"/>
                  <a:gd name="T5" fmla="*/ T4 w 3755"/>
                  <a:gd name="T6" fmla="+- 0 3906 3198"/>
                  <a:gd name="T7" fmla="*/ 3906 h 719"/>
                  <a:gd name="T8" fmla="+- 0 590 580"/>
                  <a:gd name="T9" fmla="*/ T8 w 3755"/>
                  <a:gd name="T10" fmla="+- 0 3911 3198"/>
                  <a:gd name="T11" fmla="*/ 3911 h 719"/>
                  <a:gd name="T12" fmla="+- 0 590 580"/>
                  <a:gd name="T13" fmla="*/ T12 w 3755"/>
                  <a:gd name="T14" fmla="+- 0 3906 3198"/>
                  <a:gd name="T15" fmla="*/ 3906 h 719"/>
                </a:gdLst>
                <a:ahLst/>
                <a:cxnLst>
                  <a:cxn ang="0">
                    <a:pos x="T1" y="T3"/>
                  </a:cxn>
                  <a:cxn ang="0">
                    <a:pos x="T5" y="T7"/>
                  </a:cxn>
                  <a:cxn ang="0">
                    <a:pos x="T9" y="T11"/>
                  </a:cxn>
                  <a:cxn ang="0">
                    <a:pos x="T13" y="T15"/>
                  </a:cxn>
                </a:cxnLst>
                <a:rect l="0" t="0" r="r" b="b"/>
                <a:pathLst>
                  <a:path w="3755" h="719">
                    <a:moveTo>
                      <a:pt x="10" y="708"/>
                    </a:moveTo>
                    <a:lnTo>
                      <a:pt x="4" y="708"/>
                    </a:lnTo>
                    <a:lnTo>
                      <a:pt x="10" y="713"/>
                    </a:lnTo>
                    <a:lnTo>
                      <a:pt x="10" y="70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9"/>
              <p:cNvSpPr>
                <a:spLocks/>
              </p:cNvSpPr>
              <p:nvPr/>
            </p:nvSpPr>
            <p:spPr bwMode="auto">
              <a:xfrm>
                <a:off x="580" y="3198"/>
                <a:ext cx="3755" cy="719"/>
              </a:xfrm>
              <a:custGeom>
                <a:avLst/>
                <a:gdLst>
                  <a:gd name="T0" fmla="+- 0 4324 580"/>
                  <a:gd name="T1" fmla="*/ T0 w 3755"/>
                  <a:gd name="T2" fmla="+- 0 3906 3198"/>
                  <a:gd name="T3" fmla="*/ 3906 h 719"/>
                  <a:gd name="T4" fmla="+- 0 590 580"/>
                  <a:gd name="T5" fmla="*/ T4 w 3755"/>
                  <a:gd name="T6" fmla="+- 0 3906 3198"/>
                  <a:gd name="T7" fmla="*/ 3906 h 719"/>
                  <a:gd name="T8" fmla="+- 0 590 580"/>
                  <a:gd name="T9" fmla="*/ T8 w 3755"/>
                  <a:gd name="T10" fmla="+- 0 3911 3198"/>
                  <a:gd name="T11" fmla="*/ 3911 h 719"/>
                  <a:gd name="T12" fmla="+- 0 4324 580"/>
                  <a:gd name="T13" fmla="*/ T12 w 3755"/>
                  <a:gd name="T14" fmla="+- 0 3911 3198"/>
                  <a:gd name="T15" fmla="*/ 3911 h 719"/>
                  <a:gd name="T16" fmla="+- 0 4324 580"/>
                  <a:gd name="T17" fmla="*/ T16 w 3755"/>
                  <a:gd name="T18" fmla="+- 0 3906 3198"/>
                  <a:gd name="T19" fmla="*/ 3906 h 719"/>
                </a:gdLst>
                <a:ahLst/>
                <a:cxnLst>
                  <a:cxn ang="0">
                    <a:pos x="T1" y="T3"/>
                  </a:cxn>
                  <a:cxn ang="0">
                    <a:pos x="T5" y="T7"/>
                  </a:cxn>
                  <a:cxn ang="0">
                    <a:pos x="T9" y="T11"/>
                  </a:cxn>
                  <a:cxn ang="0">
                    <a:pos x="T13" y="T15"/>
                  </a:cxn>
                  <a:cxn ang="0">
                    <a:pos x="T17" y="T19"/>
                  </a:cxn>
                </a:cxnLst>
                <a:rect l="0" t="0" r="r" b="b"/>
                <a:pathLst>
                  <a:path w="3755" h="719">
                    <a:moveTo>
                      <a:pt x="3744" y="708"/>
                    </a:moveTo>
                    <a:lnTo>
                      <a:pt x="10" y="708"/>
                    </a:lnTo>
                    <a:lnTo>
                      <a:pt x="10" y="713"/>
                    </a:lnTo>
                    <a:lnTo>
                      <a:pt x="3744" y="713"/>
                    </a:lnTo>
                    <a:lnTo>
                      <a:pt x="3744" y="70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8"/>
              <p:cNvSpPr>
                <a:spLocks/>
              </p:cNvSpPr>
              <p:nvPr/>
            </p:nvSpPr>
            <p:spPr bwMode="auto">
              <a:xfrm>
                <a:off x="580" y="3198"/>
                <a:ext cx="3755" cy="719"/>
              </a:xfrm>
              <a:custGeom>
                <a:avLst/>
                <a:gdLst>
                  <a:gd name="T0" fmla="+- 0 4324 580"/>
                  <a:gd name="T1" fmla="*/ T0 w 3755"/>
                  <a:gd name="T2" fmla="+- 0 3203 3198"/>
                  <a:gd name="T3" fmla="*/ 3203 h 719"/>
                  <a:gd name="T4" fmla="+- 0 4324 580"/>
                  <a:gd name="T5" fmla="*/ T4 w 3755"/>
                  <a:gd name="T6" fmla="+- 0 3911 3198"/>
                  <a:gd name="T7" fmla="*/ 3911 h 719"/>
                  <a:gd name="T8" fmla="+- 0 4328 580"/>
                  <a:gd name="T9" fmla="*/ T8 w 3755"/>
                  <a:gd name="T10" fmla="+- 0 3906 3198"/>
                  <a:gd name="T11" fmla="*/ 3906 h 719"/>
                  <a:gd name="T12" fmla="+- 0 4334 580"/>
                  <a:gd name="T13" fmla="*/ T12 w 3755"/>
                  <a:gd name="T14" fmla="+- 0 3906 3198"/>
                  <a:gd name="T15" fmla="*/ 3906 h 719"/>
                  <a:gd name="T16" fmla="+- 0 4334 580"/>
                  <a:gd name="T17" fmla="*/ T16 w 3755"/>
                  <a:gd name="T18" fmla="+- 0 3209 3198"/>
                  <a:gd name="T19" fmla="*/ 3209 h 719"/>
                  <a:gd name="T20" fmla="+- 0 4328 580"/>
                  <a:gd name="T21" fmla="*/ T20 w 3755"/>
                  <a:gd name="T22" fmla="+- 0 3209 3198"/>
                  <a:gd name="T23" fmla="*/ 3209 h 719"/>
                  <a:gd name="T24" fmla="+- 0 4324 580"/>
                  <a:gd name="T25" fmla="*/ T24 w 3755"/>
                  <a:gd name="T26" fmla="+- 0 3203 3198"/>
                  <a:gd name="T27" fmla="*/ 3203 h 719"/>
                </a:gdLst>
                <a:ahLst/>
                <a:cxnLst>
                  <a:cxn ang="0">
                    <a:pos x="T1" y="T3"/>
                  </a:cxn>
                  <a:cxn ang="0">
                    <a:pos x="T5" y="T7"/>
                  </a:cxn>
                  <a:cxn ang="0">
                    <a:pos x="T9" y="T11"/>
                  </a:cxn>
                  <a:cxn ang="0">
                    <a:pos x="T13" y="T15"/>
                  </a:cxn>
                  <a:cxn ang="0">
                    <a:pos x="T17" y="T19"/>
                  </a:cxn>
                  <a:cxn ang="0">
                    <a:pos x="T21" y="T23"/>
                  </a:cxn>
                  <a:cxn ang="0">
                    <a:pos x="T25" y="T27"/>
                  </a:cxn>
                </a:cxnLst>
                <a:rect l="0" t="0" r="r" b="b"/>
                <a:pathLst>
                  <a:path w="3755" h="719">
                    <a:moveTo>
                      <a:pt x="3744" y="5"/>
                    </a:moveTo>
                    <a:lnTo>
                      <a:pt x="3744" y="713"/>
                    </a:lnTo>
                    <a:lnTo>
                      <a:pt x="3748" y="708"/>
                    </a:lnTo>
                    <a:lnTo>
                      <a:pt x="3754" y="708"/>
                    </a:lnTo>
                    <a:lnTo>
                      <a:pt x="3754" y="11"/>
                    </a:lnTo>
                    <a:lnTo>
                      <a:pt x="3748" y="11"/>
                    </a:lnTo>
                    <a:lnTo>
                      <a:pt x="3744"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7"/>
              <p:cNvSpPr>
                <a:spLocks/>
              </p:cNvSpPr>
              <p:nvPr/>
            </p:nvSpPr>
            <p:spPr bwMode="auto">
              <a:xfrm>
                <a:off x="580" y="3198"/>
                <a:ext cx="3755" cy="719"/>
              </a:xfrm>
              <a:custGeom>
                <a:avLst/>
                <a:gdLst>
                  <a:gd name="T0" fmla="+- 0 4334 580"/>
                  <a:gd name="T1" fmla="*/ T0 w 3755"/>
                  <a:gd name="T2" fmla="+- 0 3906 3198"/>
                  <a:gd name="T3" fmla="*/ 3906 h 719"/>
                  <a:gd name="T4" fmla="+- 0 4328 580"/>
                  <a:gd name="T5" fmla="*/ T4 w 3755"/>
                  <a:gd name="T6" fmla="+- 0 3906 3198"/>
                  <a:gd name="T7" fmla="*/ 3906 h 719"/>
                  <a:gd name="T8" fmla="+- 0 4324 580"/>
                  <a:gd name="T9" fmla="*/ T8 w 3755"/>
                  <a:gd name="T10" fmla="+- 0 3911 3198"/>
                  <a:gd name="T11" fmla="*/ 3911 h 719"/>
                  <a:gd name="T12" fmla="+- 0 4334 580"/>
                  <a:gd name="T13" fmla="*/ T12 w 3755"/>
                  <a:gd name="T14" fmla="+- 0 3911 3198"/>
                  <a:gd name="T15" fmla="*/ 3911 h 719"/>
                  <a:gd name="T16" fmla="+- 0 4334 580"/>
                  <a:gd name="T17" fmla="*/ T16 w 3755"/>
                  <a:gd name="T18" fmla="+- 0 3906 3198"/>
                  <a:gd name="T19" fmla="*/ 3906 h 719"/>
                </a:gdLst>
                <a:ahLst/>
                <a:cxnLst>
                  <a:cxn ang="0">
                    <a:pos x="T1" y="T3"/>
                  </a:cxn>
                  <a:cxn ang="0">
                    <a:pos x="T5" y="T7"/>
                  </a:cxn>
                  <a:cxn ang="0">
                    <a:pos x="T9" y="T11"/>
                  </a:cxn>
                  <a:cxn ang="0">
                    <a:pos x="T13" y="T15"/>
                  </a:cxn>
                  <a:cxn ang="0">
                    <a:pos x="T17" y="T19"/>
                  </a:cxn>
                </a:cxnLst>
                <a:rect l="0" t="0" r="r" b="b"/>
                <a:pathLst>
                  <a:path w="3755" h="719">
                    <a:moveTo>
                      <a:pt x="3754" y="708"/>
                    </a:moveTo>
                    <a:lnTo>
                      <a:pt x="3748" y="708"/>
                    </a:lnTo>
                    <a:lnTo>
                      <a:pt x="3744" y="713"/>
                    </a:lnTo>
                    <a:lnTo>
                      <a:pt x="3754" y="713"/>
                    </a:lnTo>
                    <a:lnTo>
                      <a:pt x="3754" y="70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
              <p:cNvSpPr>
                <a:spLocks/>
              </p:cNvSpPr>
              <p:nvPr/>
            </p:nvSpPr>
            <p:spPr bwMode="auto">
              <a:xfrm>
                <a:off x="580" y="3198"/>
                <a:ext cx="3755" cy="719"/>
              </a:xfrm>
              <a:custGeom>
                <a:avLst/>
                <a:gdLst>
                  <a:gd name="T0" fmla="+- 0 590 580"/>
                  <a:gd name="T1" fmla="*/ T0 w 3755"/>
                  <a:gd name="T2" fmla="+- 0 3203 3198"/>
                  <a:gd name="T3" fmla="*/ 3203 h 719"/>
                  <a:gd name="T4" fmla="+- 0 584 580"/>
                  <a:gd name="T5" fmla="*/ T4 w 3755"/>
                  <a:gd name="T6" fmla="+- 0 3209 3198"/>
                  <a:gd name="T7" fmla="*/ 3209 h 719"/>
                  <a:gd name="T8" fmla="+- 0 590 580"/>
                  <a:gd name="T9" fmla="*/ T8 w 3755"/>
                  <a:gd name="T10" fmla="+- 0 3209 3198"/>
                  <a:gd name="T11" fmla="*/ 3209 h 719"/>
                  <a:gd name="T12" fmla="+- 0 590 580"/>
                  <a:gd name="T13" fmla="*/ T12 w 3755"/>
                  <a:gd name="T14" fmla="+- 0 3203 3198"/>
                  <a:gd name="T15" fmla="*/ 3203 h 719"/>
                </a:gdLst>
                <a:ahLst/>
                <a:cxnLst>
                  <a:cxn ang="0">
                    <a:pos x="T1" y="T3"/>
                  </a:cxn>
                  <a:cxn ang="0">
                    <a:pos x="T5" y="T7"/>
                  </a:cxn>
                  <a:cxn ang="0">
                    <a:pos x="T9" y="T11"/>
                  </a:cxn>
                  <a:cxn ang="0">
                    <a:pos x="T13" y="T15"/>
                  </a:cxn>
                </a:cxnLst>
                <a:rect l="0" t="0" r="r" b="b"/>
                <a:pathLst>
                  <a:path w="3755" h="719">
                    <a:moveTo>
                      <a:pt x="10" y="5"/>
                    </a:moveTo>
                    <a:lnTo>
                      <a:pt x="4" y="11"/>
                    </a:lnTo>
                    <a:lnTo>
                      <a:pt x="10" y="11"/>
                    </a:lnTo>
                    <a:lnTo>
                      <a:pt x="1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5"/>
              <p:cNvSpPr>
                <a:spLocks/>
              </p:cNvSpPr>
              <p:nvPr/>
            </p:nvSpPr>
            <p:spPr bwMode="auto">
              <a:xfrm>
                <a:off x="580" y="3198"/>
                <a:ext cx="3755" cy="719"/>
              </a:xfrm>
              <a:custGeom>
                <a:avLst/>
                <a:gdLst>
                  <a:gd name="T0" fmla="+- 0 4324 580"/>
                  <a:gd name="T1" fmla="*/ T0 w 3755"/>
                  <a:gd name="T2" fmla="+- 0 3203 3198"/>
                  <a:gd name="T3" fmla="*/ 3203 h 719"/>
                  <a:gd name="T4" fmla="+- 0 590 580"/>
                  <a:gd name="T5" fmla="*/ T4 w 3755"/>
                  <a:gd name="T6" fmla="+- 0 3203 3198"/>
                  <a:gd name="T7" fmla="*/ 3203 h 719"/>
                  <a:gd name="T8" fmla="+- 0 590 580"/>
                  <a:gd name="T9" fmla="*/ T8 w 3755"/>
                  <a:gd name="T10" fmla="+- 0 3209 3198"/>
                  <a:gd name="T11" fmla="*/ 3209 h 719"/>
                  <a:gd name="T12" fmla="+- 0 4324 580"/>
                  <a:gd name="T13" fmla="*/ T12 w 3755"/>
                  <a:gd name="T14" fmla="+- 0 3209 3198"/>
                  <a:gd name="T15" fmla="*/ 3209 h 719"/>
                  <a:gd name="T16" fmla="+- 0 4324 580"/>
                  <a:gd name="T17" fmla="*/ T16 w 3755"/>
                  <a:gd name="T18" fmla="+- 0 3203 3198"/>
                  <a:gd name="T19" fmla="*/ 3203 h 719"/>
                </a:gdLst>
                <a:ahLst/>
                <a:cxnLst>
                  <a:cxn ang="0">
                    <a:pos x="T1" y="T3"/>
                  </a:cxn>
                  <a:cxn ang="0">
                    <a:pos x="T5" y="T7"/>
                  </a:cxn>
                  <a:cxn ang="0">
                    <a:pos x="T9" y="T11"/>
                  </a:cxn>
                  <a:cxn ang="0">
                    <a:pos x="T13" y="T15"/>
                  </a:cxn>
                  <a:cxn ang="0">
                    <a:pos x="T17" y="T19"/>
                  </a:cxn>
                </a:cxnLst>
                <a:rect l="0" t="0" r="r" b="b"/>
                <a:pathLst>
                  <a:path w="3755" h="719">
                    <a:moveTo>
                      <a:pt x="3744" y="5"/>
                    </a:moveTo>
                    <a:lnTo>
                      <a:pt x="10" y="5"/>
                    </a:lnTo>
                    <a:lnTo>
                      <a:pt x="10" y="11"/>
                    </a:lnTo>
                    <a:lnTo>
                      <a:pt x="3744" y="11"/>
                    </a:lnTo>
                    <a:lnTo>
                      <a:pt x="3744"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4"/>
              <p:cNvSpPr>
                <a:spLocks/>
              </p:cNvSpPr>
              <p:nvPr/>
            </p:nvSpPr>
            <p:spPr bwMode="auto">
              <a:xfrm>
                <a:off x="580" y="3198"/>
                <a:ext cx="3755" cy="719"/>
              </a:xfrm>
              <a:custGeom>
                <a:avLst/>
                <a:gdLst>
                  <a:gd name="T0" fmla="+- 0 4334 580"/>
                  <a:gd name="T1" fmla="*/ T0 w 3755"/>
                  <a:gd name="T2" fmla="+- 0 3203 3198"/>
                  <a:gd name="T3" fmla="*/ 3203 h 719"/>
                  <a:gd name="T4" fmla="+- 0 4324 580"/>
                  <a:gd name="T5" fmla="*/ T4 w 3755"/>
                  <a:gd name="T6" fmla="+- 0 3203 3198"/>
                  <a:gd name="T7" fmla="*/ 3203 h 719"/>
                  <a:gd name="T8" fmla="+- 0 4328 580"/>
                  <a:gd name="T9" fmla="*/ T8 w 3755"/>
                  <a:gd name="T10" fmla="+- 0 3209 3198"/>
                  <a:gd name="T11" fmla="*/ 3209 h 719"/>
                  <a:gd name="T12" fmla="+- 0 4334 580"/>
                  <a:gd name="T13" fmla="*/ T12 w 3755"/>
                  <a:gd name="T14" fmla="+- 0 3209 3198"/>
                  <a:gd name="T15" fmla="*/ 3209 h 719"/>
                  <a:gd name="T16" fmla="+- 0 4334 580"/>
                  <a:gd name="T17" fmla="*/ T16 w 3755"/>
                  <a:gd name="T18" fmla="+- 0 3203 3198"/>
                  <a:gd name="T19" fmla="*/ 3203 h 719"/>
                </a:gdLst>
                <a:ahLst/>
                <a:cxnLst>
                  <a:cxn ang="0">
                    <a:pos x="T1" y="T3"/>
                  </a:cxn>
                  <a:cxn ang="0">
                    <a:pos x="T5" y="T7"/>
                  </a:cxn>
                  <a:cxn ang="0">
                    <a:pos x="T9" y="T11"/>
                  </a:cxn>
                  <a:cxn ang="0">
                    <a:pos x="T13" y="T15"/>
                  </a:cxn>
                  <a:cxn ang="0">
                    <a:pos x="T17" y="T19"/>
                  </a:cxn>
                </a:cxnLst>
                <a:rect l="0" t="0" r="r" b="b"/>
                <a:pathLst>
                  <a:path w="3755" h="719">
                    <a:moveTo>
                      <a:pt x="3754" y="5"/>
                    </a:moveTo>
                    <a:lnTo>
                      <a:pt x="3744" y="5"/>
                    </a:lnTo>
                    <a:lnTo>
                      <a:pt x="3748" y="11"/>
                    </a:lnTo>
                    <a:lnTo>
                      <a:pt x="3754" y="11"/>
                    </a:lnTo>
                    <a:lnTo>
                      <a:pt x="3754"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Text Box 3"/>
              <p:cNvSpPr txBox="1">
                <a:spLocks noChangeArrowheads="1"/>
              </p:cNvSpPr>
              <p:nvPr/>
            </p:nvSpPr>
            <p:spPr bwMode="auto">
              <a:xfrm>
                <a:off x="0" y="0"/>
                <a:ext cx="5070" cy="3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x-none" altLang="x-none" sz="1800" b="0" i="0" u="none" strike="noStrike" cap="none" normalizeH="0" baseline="0">
                  <a:ln>
                    <a:noFill/>
                  </a:ln>
                  <a:solidFill>
                    <a:schemeClr val="tx1"/>
                  </a:solidFill>
                  <a:effectLst/>
                  <a:latin typeface="Arial" charset="0"/>
                </a:endParaRPr>
              </a:p>
            </p:txBody>
          </p:sp>
        </p:grpSp>
      </p:grpSp>
    </p:spTree>
    <p:extLst>
      <p:ext uri="{BB962C8B-B14F-4D97-AF65-F5344CB8AC3E}">
        <p14:creationId xmlns:p14="http://schemas.microsoft.com/office/powerpoint/2010/main" val="1960288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EF8C7-33D2-F728-897B-DF9D886DDF13}"/>
              </a:ext>
            </a:extLst>
          </p:cNvPr>
          <p:cNvSpPr>
            <a:spLocks noGrp="1"/>
          </p:cNvSpPr>
          <p:nvPr>
            <p:ph type="title"/>
          </p:nvPr>
        </p:nvSpPr>
        <p:spPr/>
        <p:txBody>
          <a:bodyPr/>
          <a:lstStyle/>
          <a:p>
            <a:r>
              <a:rPr lang="en-US" dirty="0">
                <a:latin typeface="Georgia" panose="02040502050405020303" pitchFamily="18" charset="0"/>
                <a:cs typeface="Big Caslon Medium" panose="02000603090000020003" pitchFamily="2" charset="-79"/>
              </a:rPr>
              <a:t>Who we represent </a:t>
            </a:r>
          </a:p>
        </p:txBody>
      </p:sp>
      <p:sp>
        <p:nvSpPr>
          <p:cNvPr id="4" name="Footer Placeholder 3">
            <a:extLst>
              <a:ext uri="{FF2B5EF4-FFF2-40B4-BE49-F238E27FC236}">
                <a16:creationId xmlns:a16="http://schemas.microsoft.com/office/drawing/2014/main" id="{0C54D96E-D0E7-AA28-1BDC-560769D036D9}"/>
              </a:ext>
            </a:extLst>
          </p:cNvPr>
          <p:cNvSpPr>
            <a:spLocks noGrp="1"/>
          </p:cNvSpPr>
          <p:nvPr>
            <p:ph type="ftr" sz="quarter" idx="11"/>
          </p:nvPr>
        </p:nvSpPr>
        <p:spPr/>
        <p:txBody>
          <a:bodyPr/>
          <a:lstStyle/>
          <a:p>
            <a:r>
              <a:rPr lang="en-US"/>
              <a:t>Western Regional Gas Conference 2025</a:t>
            </a:r>
            <a:endParaRPr lang="en-US" dirty="0"/>
          </a:p>
        </p:txBody>
      </p:sp>
      <p:sp>
        <p:nvSpPr>
          <p:cNvPr id="5" name="Slide Number Placeholder 4">
            <a:extLst>
              <a:ext uri="{FF2B5EF4-FFF2-40B4-BE49-F238E27FC236}">
                <a16:creationId xmlns:a16="http://schemas.microsoft.com/office/drawing/2014/main" id="{85CAE699-3B4B-5F6C-E8C9-68A1812C6DF8}"/>
              </a:ext>
            </a:extLst>
          </p:cNvPr>
          <p:cNvSpPr>
            <a:spLocks noGrp="1"/>
          </p:cNvSpPr>
          <p:nvPr>
            <p:ph type="sldNum" sz="quarter" idx="12"/>
          </p:nvPr>
        </p:nvSpPr>
        <p:spPr/>
        <p:txBody>
          <a:bodyPr/>
          <a:lstStyle/>
          <a:p>
            <a:fld id="{CB4267AA-24EC-BD45-A91B-B528E9F89975}" type="slidenum">
              <a:rPr lang="en-US" smtClean="0"/>
              <a:t>2</a:t>
            </a:fld>
            <a:endParaRPr lang="en-US" dirty="0"/>
          </a:p>
        </p:txBody>
      </p:sp>
      <p:pic>
        <p:nvPicPr>
          <p:cNvPr id="6" name="Content Placeholder 5">
            <a:extLst>
              <a:ext uri="{FF2B5EF4-FFF2-40B4-BE49-F238E27FC236}">
                <a16:creationId xmlns:a16="http://schemas.microsoft.com/office/drawing/2014/main" id="{4F65C4E0-2123-412D-424F-1E68FC0B9B4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42441" y="1431333"/>
            <a:ext cx="4987105" cy="924253"/>
          </a:xfrm>
          <a:prstGeom prst="rect">
            <a:avLst/>
          </a:prstGeom>
          <a:noFill/>
          <a:ln>
            <a:noFill/>
          </a:ln>
        </p:spPr>
      </p:pic>
      <p:pic>
        <p:nvPicPr>
          <p:cNvPr id="7" name="Picture 6">
            <a:extLst>
              <a:ext uri="{FF2B5EF4-FFF2-40B4-BE49-F238E27FC236}">
                <a16:creationId xmlns:a16="http://schemas.microsoft.com/office/drawing/2014/main" id="{3F5E09E1-DDC4-F12B-5FAD-96D0B8C3D73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2862" y="3160834"/>
            <a:ext cx="4293251" cy="1205946"/>
          </a:xfrm>
          <a:prstGeom prst="rect">
            <a:avLst/>
          </a:prstGeom>
          <a:noFill/>
          <a:ln>
            <a:noFill/>
          </a:ln>
        </p:spPr>
      </p:pic>
      <p:pic>
        <p:nvPicPr>
          <p:cNvPr id="8" name="Picture 7">
            <a:extLst>
              <a:ext uri="{FF2B5EF4-FFF2-40B4-BE49-F238E27FC236}">
                <a16:creationId xmlns:a16="http://schemas.microsoft.com/office/drawing/2014/main" id="{1EA371AC-6DC8-E6C2-B8B2-94288677046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337" y="2383778"/>
            <a:ext cx="4987105" cy="1294215"/>
          </a:xfrm>
          <a:prstGeom prst="rect">
            <a:avLst/>
          </a:prstGeom>
          <a:noFill/>
          <a:ln>
            <a:noFill/>
          </a:ln>
        </p:spPr>
      </p:pic>
      <p:pic>
        <p:nvPicPr>
          <p:cNvPr id="9" name="Picture 8">
            <a:extLst>
              <a:ext uri="{FF2B5EF4-FFF2-40B4-BE49-F238E27FC236}">
                <a16:creationId xmlns:a16="http://schemas.microsoft.com/office/drawing/2014/main" id="{5A14B6EF-95BD-2652-44B7-53D4AE541A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55"/>
          <a:stretch/>
        </p:blipFill>
        <p:spPr bwMode="auto">
          <a:xfrm>
            <a:off x="7811733" y="4434445"/>
            <a:ext cx="4341197" cy="1534839"/>
          </a:xfrm>
          <a:prstGeom prst="rect">
            <a:avLst/>
          </a:prstGeom>
          <a:noFill/>
          <a:ln>
            <a:noFill/>
          </a:ln>
          <a:extLst>
            <a:ext uri="{53640926-AAD7-44D8-BBD7-CCE9431645EC}">
              <a14:shadowObscured xmlns:a14="http://schemas.microsoft.com/office/drawing/2010/main"/>
            </a:ext>
          </a:extLst>
        </p:spPr>
      </p:pic>
      <p:pic>
        <p:nvPicPr>
          <p:cNvPr id="10" name="Picture 9" descr="Quarter Turn Resources | Energy Equipment, LLC - St. Clair Shores, MI">
            <a:extLst>
              <a:ext uri="{FF2B5EF4-FFF2-40B4-BE49-F238E27FC236}">
                <a16:creationId xmlns:a16="http://schemas.microsoft.com/office/drawing/2014/main" id="{881179BD-0DE2-B42D-B714-2DA33722977A}"/>
              </a:ext>
            </a:extLst>
          </p:cNvPr>
          <p:cNvPicPr>
            <a:picLocks noChangeAspect="1"/>
          </p:cNvPicPr>
          <p:nvPr/>
        </p:nvPicPr>
        <p:blipFill rotWithShape="1">
          <a:blip r:embed="rId6">
            <a:extLst>
              <a:ext uri="{28A0092B-C50C-407E-A947-70E740481C1C}">
                <a14:useLocalDpi xmlns:a14="http://schemas.microsoft.com/office/drawing/2010/main" val="0"/>
              </a:ext>
            </a:extLst>
          </a:blip>
          <a:srcRect b="9170"/>
          <a:stretch/>
        </p:blipFill>
        <p:spPr bwMode="auto">
          <a:xfrm>
            <a:off x="7538808" y="1232467"/>
            <a:ext cx="4464489" cy="1860701"/>
          </a:xfrm>
          <a:prstGeom prst="rect">
            <a:avLst/>
          </a:prstGeom>
          <a:noFill/>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20824396-2437-D25B-7B1E-12A90BF91D45}"/>
              </a:ext>
            </a:extLst>
          </p:cNvPr>
          <p:cNvPicPr>
            <a:picLocks noChangeAspect="1"/>
          </p:cNvPicPr>
          <p:nvPr/>
        </p:nvPicPr>
        <p:blipFill rotWithShape="1">
          <a:blip r:embed="rId7">
            <a:extLst>
              <a:ext uri="{28A0092B-C50C-407E-A947-70E740481C1C}">
                <a14:useLocalDpi xmlns:a14="http://schemas.microsoft.com/office/drawing/2010/main" val="0"/>
              </a:ext>
            </a:extLst>
          </a:blip>
          <a:srcRect b="5434"/>
          <a:stretch/>
        </p:blipFill>
        <p:spPr bwMode="auto">
          <a:xfrm>
            <a:off x="254338" y="5060163"/>
            <a:ext cx="4987104" cy="1661311"/>
          </a:xfrm>
          <a:prstGeom prst="rect">
            <a:avLst/>
          </a:prstGeom>
          <a:noFill/>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9298FEFC-2C01-62AD-A66F-CAAC36E3789A}"/>
              </a:ext>
            </a:extLst>
          </p:cNvPr>
          <p:cNvPicPr>
            <a:picLocks noChangeAspect="1"/>
          </p:cNvPicPr>
          <p:nvPr/>
        </p:nvPicPr>
        <p:blipFill>
          <a:blip r:embed="rId8"/>
          <a:stretch>
            <a:fillRect/>
          </a:stretch>
        </p:blipFill>
        <p:spPr>
          <a:xfrm>
            <a:off x="265466" y="3706185"/>
            <a:ext cx="4964079" cy="1376553"/>
          </a:xfrm>
          <a:prstGeom prst="rect">
            <a:avLst/>
          </a:prstGeom>
        </p:spPr>
      </p:pic>
      <p:pic>
        <p:nvPicPr>
          <p:cNvPr id="14" name="Picture 13">
            <a:extLst>
              <a:ext uri="{FF2B5EF4-FFF2-40B4-BE49-F238E27FC236}">
                <a16:creationId xmlns:a16="http://schemas.microsoft.com/office/drawing/2014/main" id="{F9FB7A6D-73D8-55D5-F156-A35C27E311F6}"/>
              </a:ext>
            </a:extLst>
          </p:cNvPr>
          <p:cNvPicPr>
            <a:picLocks noChangeAspect="1"/>
          </p:cNvPicPr>
          <p:nvPr/>
        </p:nvPicPr>
        <p:blipFill>
          <a:blip r:embed="rId9"/>
          <a:stretch>
            <a:fillRect/>
          </a:stretch>
        </p:blipFill>
        <p:spPr>
          <a:xfrm>
            <a:off x="5393699" y="4401851"/>
            <a:ext cx="2320930" cy="1594090"/>
          </a:xfrm>
          <a:prstGeom prst="rect">
            <a:avLst/>
          </a:prstGeom>
        </p:spPr>
      </p:pic>
    </p:spTree>
    <p:extLst>
      <p:ext uri="{BB962C8B-B14F-4D97-AF65-F5344CB8AC3E}">
        <p14:creationId xmlns:p14="http://schemas.microsoft.com/office/powerpoint/2010/main" val="14155238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Temperature and Freezing Potential</a:t>
            </a:r>
          </a:p>
        </p:txBody>
      </p:sp>
      <p:sp>
        <p:nvSpPr>
          <p:cNvPr id="8" name="Content Placeholder 7"/>
          <p:cNvSpPr>
            <a:spLocks noGrp="1"/>
          </p:cNvSpPr>
          <p:nvPr>
            <p:ph idx="1"/>
          </p:nvPr>
        </p:nvSpPr>
        <p:spPr/>
        <p:txBody>
          <a:bodyPr>
            <a:normAutofit/>
          </a:bodyPr>
          <a:lstStyle/>
          <a:p>
            <a:r>
              <a:rPr lang="en-US" dirty="0"/>
              <a:t>Joules Thompson effect states that for every 100psi of pressure drop you will loose approx. 7°f </a:t>
            </a:r>
          </a:p>
          <a:p>
            <a:pPr lvl="1"/>
            <a:r>
              <a:rPr lang="en-US" dirty="0"/>
              <a:t>Even with most pipelines running well below 7 lbs./MMcf of water in the gas there are still things to consider</a:t>
            </a:r>
          </a:p>
          <a:p>
            <a:pPr lvl="1"/>
            <a:r>
              <a:rPr lang="en-US" dirty="0"/>
              <a:t>The average temp is 40°-60°f so for a pressure cut of 400psi this will reduce your pipeline temp by 28 degrees and can result in internal pilot freeze up depending on dew point of the gas</a:t>
            </a:r>
          </a:p>
          <a:p>
            <a:pPr lvl="1"/>
            <a:r>
              <a:rPr lang="en-US" dirty="0"/>
              <a:t>Particular attention should be paid to pipelines that have been recently hydro tested as this will introduce moisture in the pipe walls sometimes for a couple of months after the test is completed even with drying </a:t>
            </a:r>
          </a:p>
        </p:txBody>
      </p:sp>
      <p:sp>
        <p:nvSpPr>
          <p:cNvPr id="5" name="Footer Placeholder 4"/>
          <p:cNvSpPr>
            <a:spLocks noGrp="1"/>
          </p:cNvSpPr>
          <p:nvPr>
            <p:ph type="ftr" sz="quarter" idx="11"/>
          </p:nvPr>
        </p:nvSpPr>
        <p:spPr/>
        <p:txBody>
          <a:bodyPr/>
          <a:lstStyle/>
          <a:p>
            <a:r>
              <a:rPr lang="en-US"/>
              <a:t>Western Regional Gas Conference 2025</a:t>
            </a:r>
            <a:endParaRPr lang="en-US" dirty="0"/>
          </a:p>
        </p:txBody>
      </p:sp>
      <p:sp>
        <p:nvSpPr>
          <p:cNvPr id="6" name="Slide Number Placeholder 5"/>
          <p:cNvSpPr>
            <a:spLocks noGrp="1"/>
          </p:cNvSpPr>
          <p:nvPr>
            <p:ph type="sldNum" sz="quarter" idx="12"/>
          </p:nvPr>
        </p:nvSpPr>
        <p:spPr/>
        <p:txBody>
          <a:bodyPr/>
          <a:lstStyle/>
          <a:p>
            <a:fld id="{E3C578C6-927A-E54D-B4E7-9BA826EF25BA}" type="slidenum">
              <a:rPr lang="en-US" smtClean="0"/>
              <a:t>20</a:t>
            </a:fld>
            <a:endParaRPr lang="en-US" dirty="0"/>
          </a:p>
        </p:txBody>
      </p:sp>
    </p:spTree>
    <p:extLst>
      <p:ext uri="{BB962C8B-B14F-4D97-AF65-F5344CB8AC3E}">
        <p14:creationId xmlns:p14="http://schemas.microsoft.com/office/powerpoint/2010/main" val="1670974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Considerations in Design</a:t>
            </a:r>
          </a:p>
        </p:txBody>
      </p:sp>
      <p:sp>
        <p:nvSpPr>
          <p:cNvPr id="7" name="Content Placeholder 6"/>
          <p:cNvSpPr>
            <a:spLocks noGrp="1"/>
          </p:cNvSpPr>
          <p:nvPr>
            <p:ph sz="half" idx="1"/>
          </p:nvPr>
        </p:nvSpPr>
        <p:spPr/>
        <p:txBody>
          <a:bodyPr>
            <a:normAutofit fontScale="92500" lnSpcReduction="20000"/>
          </a:bodyPr>
          <a:lstStyle/>
          <a:p>
            <a:r>
              <a:rPr lang="en-US" b="1" u="sng" dirty="0"/>
              <a:t>Temperature and Freezing Potential</a:t>
            </a:r>
          </a:p>
          <a:p>
            <a:r>
              <a:rPr lang="en-US" dirty="0"/>
              <a:t>External freezing can occur of gas supply regulators, pilots, and tubing</a:t>
            </a:r>
          </a:p>
          <a:p>
            <a:pPr lvl="1"/>
            <a:r>
              <a:rPr lang="en-US" dirty="0"/>
              <a:t>While this is not usually a problem for controllability of the device some products have external moving parts that if  frozen would hinder movement and thus preventing the device from controlling properly </a:t>
            </a:r>
          </a:p>
          <a:p>
            <a:pPr lvl="1"/>
            <a:r>
              <a:rPr lang="en-US" dirty="0"/>
              <a:t>Ensure vent ports are extended or positioned to prevent freeze up</a:t>
            </a:r>
          </a:p>
          <a:p>
            <a:pPr lvl="2"/>
            <a:r>
              <a:rPr lang="en-US" dirty="0"/>
              <a:t>If the vent freezes up your pipeline pressure will not be controlled effectively by the pilot or regulator</a:t>
            </a:r>
          </a:p>
        </p:txBody>
      </p:sp>
      <p:sp>
        <p:nvSpPr>
          <p:cNvPr id="8" name="Content Placeholder 7"/>
          <p:cNvSpPr>
            <a:spLocks noGrp="1"/>
          </p:cNvSpPr>
          <p:nvPr>
            <p:ph sz="half" idx="2"/>
          </p:nvPr>
        </p:nvSpPr>
        <p:spPr/>
        <p:txBody>
          <a:bodyPr>
            <a:normAutofit fontScale="92500" lnSpcReduction="20000"/>
          </a:bodyPr>
          <a:lstStyle/>
          <a:p>
            <a:endParaRPr lang="en-US" dirty="0"/>
          </a:p>
        </p:txBody>
      </p:sp>
      <p:sp>
        <p:nvSpPr>
          <p:cNvPr id="4" name="Footer Placeholder 3"/>
          <p:cNvSpPr>
            <a:spLocks noGrp="1"/>
          </p:cNvSpPr>
          <p:nvPr>
            <p:ph type="ftr" sz="quarter" idx="11"/>
          </p:nvPr>
        </p:nvSpPr>
        <p:spPr/>
        <p:txBody>
          <a:bodyPr/>
          <a:lstStyle/>
          <a:p>
            <a:r>
              <a:rPr lang="en-US"/>
              <a:t>Western Regional Gas Conference 2025</a:t>
            </a:r>
            <a:endParaRPr lang="en-US" dirty="0"/>
          </a:p>
        </p:txBody>
      </p:sp>
      <p:sp>
        <p:nvSpPr>
          <p:cNvPr id="5" name="Slide Number Placeholder 4"/>
          <p:cNvSpPr>
            <a:spLocks noGrp="1"/>
          </p:cNvSpPr>
          <p:nvPr>
            <p:ph type="sldNum" sz="quarter" idx="12"/>
          </p:nvPr>
        </p:nvSpPr>
        <p:spPr/>
        <p:txBody>
          <a:bodyPr/>
          <a:lstStyle/>
          <a:p>
            <a:fld id="{E3C578C6-927A-E54D-B4E7-9BA826EF25BA}" type="slidenum">
              <a:rPr lang="en-US" smtClean="0"/>
              <a:t>21</a:t>
            </a:fld>
            <a:endParaRPr lang="en-US" dirty="0"/>
          </a:p>
        </p:txBody>
      </p:sp>
      <p:sp>
        <p:nvSpPr>
          <p:cNvPr id="9" name="Rectangle 12"/>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pSp>
        <p:nvGrpSpPr>
          <p:cNvPr id="10" name="Group 1"/>
          <p:cNvGrpSpPr>
            <a:grpSpLocks/>
          </p:cNvGrpSpPr>
          <p:nvPr/>
        </p:nvGrpSpPr>
        <p:grpSpPr bwMode="auto">
          <a:xfrm>
            <a:off x="6426200" y="1825625"/>
            <a:ext cx="4673600" cy="3666331"/>
            <a:chOff x="0" y="0"/>
            <a:chExt cx="5111" cy="3790"/>
          </a:xfrm>
        </p:grpSpPr>
        <p:grpSp>
          <p:nvGrpSpPr>
            <p:cNvPr id="11" name="Group 2"/>
            <p:cNvGrpSpPr>
              <a:grpSpLocks/>
            </p:cNvGrpSpPr>
            <p:nvPr/>
          </p:nvGrpSpPr>
          <p:grpSpPr bwMode="auto">
            <a:xfrm>
              <a:off x="0" y="0"/>
              <a:ext cx="5111" cy="3790"/>
              <a:chOff x="0" y="0"/>
              <a:chExt cx="5111" cy="3790"/>
            </a:xfrm>
          </p:grpSpPr>
          <p:sp>
            <p:nvSpPr>
              <p:cNvPr id="12" name="Freeform 11"/>
              <p:cNvSpPr>
                <a:spLocks/>
              </p:cNvSpPr>
              <p:nvPr/>
            </p:nvSpPr>
            <p:spPr bwMode="auto">
              <a:xfrm>
                <a:off x="0" y="0"/>
                <a:ext cx="5111" cy="3790"/>
              </a:xfrm>
              <a:custGeom>
                <a:avLst/>
                <a:gdLst>
                  <a:gd name="T0" fmla="*/ 5108 w 5111"/>
                  <a:gd name="T1" fmla="*/ 0 h 3790"/>
                  <a:gd name="T2" fmla="*/ 2 w 5111"/>
                  <a:gd name="T3" fmla="*/ 0 h 3790"/>
                  <a:gd name="T4" fmla="*/ 0 w 5111"/>
                  <a:gd name="T5" fmla="*/ 2 h 3790"/>
                  <a:gd name="T6" fmla="*/ 0 w 5111"/>
                  <a:gd name="T7" fmla="*/ 3787 h 3790"/>
                  <a:gd name="T8" fmla="*/ 2 w 5111"/>
                  <a:gd name="T9" fmla="*/ 3790 h 3790"/>
                  <a:gd name="T10" fmla="*/ 5108 w 5111"/>
                  <a:gd name="T11" fmla="*/ 3790 h 3790"/>
                  <a:gd name="T12" fmla="*/ 5111 w 5111"/>
                  <a:gd name="T13" fmla="*/ 3787 h 3790"/>
                  <a:gd name="T14" fmla="*/ 5111 w 5111"/>
                  <a:gd name="T15" fmla="*/ 3785 h 3790"/>
                  <a:gd name="T16" fmla="*/ 11 w 5111"/>
                  <a:gd name="T17" fmla="*/ 3785 h 3790"/>
                  <a:gd name="T18" fmla="*/ 5 w 5111"/>
                  <a:gd name="T19" fmla="*/ 3780 h 3790"/>
                  <a:gd name="T20" fmla="*/ 11 w 5111"/>
                  <a:gd name="T21" fmla="*/ 3780 h 3790"/>
                  <a:gd name="T22" fmla="*/ 11 w 5111"/>
                  <a:gd name="T23" fmla="*/ 10 h 3790"/>
                  <a:gd name="T24" fmla="*/ 5 w 5111"/>
                  <a:gd name="T25" fmla="*/ 10 h 3790"/>
                  <a:gd name="T26" fmla="*/ 11 w 5111"/>
                  <a:gd name="T27" fmla="*/ 5 h 3790"/>
                  <a:gd name="T28" fmla="*/ 5111 w 5111"/>
                  <a:gd name="T29" fmla="*/ 5 h 3790"/>
                  <a:gd name="T30" fmla="*/ 5111 w 5111"/>
                  <a:gd name="T31" fmla="*/ 2 h 3790"/>
                  <a:gd name="T32" fmla="*/ 5108 w 5111"/>
                  <a:gd name="T33" fmla="*/ 0 h 3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11" h="3790">
                    <a:moveTo>
                      <a:pt x="5108" y="0"/>
                    </a:moveTo>
                    <a:lnTo>
                      <a:pt x="2" y="0"/>
                    </a:lnTo>
                    <a:lnTo>
                      <a:pt x="0" y="2"/>
                    </a:lnTo>
                    <a:lnTo>
                      <a:pt x="0" y="3787"/>
                    </a:lnTo>
                    <a:lnTo>
                      <a:pt x="2" y="3790"/>
                    </a:lnTo>
                    <a:lnTo>
                      <a:pt x="5108" y="3790"/>
                    </a:lnTo>
                    <a:lnTo>
                      <a:pt x="5111" y="3787"/>
                    </a:lnTo>
                    <a:lnTo>
                      <a:pt x="5111" y="3785"/>
                    </a:lnTo>
                    <a:lnTo>
                      <a:pt x="11" y="3785"/>
                    </a:lnTo>
                    <a:lnTo>
                      <a:pt x="5" y="3780"/>
                    </a:lnTo>
                    <a:lnTo>
                      <a:pt x="11" y="3780"/>
                    </a:lnTo>
                    <a:lnTo>
                      <a:pt x="11" y="10"/>
                    </a:lnTo>
                    <a:lnTo>
                      <a:pt x="5" y="10"/>
                    </a:lnTo>
                    <a:lnTo>
                      <a:pt x="11" y="5"/>
                    </a:lnTo>
                    <a:lnTo>
                      <a:pt x="5111" y="5"/>
                    </a:lnTo>
                    <a:lnTo>
                      <a:pt x="5111" y="2"/>
                    </a:lnTo>
                    <a:lnTo>
                      <a:pt x="510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0"/>
              <p:cNvSpPr>
                <a:spLocks/>
              </p:cNvSpPr>
              <p:nvPr/>
            </p:nvSpPr>
            <p:spPr bwMode="auto">
              <a:xfrm>
                <a:off x="0" y="0"/>
                <a:ext cx="5111" cy="3790"/>
              </a:xfrm>
              <a:custGeom>
                <a:avLst/>
                <a:gdLst>
                  <a:gd name="T0" fmla="*/ 11 w 5111"/>
                  <a:gd name="T1" fmla="*/ 3780 h 3790"/>
                  <a:gd name="T2" fmla="*/ 5 w 5111"/>
                  <a:gd name="T3" fmla="*/ 3780 h 3790"/>
                  <a:gd name="T4" fmla="*/ 11 w 5111"/>
                  <a:gd name="T5" fmla="*/ 3785 h 3790"/>
                  <a:gd name="T6" fmla="*/ 11 w 5111"/>
                  <a:gd name="T7" fmla="*/ 3780 h 3790"/>
                </a:gdLst>
                <a:ahLst/>
                <a:cxnLst>
                  <a:cxn ang="0">
                    <a:pos x="T0" y="T1"/>
                  </a:cxn>
                  <a:cxn ang="0">
                    <a:pos x="T2" y="T3"/>
                  </a:cxn>
                  <a:cxn ang="0">
                    <a:pos x="T4" y="T5"/>
                  </a:cxn>
                  <a:cxn ang="0">
                    <a:pos x="T6" y="T7"/>
                  </a:cxn>
                </a:cxnLst>
                <a:rect l="0" t="0" r="r" b="b"/>
                <a:pathLst>
                  <a:path w="5111" h="3790">
                    <a:moveTo>
                      <a:pt x="11" y="3780"/>
                    </a:moveTo>
                    <a:lnTo>
                      <a:pt x="5" y="3780"/>
                    </a:lnTo>
                    <a:lnTo>
                      <a:pt x="11" y="3785"/>
                    </a:lnTo>
                    <a:lnTo>
                      <a:pt x="11" y="37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p:nvSpPr>
            <p:spPr bwMode="auto">
              <a:xfrm>
                <a:off x="0" y="0"/>
                <a:ext cx="5111" cy="3790"/>
              </a:xfrm>
              <a:custGeom>
                <a:avLst/>
                <a:gdLst>
                  <a:gd name="T0" fmla="*/ 5100 w 5111"/>
                  <a:gd name="T1" fmla="*/ 3780 h 3790"/>
                  <a:gd name="T2" fmla="*/ 11 w 5111"/>
                  <a:gd name="T3" fmla="*/ 3780 h 3790"/>
                  <a:gd name="T4" fmla="*/ 11 w 5111"/>
                  <a:gd name="T5" fmla="*/ 3785 h 3790"/>
                  <a:gd name="T6" fmla="*/ 5100 w 5111"/>
                  <a:gd name="T7" fmla="*/ 3785 h 3790"/>
                  <a:gd name="T8" fmla="*/ 5100 w 5111"/>
                  <a:gd name="T9" fmla="*/ 3780 h 3790"/>
                </a:gdLst>
                <a:ahLst/>
                <a:cxnLst>
                  <a:cxn ang="0">
                    <a:pos x="T0" y="T1"/>
                  </a:cxn>
                  <a:cxn ang="0">
                    <a:pos x="T2" y="T3"/>
                  </a:cxn>
                  <a:cxn ang="0">
                    <a:pos x="T4" y="T5"/>
                  </a:cxn>
                  <a:cxn ang="0">
                    <a:pos x="T6" y="T7"/>
                  </a:cxn>
                  <a:cxn ang="0">
                    <a:pos x="T8" y="T9"/>
                  </a:cxn>
                </a:cxnLst>
                <a:rect l="0" t="0" r="r" b="b"/>
                <a:pathLst>
                  <a:path w="5111" h="3790">
                    <a:moveTo>
                      <a:pt x="5100" y="3780"/>
                    </a:moveTo>
                    <a:lnTo>
                      <a:pt x="11" y="3780"/>
                    </a:lnTo>
                    <a:lnTo>
                      <a:pt x="11" y="3785"/>
                    </a:lnTo>
                    <a:lnTo>
                      <a:pt x="5100" y="3785"/>
                    </a:lnTo>
                    <a:lnTo>
                      <a:pt x="5100" y="37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8"/>
              <p:cNvSpPr>
                <a:spLocks/>
              </p:cNvSpPr>
              <p:nvPr/>
            </p:nvSpPr>
            <p:spPr bwMode="auto">
              <a:xfrm>
                <a:off x="0" y="0"/>
                <a:ext cx="5111" cy="3790"/>
              </a:xfrm>
              <a:custGeom>
                <a:avLst/>
                <a:gdLst>
                  <a:gd name="T0" fmla="*/ 5100 w 5111"/>
                  <a:gd name="T1" fmla="*/ 5 h 3790"/>
                  <a:gd name="T2" fmla="*/ 5100 w 5111"/>
                  <a:gd name="T3" fmla="*/ 3785 h 3790"/>
                  <a:gd name="T4" fmla="*/ 5105 w 5111"/>
                  <a:gd name="T5" fmla="*/ 3780 h 3790"/>
                  <a:gd name="T6" fmla="*/ 5111 w 5111"/>
                  <a:gd name="T7" fmla="*/ 3780 h 3790"/>
                  <a:gd name="T8" fmla="*/ 5111 w 5111"/>
                  <a:gd name="T9" fmla="*/ 10 h 3790"/>
                  <a:gd name="T10" fmla="*/ 5105 w 5111"/>
                  <a:gd name="T11" fmla="*/ 10 h 3790"/>
                  <a:gd name="T12" fmla="*/ 5100 w 5111"/>
                  <a:gd name="T13" fmla="*/ 5 h 3790"/>
                </a:gdLst>
                <a:ahLst/>
                <a:cxnLst>
                  <a:cxn ang="0">
                    <a:pos x="T0" y="T1"/>
                  </a:cxn>
                  <a:cxn ang="0">
                    <a:pos x="T2" y="T3"/>
                  </a:cxn>
                  <a:cxn ang="0">
                    <a:pos x="T4" y="T5"/>
                  </a:cxn>
                  <a:cxn ang="0">
                    <a:pos x="T6" y="T7"/>
                  </a:cxn>
                  <a:cxn ang="0">
                    <a:pos x="T8" y="T9"/>
                  </a:cxn>
                  <a:cxn ang="0">
                    <a:pos x="T10" y="T11"/>
                  </a:cxn>
                  <a:cxn ang="0">
                    <a:pos x="T12" y="T13"/>
                  </a:cxn>
                </a:cxnLst>
                <a:rect l="0" t="0" r="r" b="b"/>
                <a:pathLst>
                  <a:path w="5111" h="3790">
                    <a:moveTo>
                      <a:pt x="5100" y="5"/>
                    </a:moveTo>
                    <a:lnTo>
                      <a:pt x="5100" y="3785"/>
                    </a:lnTo>
                    <a:lnTo>
                      <a:pt x="5105" y="3780"/>
                    </a:lnTo>
                    <a:lnTo>
                      <a:pt x="5111" y="3780"/>
                    </a:lnTo>
                    <a:lnTo>
                      <a:pt x="5111" y="10"/>
                    </a:lnTo>
                    <a:lnTo>
                      <a:pt x="5105" y="10"/>
                    </a:lnTo>
                    <a:lnTo>
                      <a:pt x="510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7"/>
              <p:cNvSpPr>
                <a:spLocks/>
              </p:cNvSpPr>
              <p:nvPr/>
            </p:nvSpPr>
            <p:spPr bwMode="auto">
              <a:xfrm>
                <a:off x="0" y="0"/>
                <a:ext cx="5111" cy="3790"/>
              </a:xfrm>
              <a:custGeom>
                <a:avLst/>
                <a:gdLst>
                  <a:gd name="T0" fmla="*/ 5111 w 5111"/>
                  <a:gd name="T1" fmla="*/ 3780 h 3790"/>
                  <a:gd name="T2" fmla="*/ 5105 w 5111"/>
                  <a:gd name="T3" fmla="*/ 3780 h 3790"/>
                  <a:gd name="T4" fmla="*/ 5100 w 5111"/>
                  <a:gd name="T5" fmla="*/ 3785 h 3790"/>
                  <a:gd name="T6" fmla="*/ 5111 w 5111"/>
                  <a:gd name="T7" fmla="*/ 3785 h 3790"/>
                  <a:gd name="T8" fmla="*/ 5111 w 5111"/>
                  <a:gd name="T9" fmla="*/ 3780 h 3790"/>
                </a:gdLst>
                <a:ahLst/>
                <a:cxnLst>
                  <a:cxn ang="0">
                    <a:pos x="T0" y="T1"/>
                  </a:cxn>
                  <a:cxn ang="0">
                    <a:pos x="T2" y="T3"/>
                  </a:cxn>
                  <a:cxn ang="0">
                    <a:pos x="T4" y="T5"/>
                  </a:cxn>
                  <a:cxn ang="0">
                    <a:pos x="T6" y="T7"/>
                  </a:cxn>
                  <a:cxn ang="0">
                    <a:pos x="T8" y="T9"/>
                  </a:cxn>
                </a:cxnLst>
                <a:rect l="0" t="0" r="r" b="b"/>
                <a:pathLst>
                  <a:path w="5111" h="3790">
                    <a:moveTo>
                      <a:pt x="5111" y="3780"/>
                    </a:moveTo>
                    <a:lnTo>
                      <a:pt x="5105" y="3780"/>
                    </a:lnTo>
                    <a:lnTo>
                      <a:pt x="5100" y="3785"/>
                    </a:lnTo>
                    <a:lnTo>
                      <a:pt x="5111" y="3785"/>
                    </a:lnTo>
                    <a:lnTo>
                      <a:pt x="5111" y="37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6"/>
              <p:cNvSpPr>
                <a:spLocks/>
              </p:cNvSpPr>
              <p:nvPr/>
            </p:nvSpPr>
            <p:spPr bwMode="auto">
              <a:xfrm>
                <a:off x="0" y="0"/>
                <a:ext cx="5111" cy="3790"/>
              </a:xfrm>
              <a:custGeom>
                <a:avLst/>
                <a:gdLst>
                  <a:gd name="T0" fmla="*/ 11 w 5111"/>
                  <a:gd name="T1" fmla="*/ 5 h 3790"/>
                  <a:gd name="T2" fmla="*/ 5 w 5111"/>
                  <a:gd name="T3" fmla="*/ 10 h 3790"/>
                  <a:gd name="T4" fmla="*/ 11 w 5111"/>
                  <a:gd name="T5" fmla="*/ 10 h 3790"/>
                  <a:gd name="T6" fmla="*/ 11 w 5111"/>
                  <a:gd name="T7" fmla="*/ 5 h 3790"/>
                </a:gdLst>
                <a:ahLst/>
                <a:cxnLst>
                  <a:cxn ang="0">
                    <a:pos x="T0" y="T1"/>
                  </a:cxn>
                  <a:cxn ang="0">
                    <a:pos x="T2" y="T3"/>
                  </a:cxn>
                  <a:cxn ang="0">
                    <a:pos x="T4" y="T5"/>
                  </a:cxn>
                  <a:cxn ang="0">
                    <a:pos x="T6" y="T7"/>
                  </a:cxn>
                </a:cxnLst>
                <a:rect l="0" t="0" r="r" b="b"/>
                <a:pathLst>
                  <a:path w="5111" h="3790">
                    <a:moveTo>
                      <a:pt x="11" y="5"/>
                    </a:moveTo>
                    <a:lnTo>
                      <a:pt x="5" y="10"/>
                    </a:lnTo>
                    <a:lnTo>
                      <a:pt x="11" y="10"/>
                    </a:lnTo>
                    <a:lnTo>
                      <a:pt x="1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5"/>
              <p:cNvSpPr>
                <a:spLocks/>
              </p:cNvSpPr>
              <p:nvPr/>
            </p:nvSpPr>
            <p:spPr bwMode="auto">
              <a:xfrm>
                <a:off x="0" y="0"/>
                <a:ext cx="5111" cy="3790"/>
              </a:xfrm>
              <a:custGeom>
                <a:avLst/>
                <a:gdLst>
                  <a:gd name="T0" fmla="*/ 5100 w 5111"/>
                  <a:gd name="T1" fmla="*/ 5 h 3790"/>
                  <a:gd name="T2" fmla="*/ 11 w 5111"/>
                  <a:gd name="T3" fmla="*/ 5 h 3790"/>
                  <a:gd name="T4" fmla="*/ 11 w 5111"/>
                  <a:gd name="T5" fmla="*/ 10 h 3790"/>
                  <a:gd name="T6" fmla="*/ 5100 w 5111"/>
                  <a:gd name="T7" fmla="*/ 10 h 3790"/>
                  <a:gd name="T8" fmla="*/ 5100 w 5111"/>
                  <a:gd name="T9" fmla="*/ 5 h 3790"/>
                </a:gdLst>
                <a:ahLst/>
                <a:cxnLst>
                  <a:cxn ang="0">
                    <a:pos x="T0" y="T1"/>
                  </a:cxn>
                  <a:cxn ang="0">
                    <a:pos x="T2" y="T3"/>
                  </a:cxn>
                  <a:cxn ang="0">
                    <a:pos x="T4" y="T5"/>
                  </a:cxn>
                  <a:cxn ang="0">
                    <a:pos x="T6" y="T7"/>
                  </a:cxn>
                  <a:cxn ang="0">
                    <a:pos x="T8" y="T9"/>
                  </a:cxn>
                </a:cxnLst>
                <a:rect l="0" t="0" r="r" b="b"/>
                <a:pathLst>
                  <a:path w="5111" h="3790">
                    <a:moveTo>
                      <a:pt x="5100" y="5"/>
                    </a:moveTo>
                    <a:lnTo>
                      <a:pt x="11" y="5"/>
                    </a:lnTo>
                    <a:lnTo>
                      <a:pt x="11" y="10"/>
                    </a:lnTo>
                    <a:lnTo>
                      <a:pt x="5100" y="10"/>
                    </a:lnTo>
                    <a:lnTo>
                      <a:pt x="510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4"/>
              <p:cNvSpPr>
                <a:spLocks/>
              </p:cNvSpPr>
              <p:nvPr/>
            </p:nvSpPr>
            <p:spPr bwMode="auto">
              <a:xfrm>
                <a:off x="0" y="0"/>
                <a:ext cx="5111" cy="3790"/>
              </a:xfrm>
              <a:custGeom>
                <a:avLst/>
                <a:gdLst>
                  <a:gd name="T0" fmla="*/ 5111 w 5111"/>
                  <a:gd name="T1" fmla="*/ 5 h 3790"/>
                  <a:gd name="T2" fmla="*/ 5100 w 5111"/>
                  <a:gd name="T3" fmla="*/ 5 h 3790"/>
                  <a:gd name="T4" fmla="*/ 5105 w 5111"/>
                  <a:gd name="T5" fmla="*/ 10 h 3790"/>
                  <a:gd name="T6" fmla="*/ 5111 w 5111"/>
                  <a:gd name="T7" fmla="*/ 10 h 3790"/>
                  <a:gd name="T8" fmla="*/ 5111 w 5111"/>
                  <a:gd name="T9" fmla="*/ 5 h 3790"/>
                </a:gdLst>
                <a:ahLst/>
                <a:cxnLst>
                  <a:cxn ang="0">
                    <a:pos x="T0" y="T1"/>
                  </a:cxn>
                  <a:cxn ang="0">
                    <a:pos x="T2" y="T3"/>
                  </a:cxn>
                  <a:cxn ang="0">
                    <a:pos x="T4" y="T5"/>
                  </a:cxn>
                  <a:cxn ang="0">
                    <a:pos x="T6" y="T7"/>
                  </a:cxn>
                  <a:cxn ang="0">
                    <a:pos x="T8" y="T9"/>
                  </a:cxn>
                </a:cxnLst>
                <a:rect l="0" t="0" r="r" b="b"/>
                <a:pathLst>
                  <a:path w="5111" h="3790">
                    <a:moveTo>
                      <a:pt x="5111" y="5"/>
                    </a:moveTo>
                    <a:lnTo>
                      <a:pt x="5100" y="5"/>
                    </a:lnTo>
                    <a:lnTo>
                      <a:pt x="5105" y="10"/>
                    </a:lnTo>
                    <a:lnTo>
                      <a:pt x="5111" y="10"/>
                    </a:lnTo>
                    <a:lnTo>
                      <a:pt x="511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 y="82"/>
                <a:ext cx="4801" cy="3612"/>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432445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Pressure &amp; Differential Pressure Limits</a:t>
            </a:r>
          </a:p>
        </p:txBody>
      </p:sp>
      <p:sp>
        <p:nvSpPr>
          <p:cNvPr id="3" name="Content Placeholder 2"/>
          <p:cNvSpPr>
            <a:spLocks noGrp="1"/>
          </p:cNvSpPr>
          <p:nvPr>
            <p:ph idx="1"/>
          </p:nvPr>
        </p:nvSpPr>
        <p:spPr/>
        <p:txBody>
          <a:bodyPr>
            <a:normAutofit fontScale="92500"/>
          </a:bodyPr>
          <a:lstStyle/>
          <a:p>
            <a:r>
              <a:rPr lang="en-US" dirty="0"/>
              <a:t>All regulators and pilots have pressure and differential pressure limitations </a:t>
            </a:r>
          </a:p>
          <a:p>
            <a:r>
              <a:rPr lang="en-US" dirty="0"/>
              <a:t>These limitations can affect the ability of the monitor regulator </a:t>
            </a:r>
          </a:p>
          <a:p>
            <a:pPr lvl="1"/>
            <a:r>
              <a:rPr lang="en-US" u="sng" dirty="0"/>
              <a:t>Is it possible to flow the required amount of gas with the minimum DP? </a:t>
            </a:r>
          </a:p>
          <a:p>
            <a:pPr lvl="1"/>
            <a:r>
              <a:rPr lang="en-US" u="sng" dirty="0"/>
              <a:t>What is the minimum DP required to open the regulator fully?</a:t>
            </a:r>
          </a:p>
          <a:p>
            <a:pPr lvl="1"/>
            <a:r>
              <a:rPr lang="en-US" u="sng" dirty="0"/>
              <a:t>What is the minimum DP to crack the regulator open on low flows?</a:t>
            </a:r>
          </a:p>
          <a:p>
            <a:r>
              <a:rPr lang="en-US" dirty="0"/>
              <a:t>Maximum Differential pressure across the flexible element or seat </a:t>
            </a:r>
          </a:p>
          <a:p>
            <a:pPr lvl="1"/>
            <a:r>
              <a:rPr lang="en-US" dirty="0"/>
              <a:t>Even though a regulator may have a flange and body ANSI 600 rating the rubber goods may not have a maximum operating differential may only be rated for 800, 1000, or 1200 psi under normal conditions </a:t>
            </a:r>
          </a:p>
          <a:p>
            <a:pPr lvl="2"/>
            <a:r>
              <a:rPr lang="en-US" u="sng" dirty="0"/>
              <a:t>Most companies will have internal standards on how large individual pressure cuts can be</a:t>
            </a:r>
          </a:p>
          <a:p>
            <a:pPr lvl="2"/>
            <a:r>
              <a:rPr lang="en-US" dirty="0"/>
              <a:t>You must also consider what freezing effects each pressure cut will have</a:t>
            </a:r>
          </a:p>
        </p:txBody>
      </p:sp>
      <p:sp>
        <p:nvSpPr>
          <p:cNvPr id="5" name="Footer Placeholder 4"/>
          <p:cNvSpPr>
            <a:spLocks noGrp="1"/>
          </p:cNvSpPr>
          <p:nvPr>
            <p:ph type="ftr" sz="quarter" idx="11"/>
          </p:nvPr>
        </p:nvSpPr>
        <p:spPr/>
        <p:txBody>
          <a:bodyPr/>
          <a:lstStyle/>
          <a:p>
            <a:r>
              <a:rPr lang="en-US"/>
              <a:t>Western Regional Gas Conference 2025</a:t>
            </a:r>
            <a:endParaRPr lang="en-US" dirty="0"/>
          </a:p>
        </p:txBody>
      </p:sp>
      <p:sp>
        <p:nvSpPr>
          <p:cNvPr id="6" name="Slide Number Placeholder 5"/>
          <p:cNvSpPr>
            <a:spLocks noGrp="1"/>
          </p:cNvSpPr>
          <p:nvPr>
            <p:ph type="sldNum" sz="quarter" idx="12"/>
          </p:nvPr>
        </p:nvSpPr>
        <p:spPr/>
        <p:txBody>
          <a:bodyPr/>
          <a:lstStyle/>
          <a:p>
            <a:fld id="{E3C578C6-927A-E54D-B4E7-9BA826EF25BA}" type="slidenum">
              <a:rPr lang="en-US" smtClean="0"/>
              <a:t>22</a:t>
            </a:fld>
            <a:endParaRPr lang="en-US" dirty="0"/>
          </a:p>
        </p:txBody>
      </p:sp>
    </p:spTree>
    <p:extLst>
      <p:ext uri="{BB962C8B-B14F-4D97-AF65-F5344CB8AC3E}">
        <p14:creationId xmlns:p14="http://schemas.microsoft.com/office/powerpoint/2010/main" val="6354914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Pressure &amp; Differential Pressure Limits</a:t>
            </a:r>
          </a:p>
        </p:txBody>
      </p:sp>
      <p:sp>
        <p:nvSpPr>
          <p:cNvPr id="6" name="Content Placeholder 5"/>
          <p:cNvSpPr>
            <a:spLocks noGrp="1"/>
          </p:cNvSpPr>
          <p:nvPr>
            <p:ph sz="half" idx="1"/>
          </p:nvPr>
        </p:nvSpPr>
        <p:spPr/>
        <p:txBody>
          <a:bodyPr/>
          <a:lstStyle/>
          <a:p>
            <a:r>
              <a:rPr lang="en-US" dirty="0"/>
              <a:t>Each manufacture should have a Min/Max DP chart for each regulator make sure you check each regulator for:</a:t>
            </a:r>
          </a:p>
          <a:p>
            <a:pPr lvl="1"/>
            <a:r>
              <a:rPr lang="en-US" b="1" u="sng" dirty="0"/>
              <a:t>Min</a:t>
            </a:r>
            <a:r>
              <a:rPr lang="en-US" dirty="0"/>
              <a:t> DP for the given diaphragm and bias spring to </a:t>
            </a:r>
            <a:r>
              <a:rPr lang="en-US" b="1" u="sng" dirty="0"/>
              <a:t>crack</a:t>
            </a:r>
            <a:r>
              <a:rPr lang="en-US" dirty="0"/>
              <a:t> </a:t>
            </a:r>
            <a:r>
              <a:rPr lang="en-US" b="1" u="sng" dirty="0"/>
              <a:t>open</a:t>
            </a:r>
            <a:r>
              <a:rPr lang="en-US" dirty="0"/>
              <a:t> the regulator</a:t>
            </a:r>
          </a:p>
          <a:p>
            <a:pPr lvl="1"/>
            <a:r>
              <a:rPr lang="en-US" b="1" u="sng" dirty="0"/>
              <a:t>Max</a:t>
            </a:r>
            <a:r>
              <a:rPr lang="en-US" dirty="0"/>
              <a:t> DP for the given diaphragm and bias spring to </a:t>
            </a:r>
            <a:r>
              <a:rPr lang="en-US" b="1" u="sng" dirty="0"/>
              <a:t>fully</a:t>
            </a:r>
            <a:r>
              <a:rPr lang="en-US" dirty="0"/>
              <a:t> </a:t>
            </a:r>
            <a:r>
              <a:rPr lang="en-US" b="1" u="sng" dirty="0"/>
              <a:t>open</a:t>
            </a:r>
            <a:r>
              <a:rPr lang="en-US" dirty="0"/>
              <a:t> the regulator</a:t>
            </a:r>
          </a:p>
          <a:p>
            <a:pPr lvl="1"/>
            <a:endParaRPr lang="en-US" dirty="0"/>
          </a:p>
        </p:txBody>
      </p:sp>
      <p:sp>
        <p:nvSpPr>
          <p:cNvPr id="7" name="Content Placeholder 6"/>
          <p:cNvSpPr>
            <a:spLocks noGrp="1"/>
          </p:cNvSpPr>
          <p:nvPr>
            <p:ph sz="half" idx="2"/>
          </p:nvPr>
        </p:nvSpPr>
        <p:spPr/>
        <p:txBody>
          <a:bodyPr/>
          <a:lstStyle/>
          <a:p>
            <a:endParaRPr lang="en-US" dirty="0"/>
          </a:p>
        </p:txBody>
      </p:sp>
      <p:sp>
        <p:nvSpPr>
          <p:cNvPr id="4" name="Footer Placeholder 3"/>
          <p:cNvSpPr>
            <a:spLocks noGrp="1"/>
          </p:cNvSpPr>
          <p:nvPr>
            <p:ph type="ftr" sz="quarter" idx="11"/>
          </p:nvPr>
        </p:nvSpPr>
        <p:spPr/>
        <p:txBody>
          <a:bodyPr/>
          <a:lstStyle/>
          <a:p>
            <a:r>
              <a:rPr lang="en-US"/>
              <a:t>Western Regional Gas Conference 2025</a:t>
            </a:r>
            <a:endParaRPr lang="en-US" dirty="0"/>
          </a:p>
        </p:txBody>
      </p:sp>
      <p:sp>
        <p:nvSpPr>
          <p:cNvPr id="5" name="Slide Number Placeholder 4"/>
          <p:cNvSpPr>
            <a:spLocks noGrp="1"/>
          </p:cNvSpPr>
          <p:nvPr>
            <p:ph type="sldNum" sz="quarter" idx="12"/>
          </p:nvPr>
        </p:nvSpPr>
        <p:spPr/>
        <p:txBody>
          <a:bodyPr/>
          <a:lstStyle/>
          <a:p>
            <a:fld id="{E3C578C6-927A-E54D-B4E7-9BA826EF25BA}" type="slidenum">
              <a:rPr lang="en-US" smtClean="0"/>
              <a:t>23</a:t>
            </a:fld>
            <a:endParaRPr lang="en-US" dirty="0"/>
          </a:p>
        </p:txBody>
      </p:sp>
      <p:sp>
        <p:nvSpPr>
          <p:cNvPr id="8" name="Rectangle 12"/>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pSp>
        <p:nvGrpSpPr>
          <p:cNvPr id="9" name="Group 1"/>
          <p:cNvGrpSpPr>
            <a:grpSpLocks/>
          </p:cNvGrpSpPr>
          <p:nvPr/>
        </p:nvGrpSpPr>
        <p:grpSpPr bwMode="auto">
          <a:xfrm>
            <a:off x="6248400" y="1785938"/>
            <a:ext cx="5105400" cy="4005262"/>
            <a:chOff x="0" y="0"/>
            <a:chExt cx="6365" cy="4626"/>
          </a:xfrm>
        </p:grpSpPr>
        <p:pic>
          <p:nvPicPr>
            <p:cNvPr id="308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 y="10"/>
              <a:ext cx="6346" cy="460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2"/>
            <p:cNvGrpSpPr>
              <a:grpSpLocks/>
            </p:cNvGrpSpPr>
            <p:nvPr/>
          </p:nvGrpSpPr>
          <p:grpSpPr bwMode="auto">
            <a:xfrm>
              <a:off x="0" y="0"/>
              <a:ext cx="6365" cy="4626"/>
              <a:chOff x="0" y="0"/>
              <a:chExt cx="6365" cy="4626"/>
            </a:xfrm>
          </p:grpSpPr>
          <p:sp>
            <p:nvSpPr>
              <p:cNvPr id="11" name="Freeform 10"/>
              <p:cNvSpPr>
                <a:spLocks/>
              </p:cNvSpPr>
              <p:nvPr/>
            </p:nvSpPr>
            <p:spPr bwMode="auto">
              <a:xfrm>
                <a:off x="0" y="0"/>
                <a:ext cx="6365" cy="4626"/>
              </a:xfrm>
              <a:custGeom>
                <a:avLst/>
                <a:gdLst>
                  <a:gd name="T0" fmla="*/ 6361 w 6365"/>
                  <a:gd name="T1" fmla="*/ 0 h 4626"/>
                  <a:gd name="T2" fmla="*/ 4 w 6365"/>
                  <a:gd name="T3" fmla="*/ 0 h 4626"/>
                  <a:gd name="T4" fmla="*/ 0 w 6365"/>
                  <a:gd name="T5" fmla="*/ 4 h 4626"/>
                  <a:gd name="T6" fmla="*/ 0 w 6365"/>
                  <a:gd name="T7" fmla="*/ 4622 h 4626"/>
                  <a:gd name="T8" fmla="*/ 4 w 6365"/>
                  <a:gd name="T9" fmla="*/ 4626 h 4626"/>
                  <a:gd name="T10" fmla="*/ 6361 w 6365"/>
                  <a:gd name="T11" fmla="*/ 4626 h 4626"/>
                  <a:gd name="T12" fmla="*/ 6365 w 6365"/>
                  <a:gd name="T13" fmla="*/ 4622 h 4626"/>
                  <a:gd name="T14" fmla="*/ 6365 w 6365"/>
                  <a:gd name="T15" fmla="*/ 4619 h 4626"/>
                  <a:gd name="T16" fmla="*/ 14 w 6365"/>
                  <a:gd name="T17" fmla="*/ 4619 h 4626"/>
                  <a:gd name="T18" fmla="*/ 7 w 6365"/>
                  <a:gd name="T19" fmla="*/ 4612 h 4626"/>
                  <a:gd name="T20" fmla="*/ 14 w 6365"/>
                  <a:gd name="T21" fmla="*/ 4612 h 4626"/>
                  <a:gd name="T22" fmla="*/ 14 w 6365"/>
                  <a:gd name="T23" fmla="*/ 16 h 4626"/>
                  <a:gd name="T24" fmla="*/ 7 w 6365"/>
                  <a:gd name="T25" fmla="*/ 16 h 4626"/>
                  <a:gd name="T26" fmla="*/ 14 w 6365"/>
                  <a:gd name="T27" fmla="*/ 8 h 4626"/>
                  <a:gd name="T28" fmla="*/ 6365 w 6365"/>
                  <a:gd name="T29" fmla="*/ 8 h 4626"/>
                  <a:gd name="T30" fmla="*/ 6365 w 6365"/>
                  <a:gd name="T31" fmla="*/ 4 h 4626"/>
                  <a:gd name="T32" fmla="*/ 6361 w 6365"/>
                  <a:gd name="T33" fmla="*/ 0 h 4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65" h="4626">
                    <a:moveTo>
                      <a:pt x="6361" y="0"/>
                    </a:moveTo>
                    <a:lnTo>
                      <a:pt x="4" y="0"/>
                    </a:lnTo>
                    <a:lnTo>
                      <a:pt x="0" y="4"/>
                    </a:lnTo>
                    <a:lnTo>
                      <a:pt x="0" y="4622"/>
                    </a:lnTo>
                    <a:lnTo>
                      <a:pt x="4" y="4626"/>
                    </a:lnTo>
                    <a:lnTo>
                      <a:pt x="6361" y="4626"/>
                    </a:lnTo>
                    <a:lnTo>
                      <a:pt x="6365" y="4622"/>
                    </a:lnTo>
                    <a:lnTo>
                      <a:pt x="6365" y="4619"/>
                    </a:lnTo>
                    <a:lnTo>
                      <a:pt x="14" y="4619"/>
                    </a:lnTo>
                    <a:lnTo>
                      <a:pt x="7" y="4612"/>
                    </a:lnTo>
                    <a:lnTo>
                      <a:pt x="14" y="4612"/>
                    </a:lnTo>
                    <a:lnTo>
                      <a:pt x="14" y="16"/>
                    </a:lnTo>
                    <a:lnTo>
                      <a:pt x="7" y="16"/>
                    </a:lnTo>
                    <a:lnTo>
                      <a:pt x="14" y="8"/>
                    </a:lnTo>
                    <a:lnTo>
                      <a:pt x="6365" y="8"/>
                    </a:lnTo>
                    <a:lnTo>
                      <a:pt x="6365" y="4"/>
                    </a:lnTo>
                    <a:lnTo>
                      <a:pt x="63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9"/>
              <p:cNvSpPr>
                <a:spLocks/>
              </p:cNvSpPr>
              <p:nvPr/>
            </p:nvSpPr>
            <p:spPr bwMode="auto">
              <a:xfrm>
                <a:off x="0" y="0"/>
                <a:ext cx="6365" cy="4626"/>
              </a:xfrm>
              <a:custGeom>
                <a:avLst/>
                <a:gdLst>
                  <a:gd name="T0" fmla="*/ 14 w 6365"/>
                  <a:gd name="T1" fmla="*/ 4612 h 4626"/>
                  <a:gd name="T2" fmla="*/ 7 w 6365"/>
                  <a:gd name="T3" fmla="*/ 4612 h 4626"/>
                  <a:gd name="T4" fmla="*/ 14 w 6365"/>
                  <a:gd name="T5" fmla="*/ 4619 h 4626"/>
                  <a:gd name="T6" fmla="*/ 14 w 6365"/>
                  <a:gd name="T7" fmla="*/ 4612 h 4626"/>
                </a:gdLst>
                <a:ahLst/>
                <a:cxnLst>
                  <a:cxn ang="0">
                    <a:pos x="T0" y="T1"/>
                  </a:cxn>
                  <a:cxn ang="0">
                    <a:pos x="T2" y="T3"/>
                  </a:cxn>
                  <a:cxn ang="0">
                    <a:pos x="T4" y="T5"/>
                  </a:cxn>
                  <a:cxn ang="0">
                    <a:pos x="T6" y="T7"/>
                  </a:cxn>
                </a:cxnLst>
                <a:rect l="0" t="0" r="r" b="b"/>
                <a:pathLst>
                  <a:path w="6365" h="4626">
                    <a:moveTo>
                      <a:pt x="14" y="4612"/>
                    </a:moveTo>
                    <a:lnTo>
                      <a:pt x="7" y="4612"/>
                    </a:lnTo>
                    <a:lnTo>
                      <a:pt x="14" y="4619"/>
                    </a:lnTo>
                    <a:lnTo>
                      <a:pt x="14" y="46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p:cNvSpPr>
              <p:nvPr/>
            </p:nvSpPr>
            <p:spPr bwMode="auto">
              <a:xfrm>
                <a:off x="0" y="0"/>
                <a:ext cx="6365" cy="4626"/>
              </a:xfrm>
              <a:custGeom>
                <a:avLst/>
                <a:gdLst>
                  <a:gd name="T0" fmla="*/ 6350 w 6365"/>
                  <a:gd name="T1" fmla="*/ 4612 h 4626"/>
                  <a:gd name="T2" fmla="*/ 14 w 6365"/>
                  <a:gd name="T3" fmla="*/ 4612 h 4626"/>
                  <a:gd name="T4" fmla="*/ 14 w 6365"/>
                  <a:gd name="T5" fmla="*/ 4619 h 4626"/>
                  <a:gd name="T6" fmla="*/ 6350 w 6365"/>
                  <a:gd name="T7" fmla="*/ 4619 h 4626"/>
                  <a:gd name="T8" fmla="*/ 6350 w 6365"/>
                  <a:gd name="T9" fmla="*/ 4612 h 4626"/>
                </a:gdLst>
                <a:ahLst/>
                <a:cxnLst>
                  <a:cxn ang="0">
                    <a:pos x="T0" y="T1"/>
                  </a:cxn>
                  <a:cxn ang="0">
                    <a:pos x="T2" y="T3"/>
                  </a:cxn>
                  <a:cxn ang="0">
                    <a:pos x="T4" y="T5"/>
                  </a:cxn>
                  <a:cxn ang="0">
                    <a:pos x="T6" y="T7"/>
                  </a:cxn>
                  <a:cxn ang="0">
                    <a:pos x="T8" y="T9"/>
                  </a:cxn>
                </a:cxnLst>
                <a:rect l="0" t="0" r="r" b="b"/>
                <a:pathLst>
                  <a:path w="6365" h="4626">
                    <a:moveTo>
                      <a:pt x="6350" y="4612"/>
                    </a:moveTo>
                    <a:lnTo>
                      <a:pt x="14" y="4612"/>
                    </a:lnTo>
                    <a:lnTo>
                      <a:pt x="14" y="4619"/>
                    </a:lnTo>
                    <a:lnTo>
                      <a:pt x="6350" y="4619"/>
                    </a:lnTo>
                    <a:lnTo>
                      <a:pt x="6350" y="46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7"/>
              <p:cNvSpPr>
                <a:spLocks/>
              </p:cNvSpPr>
              <p:nvPr/>
            </p:nvSpPr>
            <p:spPr bwMode="auto">
              <a:xfrm>
                <a:off x="0" y="0"/>
                <a:ext cx="6365" cy="4626"/>
              </a:xfrm>
              <a:custGeom>
                <a:avLst/>
                <a:gdLst>
                  <a:gd name="T0" fmla="*/ 6350 w 6365"/>
                  <a:gd name="T1" fmla="*/ 8 h 4626"/>
                  <a:gd name="T2" fmla="*/ 6350 w 6365"/>
                  <a:gd name="T3" fmla="*/ 4619 h 4626"/>
                  <a:gd name="T4" fmla="*/ 6358 w 6365"/>
                  <a:gd name="T5" fmla="*/ 4612 h 4626"/>
                  <a:gd name="T6" fmla="*/ 6365 w 6365"/>
                  <a:gd name="T7" fmla="*/ 4612 h 4626"/>
                  <a:gd name="T8" fmla="*/ 6365 w 6365"/>
                  <a:gd name="T9" fmla="*/ 16 h 4626"/>
                  <a:gd name="T10" fmla="*/ 6358 w 6365"/>
                  <a:gd name="T11" fmla="*/ 16 h 4626"/>
                  <a:gd name="T12" fmla="*/ 6350 w 6365"/>
                  <a:gd name="T13" fmla="*/ 8 h 4626"/>
                </a:gdLst>
                <a:ahLst/>
                <a:cxnLst>
                  <a:cxn ang="0">
                    <a:pos x="T0" y="T1"/>
                  </a:cxn>
                  <a:cxn ang="0">
                    <a:pos x="T2" y="T3"/>
                  </a:cxn>
                  <a:cxn ang="0">
                    <a:pos x="T4" y="T5"/>
                  </a:cxn>
                  <a:cxn ang="0">
                    <a:pos x="T6" y="T7"/>
                  </a:cxn>
                  <a:cxn ang="0">
                    <a:pos x="T8" y="T9"/>
                  </a:cxn>
                  <a:cxn ang="0">
                    <a:pos x="T10" y="T11"/>
                  </a:cxn>
                  <a:cxn ang="0">
                    <a:pos x="T12" y="T13"/>
                  </a:cxn>
                </a:cxnLst>
                <a:rect l="0" t="0" r="r" b="b"/>
                <a:pathLst>
                  <a:path w="6365" h="4626">
                    <a:moveTo>
                      <a:pt x="6350" y="8"/>
                    </a:moveTo>
                    <a:lnTo>
                      <a:pt x="6350" y="4619"/>
                    </a:lnTo>
                    <a:lnTo>
                      <a:pt x="6358" y="4612"/>
                    </a:lnTo>
                    <a:lnTo>
                      <a:pt x="6365" y="4612"/>
                    </a:lnTo>
                    <a:lnTo>
                      <a:pt x="6365" y="16"/>
                    </a:lnTo>
                    <a:lnTo>
                      <a:pt x="6358" y="16"/>
                    </a:lnTo>
                    <a:lnTo>
                      <a:pt x="635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6"/>
              <p:cNvSpPr>
                <a:spLocks/>
              </p:cNvSpPr>
              <p:nvPr/>
            </p:nvSpPr>
            <p:spPr bwMode="auto">
              <a:xfrm>
                <a:off x="0" y="0"/>
                <a:ext cx="6365" cy="4626"/>
              </a:xfrm>
              <a:custGeom>
                <a:avLst/>
                <a:gdLst>
                  <a:gd name="T0" fmla="*/ 6365 w 6365"/>
                  <a:gd name="T1" fmla="*/ 4612 h 4626"/>
                  <a:gd name="T2" fmla="*/ 6358 w 6365"/>
                  <a:gd name="T3" fmla="*/ 4612 h 4626"/>
                  <a:gd name="T4" fmla="*/ 6350 w 6365"/>
                  <a:gd name="T5" fmla="*/ 4619 h 4626"/>
                  <a:gd name="T6" fmla="*/ 6365 w 6365"/>
                  <a:gd name="T7" fmla="*/ 4619 h 4626"/>
                  <a:gd name="T8" fmla="*/ 6365 w 6365"/>
                  <a:gd name="T9" fmla="*/ 4612 h 4626"/>
                </a:gdLst>
                <a:ahLst/>
                <a:cxnLst>
                  <a:cxn ang="0">
                    <a:pos x="T0" y="T1"/>
                  </a:cxn>
                  <a:cxn ang="0">
                    <a:pos x="T2" y="T3"/>
                  </a:cxn>
                  <a:cxn ang="0">
                    <a:pos x="T4" y="T5"/>
                  </a:cxn>
                  <a:cxn ang="0">
                    <a:pos x="T6" y="T7"/>
                  </a:cxn>
                  <a:cxn ang="0">
                    <a:pos x="T8" y="T9"/>
                  </a:cxn>
                </a:cxnLst>
                <a:rect l="0" t="0" r="r" b="b"/>
                <a:pathLst>
                  <a:path w="6365" h="4626">
                    <a:moveTo>
                      <a:pt x="6365" y="4612"/>
                    </a:moveTo>
                    <a:lnTo>
                      <a:pt x="6358" y="4612"/>
                    </a:lnTo>
                    <a:lnTo>
                      <a:pt x="6350" y="4619"/>
                    </a:lnTo>
                    <a:lnTo>
                      <a:pt x="6365" y="4619"/>
                    </a:lnTo>
                    <a:lnTo>
                      <a:pt x="6365" y="46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5"/>
              <p:cNvSpPr>
                <a:spLocks/>
              </p:cNvSpPr>
              <p:nvPr/>
            </p:nvSpPr>
            <p:spPr bwMode="auto">
              <a:xfrm>
                <a:off x="0" y="0"/>
                <a:ext cx="6365" cy="4626"/>
              </a:xfrm>
              <a:custGeom>
                <a:avLst/>
                <a:gdLst>
                  <a:gd name="T0" fmla="*/ 14 w 6365"/>
                  <a:gd name="T1" fmla="*/ 8 h 4626"/>
                  <a:gd name="T2" fmla="*/ 7 w 6365"/>
                  <a:gd name="T3" fmla="*/ 16 h 4626"/>
                  <a:gd name="T4" fmla="*/ 14 w 6365"/>
                  <a:gd name="T5" fmla="*/ 16 h 4626"/>
                  <a:gd name="T6" fmla="*/ 14 w 6365"/>
                  <a:gd name="T7" fmla="*/ 8 h 4626"/>
                </a:gdLst>
                <a:ahLst/>
                <a:cxnLst>
                  <a:cxn ang="0">
                    <a:pos x="T0" y="T1"/>
                  </a:cxn>
                  <a:cxn ang="0">
                    <a:pos x="T2" y="T3"/>
                  </a:cxn>
                  <a:cxn ang="0">
                    <a:pos x="T4" y="T5"/>
                  </a:cxn>
                  <a:cxn ang="0">
                    <a:pos x="T6" y="T7"/>
                  </a:cxn>
                </a:cxnLst>
                <a:rect l="0" t="0" r="r" b="b"/>
                <a:pathLst>
                  <a:path w="6365" h="4626">
                    <a:moveTo>
                      <a:pt x="14" y="8"/>
                    </a:moveTo>
                    <a:lnTo>
                      <a:pt x="7" y="16"/>
                    </a:lnTo>
                    <a:lnTo>
                      <a:pt x="14" y="16"/>
                    </a:lnTo>
                    <a:lnTo>
                      <a:pt x="1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4"/>
              <p:cNvSpPr>
                <a:spLocks/>
              </p:cNvSpPr>
              <p:nvPr/>
            </p:nvSpPr>
            <p:spPr bwMode="auto">
              <a:xfrm>
                <a:off x="0" y="0"/>
                <a:ext cx="6365" cy="4626"/>
              </a:xfrm>
              <a:custGeom>
                <a:avLst/>
                <a:gdLst>
                  <a:gd name="T0" fmla="*/ 6350 w 6365"/>
                  <a:gd name="T1" fmla="*/ 8 h 4626"/>
                  <a:gd name="T2" fmla="*/ 14 w 6365"/>
                  <a:gd name="T3" fmla="*/ 8 h 4626"/>
                  <a:gd name="T4" fmla="*/ 14 w 6365"/>
                  <a:gd name="T5" fmla="*/ 16 h 4626"/>
                  <a:gd name="T6" fmla="*/ 6350 w 6365"/>
                  <a:gd name="T7" fmla="*/ 16 h 4626"/>
                  <a:gd name="T8" fmla="*/ 6350 w 6365"/>
                  <a:gd name="T9" fmla="*/ 8 h 4626"/>
                </a:gdLst>
                <a:ahLst/>
                <a:cxnLst>
                  <a:cxn ang="0">
                    <a:pos x="T0" y="T1"/>
                  </a:cxn>
                  <a:cxn ang="0">
                    <a:pos x="T2" y="T3"/>
                  </a:cxn>
                  <a:cxn ang="0">
                    <a:pos x="T4" y="T5"/>
                  </a:cxn>
                  <a:cxn ang="0">
                    <a:pos x="T6" y="T7"/>
                  </a:cxn>
                  <a:cxn ang="0">
                    <a:pos x="T8" y="T9"/>
                  </a:cxn>
                </a:cxnLst>
                <a:rect l="0" t="0" r="r" b="b"/>
                <a:pathLst>
                  <a:path w="6365" h="4626">
                    <a:moveTo>
                      <a:pt x="6350" y="8"/>
                    </a:moveTo>
                    <a:lnTo>
                      <a:pt x="14" y="8"/>
                    </a:lnTo>
                    <a:lnTo>
                      <a:pt x="14" y="16"/>
                    </a:lnTo>
                    <a:lnTo>
                      <a:pt x="6350" y="16"/>
                    </a:lnTo>
                    <a:lnTo>
                      <a:pt x="635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3"/>
              <p:cNvSpPr>
                <a:spLocks/>
              </p:cNvSpPr>
              <p:nvPr/>
            </p:nvSpPr>
            <p:spPr bwMode="auto">
              <a:xfrm>
                <a:off x="0" y="0"/>
                <a:ext cx="6365" cy="4626"/>
              </a:xfrm>
              <a:custGeom>
                <a:avLst/>
                <a:gdLst>
                  <a:gd name="T0" fmla="*/ 6365 w 6365"/>
                  <a:gd name="T1" fmla="*/ 8 h 4626"/>
                  <a:gd name="T2" fmla="*/ 6350 w 6365"/>
                  <a:gd name="T3" fmla="*/ 8 h 4626"/>
                  <a:gd name="T4" fmla="*/ 6358 w 6365"/>
                  <a:gd name="T5" fmla="*/ 16 h 4626"/>
                  <a:gd name="T6" fmla="*/ 6365 w 6365"/>
                  <a:gd name="T7" fmla="*/ 16 h 4626"/>
                  <a:gd name="T8" fmla="*/ 6365 w 6365"/>
                  <a:gd name="T9" fmla="*/ 8 h 4626"/>
                </a:gdLst>
                <a:ahLst/>
                <a:cxnLst>
                  <a:cxn ang="0">
                    <a:pos x="T0" y="T1"/>
                  </a:cxn>
                  <a:cxn ang="0">
                    <a:pos x="T2" y="T3"/>
                  </a:cxn>
                  <a:cxn ang="0">
                    <a:pos x="T4" y="T5"/>
                  </a:cxn>
                  <a:cxn ang="0">
                    <a:pos x="T6" y="T7"/>
                  </a:cxn>
                  <a:cxn ang="0">
                    <a:pos x="T8" y="T9"/>
                  </a:cxn>
                </a:cxnLst>
                <a:rect l="0" t="0" r="r" b="b"/>
                <a:pathLst>
                  <a:path w="6365" h="4626">
                    <a:moveTo>
                      <a:pt x="6365" y="8"/>
                    </a:moveTo>
                    <a:lnTo>
                      <a:pt x="6350" y="8"/>
                    </a:lnTo>
                    <a:lnTo>
                      <a:pt x="6358" y="16"/>
                    </a:lnTo>
                    <a:lnTo>
                      <a:pt x="6365" y="16"/>
                    </a:lnTo>
                    <a:lnTo>
                      <a:pt x="636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Tree>
    <p:extLst>
      <p:ext uri="{BB962C8B-B14F-4D97-AF65-F5344CB8AC3E}">
        <p14:creationId xmlns:p14="http://schemas.microsoft.com/office/powerpoint/2010/main" val="4794543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Pressure &amp; Differential Pressure Limits</a:t>
            </a:r>
          </a:p>
        </p:txBody>
      </p:sp>
      <p:sp>
        <p:nvSpPr>
          <p:cNvPr id="3" name="Content Placeholder 2"/>
          <p:cNvSpPr>
            <a:spLocks noGrp="1"/>
          </p:cNvSpPr>
          <p:nvPr>
            <p:ph idx="1"/>
          </p:nvPr>
        </p:nvSpPr>
        <p:spPr/>
        <p:txBody>
          <a:bodyPr>
            <a:normAutofit fontScale="92500"/>
          </a:bodyPr>
          <a:lstStyle/>
          <a:p>
            <a:r>
              <a:rPr lang="en-US" dirty="0"/>
              <a:t>All regulators and pilots have pressure and differential pressure limitations </a:t>
            </a:r>
          </a:p>
          <a:p>
            <a:r>
              <a:rPr lang="en-US" dirty="0"/>
              <a:t>These limitations can affect the ability of the monitor regulator </a:t>
            </a:r>
          </a:p>
          <a:p>
            <a:pPr lvl="1"/>
            <a:r>
              <a:rPr lang="en-US" u="sng" dirty="0"/>
              <a:t>Is it possible to flow the required amount of gas with the minimum DP? </a:t>
            </a:r>
          </a:p>
          <a:p>
            <a:pPr lvl="1"/>
            <a:r>
              <a:rPr lang="en-US" u="sng" dirty="0"/>
              <a:t>What is the minimum DP required to open the regulator fully?</a:t>
            </a:r>
          </a:p>
          <a:p>
            <a:pPr lvl="1"/>
            <a:r>
              <a:rPr lang="en-US" u="sng" dirty="0"/>
              <a:t>What is the minimum DP to crack the regulator open on low flows?</a:t>
            </a:r>
          </a:p>
          <a:p>
            <a:r>
              <a:rPr lang="en-US" dirty="0"/>
              <a:t>Maximum Differential pressure across the flexible element or seat </a:t>
            </a:r>
          </a:p>
          <a:p>
            <a:pPr lvl="1"/>
            <a:r>
              <a:rPr lang="en-US" dirty="0"/>
              <a:t>Even though a regulator may have a flange and body ANSI 600 rating the rubber goods may not have a maximum operating differential may only be rated for 800, 1000, or 1200 psi under normal conditions </a:t>
            </a:r>
          </a:p>
          <a:p>
            <a:pPr lvl="2"/>
            <a:r>
              <a:rPr lang="en-US" u="sng" dirty="0"/>
              <a:t>Most companies will have internal standards on how large individual pressure cuts can be</a:t>
            </a:r>
          </a:p>
          <a:p>
            <a:pPr lvl="2"/>
            <a:r>
              <a:rPr lang="en-US" dirty="0"/>
              <a:t>You must also consider what freezing effects each pressure cut will have</a:t>
            </a:r>
          </a:p>
        </p:txBody>
      </p:sp>
      <p:sp>
        <p:nvSpPr>
          <p:cNvPr id="5" name="Footer Placeholder 4"/>
          <p:cNvSpPr>
            <a:spLocks noGrp="1"/>
          </p:cNvSpPr>
          <p:nvPr>
            <p:ph type="ftr" sz="quarter" idx="11"/>
          </p:nvPr>
        </p:nvSpPr>
        <p:spPr/>
        <p:txBody>
          <a:bodyPr/>
          <a:lstStyle/>
          <a:p>
            <a:r>
              <a:rPr lang="en-US"/>
              <a:t>Western Regional Gas Conference 2025</a:t>
            </a:r>
            <a:endParaRPr lang="en-US" dirty="0"/>
          </a:p>
        </p:txBody>
      </p:sp>
      <p:sp>
        <p:nvSpPr>
          <p:cNvPr id="6" name="Slide Number Placeholder 5"/>
          <p:cNvSpPr>
            <a:spLocks noGrp="1"/>
          </p:cNvSpPr>
          <p:nvPr>
            <p:ph type="sldNum" sz="quarter" idx="12"/>
          </p:nvPr>
        </p:nvSpPr>
        <p:spPr/>
        <p:txBody>
          <a:bodyPr/>
          <a:lstStyle/>
          <a:p>
            <a:fld id="{E3C578C6-927A-E54D-B4E7-9BA826EF25BA}" type="slidenum">
              <a:rPr lang="en-US" smtClean="0"/>
              <a:t>24</a:t>
            </a:fld>
            <a:endParaRPr lang="en-US" dirty="0"/>
          </a:p>
        </p:txBody>
      </p:sp>
    </p:spTree>
    <p:extLst>
      <p:ext uri="{BB962C8B-B14F-4D97-AF65-F5344CB8AC3E}">
        <p14:creationId xmlns:p14="http://schemas.microsoft.com/office/powerpoint/2010/main" val="26733419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Pressure &amp; Differential Pressure Limits</a:t>
            </a:r>
          </a:p>
        </p:txBody>
      </p:sp>
      <p:sp>
        <p:nvSpPr>
          <p:cNvPr id="6" name="Content Placeholder 5"/>
          <p:cNvSpPr>
            <a:spLocks noGrp="1"/>
          </p:cNvSpPr>
          <p:nvPr>
            <p:ph sz="half" idx="1"/>
          </p:nvPr>
        </p:nvSpPr>
        <p:spPr/>
        <p:txBody>
          <a:bodyPr/>
          <a:lstStyle/>
          <a:p>
            <a:r>
              <a:rPr lang="en-US" dirty="0"/>
              <a:t>Each manufacture should have a Min/Max DP chart for each regulator make sure you check each regulator for:</a:t>
            </a:r>
          </a:p>
          <a:p>
            <a:pPr lvl="1"/>
            <a:r>
              <a:rPr lang="en-US" b="1" u="sng" dirty="0"/>
              <a:t>Min</a:t>
            </a:r>
            <a:r>
              <a:rPr lang="en-US" dirty="0"/>
              <a:t> DP for the given diaphragm and bias spring to </a:t>
            </a:r>
            <a:r>
              <a:rPr lang="en-US" b="1" u="sng" dirty="0"/>
              <a:t>crack</a:t>
            </a:r>
            <a:r>
              <a:rPr lang="en-US" dirty="0"/>
              <a:t> </a:t>
            </a:r>
            <a:r>
              <a:rPr lang="en-US" b="1" u="sng" dirty="0"/>
              <a:t>open</a:t>
            </a:r>
            <a:r>
              <a:rPr lang="en-US" dirty="0"/>
              <a:t> the regulator</a:t>
            </a:r>
          </a:p>
          <a:p>
            <a:pPr lvl="1"/>
            <a:r>
              <a:rPr lang="en-US" b="1" u="sng" dirty="0"/>
              <a:t>Max</a:t>
            </a:r>
            <a:r>
              <a:rPr lang="en-US" dirty="0"/>
              <a:t> DP for the given diaphragm and bias spring to </a:t>
            </a:r>
            <a:r>
              <a:rPr lang="en-US" b="1" u="sng" dirty="0"/>
              <a:t>fully</a:t>
            </a:r>
            <a:r>
              <a:rPr lang="en-US" dirty="0"/>
              <a:t> </a:t>
            </a:r>
            <a:r>
              <a:rPr lang="en-US" b="1" u="sng" dirty="0"/>
              <a:t>open</a:t>
            </a:r>
            <a:r>
              <a:rPr lang="en-US" dirty="0"/>
              <a:t> the regulator</a:t>
            </a:r>
          </a:p>
          <a:p>
            <a:pPr lvl="1"/>
            <a:endParaRPr lang="en-US" dirty="0"/>
          </a:p>
        </p:txBody>
      </p:sp>
      <p:sp>
        <p:nvSpPr>
          <p:cNvPr id="7" name="Content Placeholder 6"/>
          <p:cNvSpPr>
            <a:spLocks noGrp="1"/>
          </p:cNvSpPr>
          <p:nvPr>
            <p:ph sz="half" idx="2"/>
          </p:nvPr>
        </p:nvSpPr>
        <p:spPr/>
        <p:txBody>
          <a:bodyPr/>
          <a:lstStyle/>
          <a:p>
            <a:endParaRPr lang="en-US" dirty="0"/>
          </a:p>
        </p:txBody>
      </p:sp>
      <p:sp>
        <p:nvSpPr>
          <p:cNvPr id="4" name="Footer Placeholder 3"/>
          <p:cNvSpPr>
            <a:spLocks noGrp="1"/>
          </p:cNvSpPr>
          <p:nvPr>
            <p:ph type="ftr" sz="quarter" idx="11"/>
          </p:nvPr>
        </p:nvSpPr>
        <p:spPr/>
        <p:txBody>
          <a:bodyPr/>
          <a:lstStyle/>
          <a:p>
            <a:r>
              <a:rPr lang="en-US"/>
              <a:t>Western Regional Gas Conference 2025</a:t>
            </a:r>
            <a:endParaRPr lang="en-US" dirty="0"/>
          </a:p>
        </p:txBody>
      </p:sp>
      <p:sp>
        <p:nvSpPr>
          <p:cNvPr id="5" name="Slide Number Placeholder 4"/>
          <p:cNvSpPr>
            <a:spLocks noGrp="1"/>
          </p:cNvSpPr>
          <p:nvPr>
            <p:ph type="sldNum" sz="quarter" idx="12"/>
          </p:nvPr>
        </p:nvSpPr>
        <p:spPr/>
        <p:txBody>
          <a:bodyPr/>
          <a:lstStyle/>
          <a:p>
            <a:fld id="{E3C578C6-927A-E54D-B4E7-9BA826EF25BA}" type="slidenum">
              <a:rPr lang="en-US" smtClean="0"/>
              <a:t>25</a:t>
            </a:fld>
            <a:endParaRPr lang="en-US" dirty="0"/>
          </a:p>
        </p:txBody>
      </p:sp>
      <p:sp>
        <p:nvSpPr>
          <p:cNvPr id="8" name="Rectangle 12"/>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pSp>
        <p:nvGrpSpPr>
          <p:cNvPr id="9" name="Group 1"/>
          <p:cNvGrpSpPr>
            <a:grpSpLocks/>
          </p:cNvGrpSpPr>
          <p:nvPr/>
        </p:nvGrpSpPr>
        <p:grpSpPr bwMode="auto">
          <a:xfrm>
            <a:off x="6248400" y="1785938"/>
            <a:ext cx="5105400" cy="4005262"/>
            <a:chOff x="0" y="0"/>
            <a:chExt cx="6365" cy="4626"/>
          </a:xfrm>
        </p:grpSpPr>
        <p:pic>
          <p:nvPicPr>
            <p:cNvPr id="308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 y="10"/>
              <a:ext cx="6346" cy="460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2"/>
            <p:cNvGrpSpPr>
              <a:grpSpLocks/>
            </p:cNvGrpSpPr>
            <p:nvPr/>
          </p:nvGrpSpPr>
          <p:grpSpPr bwMode="auto">
            <a:xfrm>
              <a:off x="0" y="0"/>
              <a:ext cx="6365" cy="4626"/>
              <a:chOff x="0" y="0"/>
              <a:chExt cx="6365" cy="4626"/>
            </a:xfrm>
          </p:grpSpPr>
          <p:sp>
            <p:nvSpPr>
              <p:cNvPr id="11" name="Freeform 10"/>
              <p:cNvSpPr>
                <a:spLocks/>
              </p:cNvSpPr>
              <p:nvPr/>
            </p:nvSpPr>
            <p:spPr bwMode="auto">
              <a:xfrm>
                <a:off x="0" y="0"/>
                <a:ext cx="6365" cy="4626"/>
              </a:xfrm>
              <a:custGeom>
                <a:avLst/>
                <a:gdLst>
                  <a:gd name="T0" fmla="*/ 6361 w 6365"/>
                  <a:gd name="T1" fmla="*/ 0 h 4626"/>
                  <a:gd name="T2" fmla="*/ 4 w 6365"/>
                  <a:gd name="T3" fmla="*/ 0 h 4626"/>
                  <a:gd name="T4" fmla="*/ 0 w 6365"/>
                  <a:gd name="T5" fmla="*/ 4 h 4626"/>
                  <a:gd name="T6" fmla="*/ 0 w 6365"/>
                  <a:gd name="T7" fmla="*/ 4622 h 4626"/>
                  <a:gd name="T8" fmla="*/ 4 w 6365"/>
                  <a:gd name="T9" fmla="*/ 4626 h 4626"/>
                  <a:gd name="T10" fmla="*/ 6361 w 6365"/>
                  <a:gd name="T11" fmla="*/ 4626 h 4626"/>
                  <a:gd name="T12" fmla="*/ 6365 w 6365"/>
                  <a:gd name="T13" fmla="*/ 4622 h 4626"/>
                  <a:gd name="T14" fmla="*/ 6365 w 6365"/>
                  <a:gd name="T15" fmla="*/ 4619 h 4626"/>
                  <a:gd name="T16" fmla="*/ 14 w 6365"/>
                  <a:gd name="T17" fmla="*/ 4619 h 4626"/>
                  <a:gd name="T18" fmla="*/ 7 w 6365"/>
                  <a:gd name="T19" fmla="*/ 4612 h 4626"/>
                  <a:gd name="T20" fmla="*/ 14 w 6365"/>
                  <a:gd name="T21" fmla="*/ 4612 h 4626"/>
                  <a:gd name="T22" fmla="*/ 14 w 6365"/>
                  <a:gd name="T23" fmla="*/ 16 h 4626"/>
                  <a:gd name="T24" fmla="*/ 7 w 6365"/>
                  <a:gd name="T25" fmla="*/ 16 h 4626"/>
                  <a:gd name="T26" fmla="*/ 14 w 6365"/>
                  <a:gd name="T27" fmla="*/ 8 h 4626"/>
                  <a:gd name="T28" fmla="*/ 6365 w 6365"/>
                  <a:gd name="T29" fmla="*/ 8 h 4626"/>
                  <a:gd name="T30" fmla="*/ 6365 w 6365"/>
                  <a:gd name="T31" fmla="*/ 4 h 4626"/>
                  <a:gd name="T32" fmla="*/ 6361 w 6365"/>
                  <a:gd name="T33" fmla="*/ 0 h 4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65" h="4626">
                    <a:moveTo>
                      <a:pt x="6361" y="0"/>
                    </a:moveTo>
                    <a:lnTo>
                      <a:pt x="4" y="0"/>
                    </a:lnTo>
                    <a:lnTo>
                      <a:pt x="0" y="4"/>
                    </a:lnTo>
                    <a:lnTo>
                      <a:pt x="0" y="4622"/>
                    </a:lnTo>
                    <a:lnTo>
                      <a:pt x="4" y="4626"/>
                    </a:lnTo>
                    <a:lnTo>
                      <a:pt x="6361" y="4626"/>
                    </a:lnTo>
                    <a:lnTo>
                      <a:pt x="6365" y="4622"/>
                    </a:lnTo>
                    <a:lnTo>
                      <a:pt x="6365" y="4619"/>
                    </a:lnTo>
                    <a:lnTo>
                      <a:pt x="14" y="4619"/>
                    </a:lnTo>
                    <a:lnTo>
                      <a:pt x="7" y="4612"/>
                    </a:lnTo>
                    <a:lnTo>
                      <a:pt x="14" y="4612"/>
                    </a:lnTo>
                    <a:lnTo>
                      <a:pt x="14" y="16"/>
                    </a:lnTo>
                    <a:lnTo>
                      <a:pt x="7" y="16"/>
                    </a:lnTo>
                    <a:lnTo>
                      <a:pt x="14" y="8"/>
                    </a:lnTo>
                    <a:lnTo>
                      <a:pt x="6365" y="8"/>
                    </a:lnTo>
                    <a:lnTo>
                      <a:pt x="6365" y="4"/>
                    </a:lnTo>
                    <a:lnTo>
                      <a:pt x="63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9"/>
              <p:cNvSpPr>
                <a:spLocks/>
              </p:cNvSpPr>
              <p:nvPr/>
            </p:nvSpPr>
            <p:spPr bwMode="auto">
              <a:xfrm>
                <a:off x="0" y="0"/>
                <a:ext cx="6365" cy="4626"/>
              </a:xfrm>
              <a:custGeom>
                <a:avLst/>
                <a:gdLst>
                  <a:gd name="T0" fmla="*/ 14 w 6365"/>
                  <a:gd name="T1" fmla="*/ 4612 h 4626"/>
                  <a:gd name="T2" fmla="*/ 7 w 6365"/>
                  <a:gd name="T3" fmla="*/ 4612 h 4626"/>
                  <a:gd name="T4" fmla="*/ 14 w 6365"/>
                  <a:gd name="T5" fmla="*/ 4619 h 4626"/>
                  <a:gd name="T6" fmla="*/ 14 w 6365"/>
                  <a:gd name="T7" fmla="*/ 4612 h 4626"/>
                </a:gdLst>
                <a:ahLst/>
                <a:cxnLst>
                  <a:cxn ang="0">
                    <a:pos x="T0" y="T1"/>
                  </a:cxn>
                  <a:cxn ang="0">
                    <a:pos x="T2" y="T3"/>
                  </a:cxn>
                  <a:cxn ang="0">
                    <a:pos x="T4" y="T5"/>
                  </a:cxn>
                  <a:cxn ang="0">
                    <a:pos x="T6" y="T7"/>
                  </a:cxn>
                </a:cxnLst>
                <a:rect l="0" t="0" r="r" b="b"/>
                <a:pathLst>
                  <a:path w="6365" h="4626">
                    <a:moveTo>
                      <a:pt x="14" y="4612"/>
                    </a:moveTo>
                    <a:lnTo>
                      <a:pt x="7" y="4612"/>
                    </a:lnTo>
                    <a:lnTo>
                      <a:pt x="14" y="4619"/>
                    </a:lnTo>
                    <a:lnTo>
                      <a:pt x="14" y="46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p:cNvSpPr>
              <p:nvPr/>
            </p:nvSpPr>
            <p:spPr bwMode="auto">
              <a:xfrm>
                <a:off x="0" y="0"/>
                <a:ext cx="6365" cy="4626"/>
              </a:xfrm>
              <a:custGeom>
                <a:avLst/>
                <a:gdLst>
                  <a:gd name="T0" fmla="*/ 6350 w 6365"/>
                  <a:gd name="T1" fmla="*/ 4612 h 4626"/>
                  <a:gd name="T2" fmla="*/ 14 w 6365"/>
                  <a:gd name="T3" fmla="*/ 4612 h 4626"/>
                  <a:gd name="T4" fmla="*/ 14 w 6365"/>
                  <a:gd name="T5" fmla="*/ 4619 h 4626"/>
                  <a:gd name="T6" fmla="*/ 6350 w 6365"/>
                  <a:gd name="T7" fmla="*/ 4619 h 4626"/>
                  <a:gd name="T8" fmla="*/ 6350 w 6365"/>
                  <a:gd name="T9" fmla="*/ 4612 h 4626"/>
                </a:gdLst>
                <a:ahLst/>
                <a:cxnLst>
                  <a:cxn ang="0">
                    <a:pos x="T0" y="T1"/>
                  </a:cxn>
                  <a:cxn ang="0">
                    <a:pos x="T2" y="T3"/>
                  </a:cxn>
                  <a:cxn ang="0">
                    <a:pos x="T4" y="T5"/>
                  </a:cxn>
                  <a:cxn ang="0">
                    <a:pos x="T6" y="T7"/>
                  </a:cxn>
                  <a:cxn ang="0">
                    <a:pos x="T8" y="T9"/>
                  </a:cxn>
                </a:cxnLst>
                <a:rect l="0" t="0" r="r" b="b"/>
                <a:pathLst>
                  <a:path w="6365" h="4626">
                    <a:moveTo>
                      <a:pt x="6350" y="4612"/>
                    </a:moveTo>
                    <a:lnTo>
                      <a:pt x="14" y="4612"/>
                    </a:lnTo>
                    <a:lnTo>
                      <a:pt x="14" y="4619"/>
                    </a:lnTo>
                    <a:lnTo>
                      <a:pt x="6350" y="4619"/>
                    </a:lnTo>
                    <a:lnTo>
                      <a:pt x="6350" y="46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7"/>
              <p:cNvSpPr>
                <a:spLocks/>
              </p:cNvSpPr>
              <p:nvPr/>
            </p:nvSpPr>
            <p:spPr bwMode="auto">
              <a:xfrm>
                <a:off x="0" y="0"/>
                <a:ext cx="6365" cy="4626"/>
              </a:xfrm>
              <a:custGeom>
                <a:avLst/>
                <a:gdLst>
                  <a:gd name="T0" fmla="*/ 6350 w 6365"/>
                  <a:gd name="T1" fmla="*/ 8 h 4626"/>
                  <a:gd name="T2" fmla="*/ 6350 w 6365"/>
                  <a:gd name="T3" fmla="*/ 4619 h 4626"/>
                  <a:gd name="T4" fmla="*/ 6358 w 6365"/>
                  <a:gd name="T5" fmla="*/ 4612 h 4626"/>
                  <a:gd name="T6" fmla="*/ 6365 w 6365"/>
                  <a:gd name="T7" fmla="*/ 4612 h 4626"/>
                  <a:gd name="T8" fmla="*/ 6365 w 6365"/>
                  <a:gd name="T9" fmla="*/ 16 h 4626"/>
                  <a:gd name="T10" fmla="*/ 6358 w 6365"/>
                  <a:gd name="T11" fmla="*/ 16 h 4626"/>
                  <a:gd name="T12" fmla="*/ 6350 w 6365"/>
                  <a:gd name="T13" fmla="*/ 8 h 4626"/>
                </a:gdLst>
                <a:ahLst/>
                <a:cxnLst>
                  <a:cxn ang="0">
                    <a:pos x="T0" y="T1"/>
                  </a:cxn>
                  <a:cxn ang="0">
                    <a:pos x="T2" y="T3"/>
                  </a:cxn>
                  <a:cxn ang="0">
                    <a:pos x="T4" y="T5"/>
                  </a:cxn>
                  <a:cxn ang="0">
                    <a:pos x="T6" y="T7"/>
                  </a:cxn>
                  <a:cxn ang="0">
                    <a:pos x="T8" y="T9"/>
                  </a:cxn>
                  <a:cxn ang="0">
                    <a:pos x="T10" y="T11"/>
                  </a:cxn>
                  <a:cxn ang="0">
                    <a:pos x="T12" y="T13"/>
                  </a:cxn>
                </a:cxnLst>
                <a:rect l="0" t="0" r="r" b="b"/>
                <a:pathLst>
                  <a:path w="6365" h="4626">
                    <a:moveTo>
                      <a:pt x="6350" y="8"/>
                    </a:moveTo>
                    <a:lnTo>
                      <a:pt x="6350" y="4619"/>
                    </a:lnTo>
                    <a:lnTo>
                      <a:pt x="6358" y="4612"/>
                    </a:lnTo>
                    <a:lnTo>
                      <a:pt x="6365" y="4612"/>
                    </a:lnTo>
                    <a:lnTo>
                      <a:pt x="6365" y="16"/>
                    </a:lnTo>
                    <a:lnTo>
                      <a:pt x="6358" y="16"/>
                    </a:lnTo>
                    <a:lnTo>
                      <a:pt x="635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6"/>
              <p:cNvSpPr>
                <a:spLocks/>
              </p:cNvSpPr>
              <p:nvPr/>
            </p:nvSpPr>
            <p:spPr bwMode="auto">
              <a:xfrm>
                <a:off x="0" y="0"/>
                <a:ext cx="6365" cy="4626"/>
              </a:xfrm>
              <a:custGeom>
                <a:avLst/>
                <a:gdLst>
                  <a:gd name="T0" fmla="*/ 6365 w 6365"/>
                  <a:gd name="T1" fmla="*/ 4612 h 4626"/>
                  <a:gd name="T2" fmla="*/ 6358 w 6365"/>
                  <a:gd name="T3" fmla="*/ 4612 h 4626"/>
                  <a:gd name="T4" fmla="*/ 6350 w 6365"/>
                  <a:gd name="T5" fmla="*/ 4619 h 4626"/>
                  <a:gd name="T6" fmla="*/ 6365 w 6365"/>
                  <a:gd name="T7" fmla="*/ 4619 h 4626"/>
                  <a:gd name="T8" fmla="*/ 6365 w 6365"/>
                  <a:gd name="T9" fmla="*/ 4612 h 4626"/>
                </a:gdLst>
                <a:ahLst/>
                <a:cxnLst>
                  <a:cxn ang="0">
                    <a:pos x="T0" y="T1"/>
                  </a:cxn>
                  <a:cxn ang="0">
                    <a:pos x="T2" y="T3"/>
                  </a:cxn>
                  <a:cxn ang="0">
                    <a:pos x="T4" y="T5"/>
                  </a:cxn>
                  <a:cxn ang="0">
                    <a:pos x="T6" y="T7"/>
                  </a:cxn>
                  <a:cxn ang="0">
                    <a:pos x="T8" y="T9"/>
                  </a:cxn>
                </a:cxnLst>
                <a:rect l="0" t="0" r="r" b="b"/>
                <a:pathLst>
                  <a:path w="6365" h="4626">
                    <a:moveTo>
                      <a:pt x="6365" y="4612"/>
                    </a:moveTo>
                    <a:lnTo>
                      <a:pt x="6358" y="4612"/>
                    </a:lnTo>
                    <a:lnTo>
                      <a:pt x="6350" y="4619"/>
                    </a:lnTo>
                    <a:lnTo>
                      <a:pt x="6365" y="4619"/>
                    </a:lnTo>
                    <a:lnTo>
                      <a:pt x="6365" y="46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5"/>
              <p:cNvSpPr>
                <a:spLocks/>
              </p:cNvSpPr>
              <p:nvPr/>
            </p:nvSpPr>
            <p:spPr bwMode="auto">
              <a:xfrm>
                <a:off x="0" y="0"/>
                <a:ext cx="6365" cy="4626"/>
              </a:xfrm>
              <a:custGeom>
                <a:avLst/>
                <a:gdLst>
                  <a:gd name="T0" fmla="*/ 14 w 6365"/>
                  <a:gd name="T1" fmla="*/ 8 h 4626"/>
                  <a:gd name="T2" fmla="*/ 7 w 6365"/>
                  <a:gd name="T3" fmla="*/ 16 h 4626"/>
                  <a:gd name="T4" fmla="*/ 14 w 6365"/>
                  <a:gd name="T5" fmla="*/ 16 h 4626"/>
                  <a:gd name="T6" fmla="*/ 14 w 6365"/>
                  <a:gd name="T7" fmla="*/ 8 h 4626"/>
                </a:gdLst>
                <a:ahLst/>
                <a:cxnLst>
                  <a:cxn ang="0">
                    <a:pos x="T0" y="T1"/>
                  </a:cxn>
                  <a:cxn ang="0">
                    <a:pos x="T2" y="T3"/>
                  </a:cxn>
                  <a:cxn ang="0">
                    <a:pos x="T4" y="T5"/>
                  </a:cxn>
                  <a:cxn ang="0">
                    <a:pos x="T6" y="T7"/>
                  </a:cxn>
                </a:cxnLst>
                <a:rect l="0" t="0" r="r" b="b"/>
                <a:pathLst>
                  <a:path w="6365" h="4626">
                    <a:moveTo>
                      <a:pt x="14" y="8"/>
                    </a:moveTo>
                    <a:lnTo>
                      <a:pt x="7" y="16"/>
                    </a:lnTo>
                    <a:lnTo>
                      <a:pt x="14" y="16"/>
                    </a:lnTo>
                    <a:lnTo>
                      <a:pt x="1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4"/>
              <p:cNvSpPr>
                <a:spLocks/>
              </p:cNvSpPr>
              <p:nvPr/>
            </p:nvSpPr>
            <p:spPr bwMode="auto">
              <a:xfrm>
                <a:off x="0" y="0"/>
                <a:ext cx="6365" cy="4626"/>
              </a:xfrm>
              <a:custGeom>
                <a:avLst/>
                <a:gdLst>
                  <a:gd name="T0" fmla="*/ 6350 w 6365"/>
                  <a:gd name="T1" fmla="*/ 8 h 4626"/>
                  <a:gd name="T2" fmla="*/ 14 w 6365"/>
                  <a:gd name="T3" fmla="*/ 8 h 4626"/>
                  <a:gd name="T4" fmla="*/ 14 w 6365"/>
                  <a:gd name="T5" fmla="*/ 16 h 4626"/>
                  <a:gd name="T6" fmla="*/ 6350 w 6365"/>
                  <a:gd name="T7" fmla="*/ 16 h 4626"/>
                  <a:gd name="T8" fmla="*/ 6350 w 6365"/>
                  <a:gd name="T9" fmla="*/ 8 h 4626"/>
                </a:gdLst>
                <a:ahLst/>
                <a:cxnLst>
                  <a:cxn ang="0">
                    <a:pos x="T0" y="T1"/>
                  </a:cxn>
                  <a:cxn ang="0">
                    <a:pos x="T2" y="T3"/>
                  </a:cxn>
                  <a:cxn ang="0">
                    <a:pos x="T4" y="T5"/>
                  </a:cxn>
                  <a:cxn ang="0">
                    <a:pos x="T6" y="T7"/>
                  </a:cxn>
                  <a:cxn ang="0">
                    <a:pos x="T8" y="T9"/>
                  </a:cxn>
                </a:cxnLst>
                <a:rect l="0" t="0" r="r" b="b"/>
                <a:pathLst>
                  <a:path w="6365" h="4626">
                    <a:moveTo>
                      <a:pt x="6350" y="8"/>
                    </a:moveTo>
                    <a:lnTo>
                      <a:pt x="14" y="8"/>
                    </a:lnTo>
                    <a:lnTo>
                      <a:pt x="14" y="16"/>
                    </a:lnTo>
                    <a:lnTo>
                      <a:pt x="6350" y="16"/>
                    </a:lnTo>
                    <a:lnTo>
                      <a:pt x="635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3"/>
              <p:cNvSpPr>
                <a:spLocks/>
              </p:cNvSpPr>
              <p:nvPr/>
            </p:nvSpPr>
            <p:spPr bwMode="auto">
              <a:xfrm>
                <a:off x="0" y="0"/>
                <a:ext cx="6365" cy="4626"/>
              </a:xfrm>
              <a:custGeom>
                <a:avLst/>
                <a:gdLst>
                  <a:gd name="T0" fmla="*/ 6365 w 6365"/>
                  <a:gd name="T1" fmla="*/ 8 h 4626"/>
                  <a:gd name="T2" fmla="*/ 6350 w 6365"/>
                  <a:gd name="T3" fmla="*/ 8 h 4626"/>
                  <a:gd name="T4" fmla="*/ 6358 w 6365"/>
                  <a:gd name="T5" fmla="*/ 16 h 4626"/>
                  <a:gd name="T6" fmla="*/ 6365 w 6365"/>
                  <a:gd name="T7" fmla="*/ 16 h 4626"/>
                  <a:gd name="T8" fmla="*/ 6365 w 6365"/>
                  <a:gd name="T9" fmla="*/ 8 h 4626"/>
                </a:gdLst>
                <a:ahLst/>
                <a:cxnLst>
                  <a:cxn ang="0">
                    <a:pos x="T0" y="T1"/>
                  </a:cxn>
                  <a:cxn ang="0">
                    <a:pos x="T2" y="T3"/>
                  </a:cxn>
                  <a:cxn ang="0">
                    <a:pos x="T4" y="T5"/>
                  </a:cxn>
                  <a:cxn ang="0">
                    <a:pos x="T6" y="T7"/>
                  </a:cxn>
                  <a:cxn ang="0">
                    <a:pos x="T8" y="T9"/>
                  </a:cxn>
                </a:cxnLst>
                <a:rect l="0" t="0" r="r" b="b"/>
                <a:pathLst>
                  <a:path w="6365" h="4626">
                    <a:moveTo>
                      <a:pt x="6365" y="8"/>
                    </a:moveTo>
                    <a:lnTo>
                      <a:pt x="6350" y="8"/>
                    </a:lnTo>
                    <a:lnTo>
                      <a:pt x="6358" y="16"/>
                    </a:lnTo>
                    <a:lnTo>
                      <a:pt x="6365" y="16"/>
                    </a:lnTo>
                    <a:lnTo>
                      <a:pt x="636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Tree>
    <p:extLst>
      <p:ext uri="{BB962C8B-B14F-4D97-AF65-F5344CB8AC3E}">
        <p14:creationId xmlns:p14="http://schemas.microsoft.com/office/powerpoint/2010/main" val="42212585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Pressure &amp; Differential Pressure Limits</a:t>
            </a:r>
          </a:p>
        </p:txBody>
      </p:sp>
      <p:sp>
        <p:nvSpPr>
          <p:cNvPr id="3" name="Content Placeholder 2"/>
          <p:cNvSpPr>
            <a:spLocks noGrp="1"/>
          </p:cNvSpPr>
          <p:nvPr>
            <p:ph idx="1"/>
          </p:nvPr>
        </p:nvSpPr>
        <p:spPr/>
        <p:txBody>
          <a:bodyPr>
            <a:normAutofit/>
          </a:bodyPr>
          <a:lstStyle/>
          <a:p>
            <a:r>
              <a:rPr lang="en-US" dirty="0"/>
              <a:t>Check the required </a:t>
            </a:r>
            <a:r>
              <a:rPr lang="en-US" u="sng" dirty="0"/>
              <a:t>DP across the regulator to Lock up </a:t>
            </a:r>
            <a:r>
              <a:rPr lang="en-US" dirty="0"/>
              <a:t>the regulator</a:t>
            </a:r>
          </a:p>
          <a:p>
            <a:r>
              <a:rPr lang="en-US" dirty="0"/>
              <a:t>NOTE: Sizing software does not always take minimum differential pressures into consideration </a:t>
            </a:r>
          </a:p>
          <a:p>
            <a:r>
              <a:rPr lang="en-US" dirty="0"/>
              <a:t>Check the Pilot inlet &amp; loading pressure ranges</a:t>
            </a:r>
          </a:p>
          <a:p>
            <a:r>
              <a:rPr lang="en-US" dirty="0"/>
              <a:t>Pilot spring set pressure ranges and pilot spring housing pressure limits</a:t>
            </a:r>
          </a:p>
          <a:p>
            <a:pPr lvl="1"/>
            <a:r>
              <a:rPr lang="en-US" dirty="0"/>
              <a:t>All of these pressures must be confirmed to ensure proper equipment selection</a:t>
            </a:r>
          </a:p>
        </p:txBody>
      </p:sp>
      <p:sp>
        <p:nvSpPr>
          <p:cNvPr id="5" name="Footer Placeholder 4"/>
          <p:cNvSpPr>
            <a:spLocks noGrp="1"/>
          </p:cNvSpPr>
          <p:nvPr>
            <p:ph type="ftr" sz="quarter" idx="11"/>
          </p:nvPr>
        </p:nvSpPr>
        <p:spPr/>
        <p:txBody>
          <a:bodyPr/>
          <a:lstStyle/>
          <a:p>
            <a:r>
              <a:rPr lang="en-US"/>
              <a:t>Western Regional Gas Conference 2025</a:t>
            </a:r>
            <a:endParaRPr lang="en-US" dirty="0"/>
          </a:p>
        </p:txBody>
      </p:sp>
      <p:sp>
        <p:nvSpPr>
          <p:cNvPr id="6" name="Slide Number Placeholder 5"/>
          <p:cNvSpPr>
            <a:spLocks noGrp="1"/>
          </p:cNvSpPr>
          <p:nvPr>
            <p:ph type="sldNum" sz="quarter" idx="12"/>
          </p:nvPr>
        </p:nvSpPr>
        <p:spPr/>
        <p:txBody>
          <a:bodyPr/>
          <a:lstStyle/>
          <a:p>
            <a:fld id="{E3C578C6-927A-E54D-B4E7-9BA826EF25BA}" type="slidenum">
              <a:rPr lang="en-US" smtClean="0"/>
              <a:t>26</a:t>
            </a:fld>
            <a:endParaRPr lang="en-US" dirty="0"/>
          </a:p>
        </p:txBody>
      </p:sp>
    </p:spTree>
    <p:extLst>
      <p:ext uri="{BB962C8B-B14F-4D97-AF65-F5344CB8AC3E}">
        <p14:creationId xmlns:p14="http://schemas.microsoft.com/office/powerpoint/2010/main" val="16228063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Considerations in Design</a:t>
            </a:r>
          </a:p>
        </p:txBody>
      </p:sp>
      <p:sp>
        <p:nvSpPr>
          <p:cNvPr id="3" name="Content Placeholder 2"/>
          <p:cNvSpPr>
            <a:spLocks noGrp="1"/>
          </p:cNvSpPr>
          <p:nvPr>
            <p:ph idx="1"/>
          </p:nvPr>
        </p:nvSpPr>
        <p:spPr/>
        <p:txBody>
          <a:bodyPr/>
          <a:lstStyle/>
          <a:p>
            <a:r>
              <a:rPr lang="en-US" b="1" u="sng" dirty="0"/>
              <a:t>Presence of Sulfur</a:t>
            </a:r>
          </a:p>
          <a:p>
            <a:r>
              <a:rPr lang="en-US" dirty="0"/>
              <a:t>Sulfur (yellow cake) has been a growing problem. Elemental sulfur is present in the gas stream and drops out as a solid under certain pressure and temperature conditions.</a:t>
            </a:r>
          </a:p>
          <a:p>
            <a:r>
              <a:rPr lang="en-US" dirty="0"/>
              <a:t>When sulfur fallout occurs a yellow or gray substance will attach itself to items in the gas stream and may effect the equipment’s ability to move freely or in some case completely lock up</a:t>
            </a:r>
          </a:p>
          <a:p>
            <a:r>
              <a:rPr lang="en-US" dirty="0"/>
              <a:t>Sulfur will show up yellow or gray (due to gas contaminants) in color and can be a soft cake, dusty form or a hard packed substance</a:t>
            </a:r>
          </a:p>
        </p:txBody>
      </p:sp>
      <p:sp>
        <p:nvSpPr>
          <p:cNvPr id="4" name="Footer Placeholder 3"/>
          <p:cNvSpPr>
            <a:spLocks noGrp="1"/>
          </p:cNvSpPr>
          <p:nvPr>
            <p:ph type="ftr" sz="quarter" idx="11"/>
          </p:nvPr>
        </p:nvSpPr>
        <p:spPr/>
        <p:txBody>
          <a:bodyPr/>
          <a:lstStyle/>
          <a:p>
            <a:r>
              <a:rPr lang="en-US"/>
              <a:t>Western Regional Gas Conference 2025</a:t>
            </a:r>
            <a:endParaRPr lang="en-US" dirty="0"/>
          </a:p>
        </p:txBody>
      </p:sp>
      <p:sp>
        <p:nvSpPr>
          <p:cNvPr id="5" name="Slide Number Placeholder 4"/>
          <p:cNvSpPr>
            <a:spLocks noGrp="1"/>
          </p:cNvSpPr>
          <p:nvPr>
            <p:ph type="sldNum" sz="quarter" idx="12"/>
          </p:nvPr>
        </p:nvSpPr>
        <p:spPr/>
        <p:txBody>
          <a:bodyPr/>
          <a:lstStyle/>
          <a:p>
            <a:fld id="{E3C578C6-927A-E54D-B4E7-9BA826EF25BA}" type="slidenum">
              <a:rPr lang="en-US" smtClean="0"/>
              <a:t>27</a:t>
            </a:fld>
            <a:endParaRPr lang="en-US" dirty="0"/>
          </a:p>
        </p:txBody>
      </p:sp>
    </p:spTree>
    <p:extLst>
      <p:ext uri="{BB962C8B-B14F-4D97-AF65-F5344CB8AC3E}">
        <p14:creationId xmlns:p14="http://schemas.microsoft.com/office/powerpoint/2010/main" val="16292054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965200"/>
          </a:xfrm>
        </p:spPr>
        <p:txBody>
          <a:bodyPr>
            <a:normAutofit fontScale="90000"/>
          </a:bodyPr>
          <a:lstStyle/>
          <a:p>
            <a:r>
              <a:rPr lang="en-US" dirty="0"/>
              <a:t>Considerations in Design</a:t>
            </a:r>
          </a:p>
        </p:txBody>
      </p:sp>
      <p:sp>
        <p:nvSpPr>
          <p:cNvPr id="3" name="Content Placeholder 2"/>
          <p:cNvSpPr>
            <a:spLocks noGrp="1"/>
          </p:cNvSpPr>
          <p:nvPr>
            <p:ph idx="1"/>
          </p:nvPr>
        </p:nvSpPr>
        <p:spPr>
          <a:xfrm>
            <a:off x="5335588" y="987425"/>
            <a:ext cx="6172200" cy="4873625"/>
          </a:xfrm>
        </p:spPr>
        <p:txBody>
          <a:bodyPr>
            <a:normAutofit/>
          </a:bodyPr>
          <a:lstStyle/>
          <a:p>
            <a:endParaRPr lang="en-US" dirty="0"/>
          </a:p>
        </p:txBody>
      </p:sp>
      <p:sp>
        <p:nvSpPr>
          <p:cNvPr id="6" name="Text Placeholder 5"/>
          <p:cNvSpPr>
            <a:spLocks noGrp="1"/>
          </p:cNvSpPr>
          <p:nvPr>
            <p:ph type="body" sz="half" idx="2"/>
          </p:nvPr>
        </p:nvSpPr>
        <p:spPr>
          <a:xfrm>
            <a:off x="685800" y="1422400"/>
            <a:ext cx="4086225" cy="4933950"/>
          </a:xfrm>
        </p:spPr>
        <p:txBody>
          <a:bodyPr>
            <a:normAutofit fontScale="70000" lnSpcReduction="20000"/>
          </a:bodyPr>
          <a:lstStyle/>
          <a:p>
            <a:pPr marL="342900" indent="-342900">
              <a:buFont typeface="Arial" charset="0"/>
              <a:buChar char="•"/>
            </a:pPr>
            <a:r>
              <a:rPr lang="en-US" sz="2400" b="1" u="sng" dirty="0"/>
              <a:t>Presence of Sulfur</a:t>
            </a:r>
          </a:p>
          <a:p>
            <a:pPr marL="342900" indent="-342900">
              <a:buFont typeface="Arial" charset="0"/>
              <a:buChar char="•"/>
            </a:pPr>
            <a:r>
              <a:rPr lang="en-US" sz="2400" dirty="0"/>
              <a:t>Some regulators and pilots maybe better suited for dealing with sulfur however what you gain in sulfur handling you may lose in regulator control or regulator turndown</a:t>
            </a:r>
          </a:p>
          <a:p>
            <a:pPr marL="342900" indent="-342900">
              <a:buFont typeface="Arial" charset="0"/>
              <a:buChar char="•"/>
            </a:pPr>
            <a:r>
              <a:rPr lang="en-US" sz="2400" dirty="0"/>
              <a:t>A better way to deal with sulfur is to treat it before it gets into the pilots or regulators</a:t>
            </a:r>
          </a:p>
          <a:p>
            <a:pPr marL="800100" lvl="1" indent="-342900">
              <a:buFont typeface="Arial" charset="0"/>
              <a:buChar char="•"/>
            </a:pPr>
            <a:r>
              <a:rPr lang="en-US" sz="2400" dirty="0"/>
              <a:t>For pilot gas the use of Welker Sulfur-Gon™       works well to treat the pilot gas before it enters the pilot</a:t>
            </a:r>
          </a:p>
          <a:p>
            <a:pPr marL="800100" lvl="1" indent="-342900">
              <a:buFont typeface="Arial" charset="0"/>
              <a:buChar char="•"/>
            </a:pPr>
            <a:r>
              <a:rPr lang="en-US" sz="2400" dirty="0"/>
              <a:t>Reducing single high pressure cuts</a:t>
            </a:r>
          </a:p>
          <a:p>
            <a:pPr marL="1257300" lvl="2" indent="-342900">
              <a:buFont typeface="Arial" charset="0"/>
              <a:buChar char="•"/>
            </a:pPr>
            <a:r>
              <a:rPr lang="en-US" sz="2200" dirty="0"/>
              <a:t>Total station reduction of 500psi, instead of making a single pressure cut use a working monitor setup and have two 250psi cuts</a:t>
            </a:r>
          </a:p>
          <a:p>
            <a:pPr marL="800100" lvl="1" indent="-342900">
              <a:buFont typeface="Arial" charset="0"/>
              <a:buChar char="•"/>
            </a:pPr>
            <a:r>
              <a:rPr lang="en-US" sz="2400" dirty="0"/>
              <a:t>It is thought that use of heaters can also work well in keeping sulfur fall out from happening</a:t>
            </a:r>
          </a:p>
          <a:p>
            <a:pPr marL="800100" lvl="1" indent="-342900">
              <a:buFont typeface="Arial" charset="0"/>
              <a:buChar char="•"/>
            </a:pPr>
            <a:r>
              <a:rPr lang="en-US" sz="2400" dirty="0"/>
              <a:t>By keeping the gas above 90°f  on the outlet side of the station</a:t>
            </a:r>
          </a:p>
        </p:txBody>
      </p:sp>
      <p:sp>
        <p:nvSpPr>
          <p:cNvPr id="4" name="Footer Placeholder 3"/>
          <p:cNvSpPr>
            <a:spLocks noGrp="1"/>
          </p:cNvSpPr>
          <p:nvPr>
            <p:ph type="ftr" sz="quarter" idx="11"/>
          </p:nvPr>
        </p:nvSpPr>
        <p:spPr/>
        <p:txBody>
          <a:bodyPr/>
          <a:lstStyle/>
          <a:p>
            <a:r>
              <a:rPr lang="en-US"/>
              <a:t>Western Regional Gas Conference 2025</a:t>
            </a:r>
            <a:endParaRPr lang="en-US" dirty="0"/>
          </a:p>
        </p:txBody>
      </p:sp>
      <p:sp>
        <p:nvSpPr>
          <p:cNvPr id="5" name="Slide Number Placeholder 4"/>
          <p:cNvSpPr>
            <a:spLocks noGrp="1"/>
          </p:cNvSpPr>
          <p:nvPr>
            <p:ph type="sldNum" sz="quarter" idx="12"/>
          </p:nvPr>
        </p:nvSpPr>
        <p:spPr/>
        <p:txBody>
          <a:bodyPr/>
          <a:lstStyle/>
          <a:p>
            <a:fld id="{E3C578C6-927A-E54D-B4E7-9BA826EF25BA}" type="slidenum">
              <a:rPr lang="en-US" smtClean="0"/>
              <a:t>28</a:t>
            </a:fld>
            <a:endParaRPr lang="en-US" dirty="0"/>
          </a:p>
        </p:txBody>
      </p:sp>
      <p:sp>
        <p:nvSpPr>
          <p:cNvPr id="7" name="Rectangle 22"/>
          <p:cNvSpPr>
            <a:spLocks noChangeArrowheads="1"/>
          </p:cNvSpPr>
          <p:nvPr/>
        </p:nvSpPr>
        <p:spPr bwMode="auto">
          <a:xfrm>
            <a:off x="15240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pSp>
        <p:nvGrpSpPr>
          <p:cNvPr id="8" name="Group 1"/>
          <p:cNvGrpSpPr>
            <a:grpSpLocks/>
          </p:cNvGrpSpPr>
          <p:nvPr/>
        </p:nvGrpSpPr>
        <p:grpSpPr bwMode="auto">
          <a:xfrm>
            <a:off x="5565776" y="577289"/>
            <a:ext cx="5942012" cy="3254374"/>
            <a:chOff x="0" y="0"/>
            <a:chExt cx="5351" cy="3274"/>
          </a:xfrm>
        </p:grpSpPr>
        <p:grpSp>
          <p:nvGrpSpPr>
            <p:cNvPr id="9" name="Group 12"/>
            <p:cNvGrpSpPr>
              <a:grpSpLocks/>
            </p:cNvGrpSpPr>
            <p:nvPr/>
          </p:nvGrpSpPr>
          <p:grpSpPr bwMode="auto">
            <a:xfrm>
              <a:off x="0" y="7"/>
              <a:ext cx="2591" cy="3262"/>
              <a:chOff x="0" y="7"/>
              <a:chExt cx="2591" cy="3262"/>
            </a:xfrm>
          </p:grpSpPr>
          <p:sp>
            <p:nvSpPr>
              <p:cNvPr id="19" name="Freeform 21"/>
              <p:cNvSpPr>
                <a:spLocks/>
              </p:cNvSpPr>
              <p:nvPr/>
            </p:nvSpPr>
            <p:spPr bwMode="auto">
              <a:xfrm>
                <a:off x="0" y="7"/>
                <a:ext cx="2591" cy="3262"/>
              </a:xfrm>
              <a:custGeom>
                <a:avLst/>
                <a:gdLst>
                  <a:gd name="T0" fmla="*/ 2588 w 2591"/>
                  <a:gd name="T1" fmla="+- 0 7 7"/>
                  <a:gd name="T2" fmla="*/ 7 h 3262"/>
                  <a:gd name="T3" fmla="*/ 2 w 2591"/>
                  <a:gd name="T4" fmla="+- 0 7 7"/>
                  <a:gd name="T5" fmla="*/ 7 h 3262"/>
                  <a:gd name="T6" fmla="*/ 0 w 2591"/>
                  <a:gd name="T7" fmla="+- 0 8 7"/>
                  <a:gd name="T8" fmla="*/ 8 h 3262"/>
                  <a:gd name="T9" fmla="*/ 0 w 2591"/>
                  <a:gd name="T10" fmla="+- 0 3266 7"/>
                  <a:gd name="T11" fmla="*/ 3266 h 3262"/>
                  <a:gd name="T12" fmla="*/ 2 w 2591"/>
                  <a:gd name="T13" fmla="+- 0 3269 7"/>
                  <a:gd name="T14" fmla="*/ 3269 h 3262"/>
                  <a:gd name="T15" fmla="*/ 2588 w 2591"/>
                  <a:gd name="T16" fmla="+- 0 3269 7"/>
                  <a:gd name="T17" fmla="*/ 3269 h 3262"/>
                  <a:gd name="T18" fmla="*/ 2591 w 2591"/>
                  <a:gd name="T19" fmla="+- 0 3266 7"/>
                  <a:gd name="T20" fmla="*/ 3266 h 3262"/>
                  <a:gd name="T21" fmla="*/ 2591 w 2591"/>
                  <a:gd name="T22" fmla="+- 0 3264 7"/>
                  <a:gd name="T23" fmla="*/ 3264 h 3262"/>
                  <a:gd name="T24" fmla="*/ 11 w 2591"/>
                  <a:gd name="T25" fmla="+- 0 3264 7"/>
                  <a:gd name="T26" fmla="*/ 3264 h 3262"/>
                  <a:gd name="T27" fmla="*/ 5 w 2591"/>
                  <a:gd name="T28" fmla="+- 0 3259 7"/>
                  <a:gd name="T29" fmla="*/ 3259 h 3262"/>
                  <a:gd name="T30" fmla="*/ 11 w 2591"/>
                  <a:gd name="T31" fmla="+- 0 3259 7"/>
                  <a:gd name="T32" fmla="*/ 3259 h 3262"/>
                  <a:gd name="T33" fmla="*/ 11 w 2591"/>
                  <a:gd name="T34" fmla="+- 0 17 7"/>
                  <a:gd name="T35" fmla="*/ 17 h 3262"/>
                  <a:gd name="T36" fmla="*/ 5 w 2591"/>
                  <a:gd name="T37" fmla="+- 0 17 7"/>
                  <a:gd name="T38" fmla="*/ 17 h 3262"/>
                  <a:gd name="T39" fmla="*/ 11 w 2591"/>
                  <a:gd name="T40" fmla="+- 0 12 7"/>
                  <a:gd name="T41" fmla="*/ 12 h 3262"/>
                  <a:gd name="T42" fmla="*/ 2591 w 2591"/>
                  <a:gd name="T43" fmla="+- 0 12 7"/>
                  <a:gd name="T44" fmla="*/ 12 h 3262"/>
                  <a:gd name="T45" fmla="*/ 2591 w 2591"/>
                  <a:gd name="T46" fmla="+- 0 8 7"/>
                  <a:gd name="T47" fmla="*/ 8 h 3262"/>
                  <a:gd name="T48" fmla="*/ 2588 w 2591"/>
                  <a:gd name="T49" fmla="+- 0 7 7"/>
                  <a:gd name="T50" fmla="*/ 7 h 3262"/>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 ang="0">
                    <a:pos x="T33" y="T35"/>
                  </a:cxn>
                  <a:cxn ang="0">
                    <a:pos x="T36" y="T38"/>
                  </a:cxn>
                  <a:cxn ang="0">
                    <a:pos x="T39" y="T41"/>
                  </a:cxn>
                  <a:cxn ang="0">
                    <a:pos x="T42" y="T44"/>
                  </a:cxn>
                  <a:cxn ang="0">
                    <a:pos x="T45" y="T47"/>
                  </a:cxn>
                  <a:cxn ang="0">
                    <a:pos x="T48" y="T50"/>
                  </a:cxn>
                </a:cxnLst>
                <a:rect l="0" t="0" r="r" b="b"/>
                <a:pathLst>
                  <a:path w="2591" h="3262">
                    <a:moveTo>
                      <a:pt x="2588" y="0"/>
                    </a:moveTo>
                    <a:lnTo>
                      <a:pt x="2" y="0"/>
                    </a:lnTo>
                    <a:lnTo>
                      <a:pt x="0" y="1"/>
                    </a:lnTo>
                    <a:lnTo>
                      <a:pt x="0" y="3259"/>
                    </a:lnTo>
                    <a:lnTo>
                      <a:pt x="2" y="3262"/>
                    </a:lnTo>
                    <a:lnTo>
                      <a:pt x="2588" y="3262"/>
                    </a:lnTo>
                    <a:lnTo>
                      <a:pt x="2591" y="3259"/>
                    </a:lnTo>
                    <a:lnTo>
                      <a:pt x="2591" y="3257"/>
                    </a:lnTo>
                    <a:lnTo>
                      <a:pt x="11" y="3257"/>
                    </a:lnTo>
                    <a:lnTo>
                      <a:pt x="5" y="3252"/>
                    </a:lnTo>
                    <a:lnTo>
                      <a:pt x="11" y="3252"/>
                    </a:lnTo>
                    <a:lnTo>
                      <a:pt x="11" y="10"/>
                    </a:lnTo>
                    <a:lnTo>
                      <a:pt x="5" y="10"/>
                    </a:lnTo>
                    <a:lnTo>
                      <a:pt x="11" y="5"/>
                    </a:lnTo>
                    <a:lnTo>
                      <a:pt x="2591" y="5"/>
                    </a:lnTo>
                    <a:lnTo>
                      <a:pt x="2591" y="1"/>
                    </a:lnTo>
                    <a:lnTo>
                      <a:pt x="258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20"/>
              <p:cNvSpPr>
                <a:spLocks/>
              </p:cNvSpPr>
              <p:nvPr/>
            </p:nvSpPr>
            <p:spPr bwMode="auto">
              <a:xfrm>
                <a:off x="0" y="7"/>
                <a:ext cx="2591" cy="3262"/>
              </a:xfrm>
              <a:custGeom>
                <a:avLst/>
                <a:gdLst>
                  <a:gd name="T0" fmla="*/ 11 w 2591"/>
                  <a:gd name="T1" fmla="+- 0 3259 7"/>
                  <a:gd name="T2" fmla="*/ 3259 h 3262"/>
                  <a:gd name="T3" fmla="*/ 5 w 2591"/>
                  <a:gd name="T4" fmla="+- 0 3259 7"/>
                  <a:gd name="T5" fmla="*/ 3259 h 3262"/>
                  <a:gd name="T6" fmla="*/ 11 w 2591"/>
                  <a:gd name="T7" fmla="+- 0 3264 7"/>
                  <a:gd name="T8" fmla="*/ 3264 h 3262"/>
                  <a:gd name="T9" fmla="*/ 11 w 2591"/>
                  <a:gd name="T10" fmla="+- 0 3259 7"/>
                  <a:gd name="T11" fmla="*/ 3259 h 3262"/>
                </a:gdLst>
                <a:ahLst/>
                <a:cxnLst>
                  <a:cxn ang="0">
                    <a:pos x="T0" y="T2"/>
                  </a:cxn>
                  <a:cxn ang="0">
                    <a:pos x="T3" y="T5"/>
                  </a:cxn>
                  <a:cxn ang="0">
                    <a:pos x="T6" y="T8"/>
                  </a:cxn>
                  <a:cxn ang="0">
                    <a:pos x="T9" y="T11"/>
                  </a:cxn>
                </a:cxnLst>
                <a:rect l="0" t="0" r="r" b="b"/>
                <a:pathLst>
                  <a:path w="2591" h="3262">
                    <a:moveTo>
                      <a:pt x="11" y="3252"/>
                    </a:moveTo>
                    <a:lnTo>
                      <a:pt x="5" y="3252"/>
                    </a:lnTo>
                    <a:lnTo>
                      <a:pt x="11" y="3257"/>
                    </a:lnTo>
                    <a:lnTo>
                      <a:pt x="11" y="32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9"/>
              <p:cNvSpPr>
                <a:spLocks/>
              </p:cNvSpPr>
              <p:nvPr/>
            </p:nvSpPr>
            <p:spPr bwMode="auto">
              <a:xfrm>
                <a:off x="0" y="7"/>
                <a:ext cx="2591" cy="3262"/>
              </a:xfrm>
              <a:custGeom>
                <a:avLst/>
                <a:gdLst>
                  <a:gd name="T0" fmla="*/ 2580 w 2591"/>
                  <a:gd name="T1" fmla="+- 0 3259 7"/>
                  <a:gd name="T2" fmla="*/ 3259 h 3262"/>
                  <a:gd name="T3" fmla="*/ 11 w 2591"/>
                  <a:gd name="T4" fmla="+- 0 3259 7"/>
                  <a:gd name="T5" fmla="*/ 3259 h 3262"/>
                  <a:gd name="T6" fmla="*/ 11 w 2591"/>
                  <a:gd name="T7" fmla="+- 0 3264 7"/>
                  <a:gd name="T8" fmla="*/ 3264 h 3262"/>
                  <a:gd name="T9" fmla="*/ 2580 w 2591"/>
                  <a:gd name="T10" fmla="+- 0 3264 7"/>
                  <a:gd name="T11" fmla="*/ 3264 h 3262"/>
                  <a:gd name="T12" fmla="*/ 2580 w 2591"/>
                  <a:gd name="T13" fmla="+- 0 3259 7"/>
                  <a:gd name="T14" fmla="*/ 3259 h 3262"/>
                </a:gdLst>
                <a:ahLst/>
                <a:cxnLst>
                  <a:cxn ang="0">
                    <a:pos x="T0" y="T2"/>
                  </a:cxn>
                  <a:cxn ang="0">
                    <a:pos x="T3" y="T5"/>
                  </a:cxn>
                  <a:cxn ang="0">
                    <a:pos x="T6" y="T8"/>
                  </a:cxn>
                  <a:cxn ang="0">
                    <a:pos x="T9" y="T11"/>
                  </a:cxn>
                  <a:cxn ang="0">
                    <a:pos x="T12" y="T14"/>
                  </a:cxn>
                </a:cxnLst>
                <a:rect l="0" t="0" r="r" b="b"/>
                <a:pathLst>
                  <a:path w="2591" h="3262">
                    <a:moveTo>
                      <a:pt x="2580" y="3252"/>
                    </a:moveTo>
                    <a:lnTo>
                      <a:pt x="11" y="3252"/>
                    </a:lnTo>
                    <a:lnTo>
                      <a:pt x="11" y="3257"/>
                    </a:lnTo>
                    <a:lnTo>
                      <a:pt x="2580" y="3257"/>
                    </a:lnTo>
                    <a:lnTo>
                      <a:pt x="2580" y="32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8"/>
              <p:cNvSpPr>
                <a:spLocks/>
              </p:cNvSpPr>
              <p:nvPr/>
            </p:nvSpPr>
            <p:spPr bwMode="auto">
              <a:xfrm>
                <a:off x="0" y="7"/>
                <a:ext cx="2591" cy="3262"/>
              </a:xfrm>
              <a:custGeom>
                <a:avLst/>
                <a:gdLst>
                  <a:gd name="T0" fmla="*/ 2580 w 2591"/>
                  <a:gd name="T1" fmla="+- 0 12 7"/>
                  <a:gd name="T2" fmla="*/ 12 h 3262"/>
                  <a:gd name="T3" fmla="*/ 2580 w 2591"/>
                  <a:gd name="T4" fmla="+- 0 3264 7"/>
                  <a:gd name="T5" fmla="*/ 3264 h 3262"/>
                  <a:gd name="T6" fmla="*/ 2585 w 2591"/>
                  <a:gd name="T7" fmla="+- 0 3259 7"/>
                  <a:gd name="T8" fmla="*/ 3259 h 3262"/>
                  <a:gd name="T9" fmla="*/ 2591 w 2591"/>
                  <a:gd name="T10" fmla="+- 0 3259 7"/>
                  <a:gd name="T11" fmla="*/ 3259 h 3262"/>
                  <a:gd name="T12" fmla="*/ 2591 w 2591"/>
                  <a:gd name="T13" fmla="+- 0 17 7"/>
                  <a:gd name="T14" fmla="*/ 17 h 3262"/>
                  <a:gd name="T15" fmla="*/ 2585 w 2591"/>
                  <a:gd name="T16" fmla="+- 0 17 7"/>
                  <a:gd name="T17" fmla="*/ 17 h 3262"/>
                  <a:gd name="T18" fmla="*/ 2580 w 2591"/>
                  <a:gd name="T19" fmla="+- 0 12 7"/>
                  <a:gd name="T20" fmla="*/ 12 h 3262"/>
                </a:gdLst>
                <a:ahLst/>
                <a:cxnLst>
                  <a:cxn ang="0">
                    <a:pos x="T0" y="T2"/>
                  </a:cxn>
                  <a:cxn ang="0">
                    <a:pos x="T3" y="T5"/>
                  </a:cxn>
                  <a:cxn ang="0">
                    <a:pos x="T6" y="T8"/>
                  </a:cxn>
                  <a:cxn ang="0">
                    <a:pos x="T9" y="T11"/>
                  </a:cxn>
                  <a:cxn ang="0">
                    <a:pos x="T12" y="T14"/>
                  </a:cxn>
                  <a:cxn ang="0">
                    <a:pos x="T15" y="T17"/>
                  </a:cxn>
                  <a:cxn ang="0">
                    <a:pos x="T18" y="T20"/>
                  </a:cxn>
                </a:cxnLst>
                <a:rect l="0" t="0" r="r" b="b"/>
                <a:pathLst>
                  <a:path w="2591" h="3262">
                    <a:moveTo>
                      <a:pt x="2580" y="5"/>
                    </a:moveTo>
                    <a:lnTo>
                      <a:pt x="2580" y="3257"/>
                    </a:lnTo>
                    <a:lnTo>
                      <a:pt x="2585" y="3252"/>
                    </a:lnTo>
                    <a:lnTo>
                      <a:pt x="2591" y="3252"/>
                    </a:lnTo>
                    <a:lnTo>
                      <a:pt x="2591" y="10"/>
                    </a:lnTo>
                    <a:lnTo>
                      <a:pt x="2585" y="10"/>
                    </a:lnTo>
                    <a:lnTo>
                      <a:pt x="258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7"/>
              <p:cNvSpPr>
                <a:spLocks/>
              </p:cNvSpPr>
              <p:nvPr/>
            </p:nvSpPr>
            <p:spPr bwMode="auto">
              <a:xfrm>
                <a:off x="0" y="7"/>
                <a:ext cx="2591" cy="3262"/>
              </a:xfrm>
              <a:custGeom>
                <a:avLst/>
                <a:gdLst>
                  <a:gd name="T0" fmla="*/ 2591 w 2591"/>
                  <a:gd name="T1" fmla="+- 0 3259 7"/>
                  <a:gd name="T2" fmla="*/ 3259 h 3262"/>
                  <a:gd name="T3" fmla="*/ 2585 w 2591"/>
                  <a:gd name="T4" fmla="+- 0 3259 7"/>
                  <a:gd name="T5" fmla="*/ 3259 h 3262"/>
                  <a:gd name="T6" fmla="*/ 2580 w 2591"/>
                  <a:gd name="T7" fmla="+- 0 3264 7"/>
                  <a:gd name="T8" fmla="*/ 3264 h 3262"/>
                  <a:gd name="T9" fmla="*/ 2591 w 2591"/>
                  <a:gd name="T10" fmla="+- 0 3264 7"/>
                  <a:gd name="T11" fmla="*/ 3264 h 3262"/>
                  <a:gd name="T12" fmla="*/ 2591 w 2591"/>
                  <a:gd name="T13" fmla="+- 0 3259 7"/>
                  <a:gd name="T14" fmla="*/ 3259 h 3262"/>
                </a:gdLst>
                <a:ahLst/>
                <a:cxnLst>
                  <a:cxn ang="0">
                    <a:pos x="T0" y="T2"/>
                  </a:cxn>
                  <a:cxn ang="0">
                    <a:pos x="T3" y="T5"/>
                  </a:cxn>
                  <a:cxn ang="0">
                    <a:pos x="T6" y="T8"/>
                  </a:cxn>
                  <a:cxn ang="0">
                    <a:pos x="T9" y="T11"/>
                  </a:cxn>
                  <a:cxn ang="0">
                    <a:pos x="T12" y="T14"/>
                  </a:cxn>
                </a:cxnLst>
                <a:rect l="0" t="0" r="r" b="b"/>
                <a:pathLst>
                  <a:path w="2591" h="3262">
                    <a:moveTo>
                      <a:pt x="2591" y="3252"/>
                    </a:moveTo>
                    <a:lnTo>
                      <a:pt x="2585" y="3252"/>
                    </a:lnTo>
                    <a:lnTo>
                      <a:pt x="2580" y="3257"/>
                    </a:lnTo>
                    <a:lnTo>
                      <a:pt x="2591" y="3257"/>
                    </a:lnTo>
                    <a:lnTo>
                      <a:pt x="2591" y="32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6"/>
              <p:cNvSpPr>
                <a:spLocks/>
              </p:cNvSpPr>
              <p:nvPr/>
            </p:nvSpPr>
            <p:spPr bwMode="auto">
              <a:xfrm>
                <a:off x="0" y="7"/>
                <a:ext cx="2591" cy="3262"/>
              </a:xfrm>
              <a:custGeom>
                <a:avLst/>
                <a:gdLst>
                  <a:gd name="T0" fmla="*/ 11 w 2591"/>
                  <a:gd name="T1" fmla="+- 0 12 7"/>
                  <a:gd name="T2" fmla="*/ 12 h 3262"/>
                  <a:gd name="T3" fmla="*/ 5 w 2591"/>
                  <a:gd name="T4" fmla="+- 0 17 7"/>
                  <a:gd name="T5" fmla="*/ 17 h 3262"/>
                  <a:gd name="T6" fmla="*/ 11 w 2591"/>
                  <a:gd name="T7" fmla="+- 0 17 7"/>
                  <a:gd name="T8" fmla="*/ 17 h 3262"/>
                  <a:gd name="T9" fmla="*/ 11 w 2591"/>
                  <a:gd name="T10" fmla="+- 0 12 7"/>
                  <a:gd name="T11" fmla="*/ 12 h 3262"/>
                </a:gdLst>
                <a:ahLst/>
                <a:cxnLst>
                  <a:cxn ang="0">
                    <a:pos x="T0" y="T2"/>
                  </a:cxn>
                  <a:cxn ang="0">
                    <a:pos x="T3" y="T5"/>
                  </a:cxn>
                  <a:cxn ang="0">
                    <a:pos x="T6" y="T8"/>
                  </a:cxn>
                  <a:cxn ang="0">
                    <a:pos x="T9" y="T11"/>
                  </a:cxn>
                </a:cxnLst>
                <a:rect l="0" t="0" r="r" b="b"/>
                <a:pathLst>
                  <a:path w="2591" h="3262">
                    <a:moveTo>
                      <a:pt x="11" y="5"/>
                    </a:moveTo>
                    <a:lnTo>
                      <a:pt x="5" y="10"/>
                    </a:lnTo>
                    <a:lnTo>
                      <a:pt x="11" y="10"/>
                    </a:lnTo>
                    <a:lnTo>
                      <a:pt x="1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p:nvSpPr>
            <p:spPr bwMode="auto">
              <a:xfrm>
                <a:off x="0" y="7"/>
                <a:ext cx="2591" cy="3262"/>
              </a:xfrm>
              <a:custGeom>
                <a:avLst/>
                <a:gdLst>
                  <a:gd name="T0" fmla="*/ 2580 w 2591"/>
                  <a:gd name="T1" fmla="+- 0 12 7"/>
                  <a:gd name="T2" fmla="*/ 12 h 3262"/>
                  <a:gd name="T3" fmla="*/ 11 w 2591"/>
                  <a:gd name="T4" fmla="+- 0 12 7"/>
                  <a:gd name="T5" fmla="*/ 12 h 3262"/>
                  <a:gd name="T6" fmla="*/ 11 w 2591"/>
                  <a:gd name="T7" fmla="+- 0 17 7"/>
                  <a:gd name="T8" fmla="*/ 17 h 3262"/>
                  <a:gd name="T9" fmla="*/ 2580 w 2591"/>
                  <a:gd name="T10" fmla="+- 0 17 7"/>
                  <a:gd name="T11" fmla="*/ 17 h 3262"/>
                  <a:gd name="T12" fmla="*/ 2580 w 2591"/>
                  <a:gd name="T13" fmla="+- 0 12 7"/>
                  <a:gd name="T14" fmla="*/ 12 h 3262"/>
                </a:gdLst>
                <a:ahLst/>
                <a:cxnLst>
                  <a:cxn ang="0">
                    <a:pos x="T0" y="T2"/>
                  </a:cxn>
                  <a:cxn ang="0">
                    <a:pos x="T3" y="T5"/>
                  </a:cxn>
                  <a:cxn ang="0">
                    <a:pos x="T6" y="T8"/>
                  </a:cxn>
                  <a:cxn ang="0">
                    <a:pos x="T9" y="T11"/>
                  </a:cxn>
                  <a:cxn ang="0">
                    <a:pos x="T12" y="T14"/>
                  </a:cxn>
                </a:cxnLst>
                <a:rect l="0" t="0" r="r" b="b"/>
                <a:pathLst>
                  <a:path w="2591" h="3262">
                    <a:moveTo>
                      <a:pt x="2580" y="5"/>
                    </a:moveTo>
                    <a:lnTo>
                      <a:pt x="11" y="5"/>
                    </a:lnTo>
                    <a:lnTo>
                      <a:pt x="11" y="10"/>
                    </a:lnTo>
                    <a:lnTo>
                      <a:pt x="2580" y="10"/>
                    </a:lnTo>
                    <a:lnTo>
                      <a:pt x="258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4"/>
              <p:cNvSpPr>
                <a:spLocks/>
              </p:cNvSpPr>
              <p:nvPr/>
            </p:nvSpPr>
            <p:spPr bwMode="auto">
              <a:xfrm>
                <a:off x="0" y="7"/>
                <a:ext cx="2591" cy="3262"/>
              </a:xfrm>
              <a:custGeom>
                <a:avLst/>
                <a:gdLst>
                  <a:gd name="T0" fmla="*/ 2591 w 2591"/>
                  <a:gd name="T1" fmla="+- 0 12 7"/>
                  <a:gd name="T2" fmla="*/ 12 h 3262"/>
                  <a:gd name="T3" fmla="*/ 2580 w 2591"/>
                  <a:gd name="T4" fmla="+- 0 12 7"/>
                  <a:gd name="T5" fmla="*/ 12 h 3262"/>
                  <a:gd name="T6" fmla="*/ 2585 w 2591"/>
                  <a:gd name="T7" fmla="+- 0 17 7"/>
                  <a:gd name="T8" fmla="*/ 17 h 3262"/>
                  <a:gd name="T9" fmla="*/ 2591 w 2591"/>
                  <a:gd name="T10" fmla="+- 0 17 7"/>
                  <a:gd name="T11" fmla="*/ 17 h 3262"/>
                  <a:gd name="T12" fmla="*/ 2591 w 2591"/>
                  <a:gd name="T13" fmla="+- 0 12 7"/>
                  <a:gd name="T14" fmla="*/ 12 h 3262"/>
                </a:gdLst>
                <a:ahLst/>
                <a:cxnLst>
                  <a:cxn ang="0">
                    <a:pos x="T0" y="T2"/>
                  </a:cxn>
                  <a:cxn ang="0">
                    <a:pos x="T3" y="T5"/>
                  </a:cxn>
                  <a:cxn ang="0">
                    <a:pos x="T6" y="T8"/>
                  </a:cxn>
                  <a:cxn ang="0">
                    <a:pos x="T9" y="T11"/>
                  </a:cxn>
                  <a:cxn ang="0">
                    <a:pos x="T12" y="T14"/>
                  </a:cxn>
                </a:cxnLst>
                <a:rect l="0" t="0" r="r" b="b"/>
                <a:pathLst>
                  <a:path w="2591" h="3262">
                    <a:moveTo>
                      <a:pt x="2591" y="5"/>
                    </a:moveTo>
                    <a:lnTo>
                      <a:pt x="2580" y="5"/>
                    </a:lnTo>
                    <a:lnTo>
                      <a:pt x="2585" y="10"/>
                    </a:lnTo>
                    <a:lnTo>
                      <a:pt x="2591" y="10"/>
                    </a:lnTo>
                    <a:lnTo>
                      <a:pt x="259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4109"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 y="89"/>
                <a:ext cx="2278" cy="30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2"/>
            <p:cNvGrpSpPr>
              <a:grpSpLocks/>
            </p:cNvGrpSpPr>
            <p:nvPr/>
          </p:nvGrpSpPr>
          <p:grpSpPr bwMode="auto">
            <a:xfrm>
              <a:off x="2640" y="0"/>
              <a:ext cx="2711" cy="3274"/>
              <a:chOff x="2640" y="0"/>
              <a:chExt cx="2711" cy="3274"/>
            </a:xfrm>
          </p:grpSpPr>
          <p:sp>
            <p:nvSpPr>
              <p:cNvPr id="11" name="Freeform 11"/>
              <p:cNvSpPr>
                <a:spLocks/>
              </p:cNvSpPr>
              <p:nvPr/>
            </p:nvSpPr>
            <p:spPr bwMode="auto">
              <a:xfrm>
                <a:off x="2640" y="0"/>
                <a:ext cx="2711" cy="3274"/>
              </a:xfrm>
              <a:custGeom>
                <a:avLst/>
                <a:gdLst>
                  <a:gd name="T0" fmla="+- 0 5348 2640"/>
                  <a:gd name="T1" fmla="*/ T0 w 2711"/>
                  <a:gd name="T2" fmla="*/ 0 h 3274"/>
                  <a:gd name="T3" fmla="+- 0 2642 2640"/>
                  <a:gd name="T4" fmla="*/ T3 w 2711"/>
                  <a:gd name="T5" fmla="*/ 0 h 3274"/>
                  <a:gd name="T6" fmla="+- 0 2640 2640"/>
                  <a:gd name="T7" fmla="*/ T6 w 2711"/>
                  <a:gd name="T8" fmla="*/ 2 h 3274"/>
                  <a:gd name="T9" fmla="+- 0 2640 2640"/>
                  <a:gd name="T10" fmla="*/ T9 w 2711"/>
                  <a:gd name="T11" fmla="*/ 3271 h 3274"/>
                  <a:gd name="T12" fmla="+- 0 2642 2640"/>
                  <a:gd name="T13" fmla="*/ T12 w 2711"/>
                  <a:gd name="T14" fmla="*/ 3274 h 3274"/>
                  <a:gd name="T15" fmla="+- 0 5348 2640"/>
                  <a:gd name="T16" fmla="*/ T15 w 2711"/>
                  <a:gd name="T17" fmla="*/ 3274 h 3274"/>
                  <a:gd name="T18" fmla="+- 0 5351 2640"/>
                  <a:gd name="T19" fmla="*/ T18 w 2711"/>
                  <a:gd name="T20" fmla="*/ 3271 h 3274"/>
                  <a:gd name="T21" fmla="+- 0 5351 2640"/>
                  <a:gd name="T22" fmla="*/ T21 w 2711"/>
                  <a:gd name="T23" fmla="*/ 3269 h 3274"/>
                  <a:gd name="T24" fmla="+- 0 2651 2640"/>
                  <a:gd name="T25" fmla="*/ T24 w 2711"/>
                  <a:gd name="T26" fmla="*/ 3269 h 3274"/>
                  <a:gd name="T27" fmla="+- 0 2645 2640"/>
                  <a:gd name="T28" fmla="*/ T27 w 2711"/>
                  <a:gd name="T29" fmla="*/ 3264 h 3274"/>
                  <a:gd name="T30" fmla="+- 0 2651 2640"/>
                  <a:gd name="T31" fmla="*/ T30 w 2711"/>
                  <a:gd name="T32" fmla="*/ 3264 h 3274"/>
                  <a:gd name="T33" fmla="+- 0 2651 2640"/>
                  <a:gd name="T34" fmla="*/ T33 w 2711"/>
                  <a:gd name="T35" fmla="*/ 10 h 3274"/>
                  <a:gd name="T36" fmla="+- 0 2645 2640"/>
                  <a:gd name="T37" fmla="*/ T36 w 2711"/>
                  <a:gd name="T38" fmla="*/ 10 h 3274"/>
                  <a:gd name="T39" fmla="+- 0 2651 2640"/>
                  <a:gd name="T40" fmla="*/ T39 w 2711"/>
                  <a:gd name="T41" fmla="*/ 5 h 3274"/>
                  <a:gd name="T42" fmla="+- 0 5351 2640"/>
                  <a:gd name="T43" fmla="*/ T42 w 2711"/>
                  <a:gd name="T44" fmla="*/ 5 h 3274"/>
                  <a:gd name="T45" fmla="+- 0 5351 2640"/>
                  <a:gd name="T46" fmla="*/ T45 w 2711"/>
                  <a:gd name="T47" fmla="*/ 2 h 3274"/>
                  <a:gd name="T48" fmla="+- 0 5348 2640"/>
                  <a:gd name="T49" fmla="*/ T48 w 2711"/>
                  <a:gd name="T50" fmla="*/ 0 h 3274"/>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Lst>
                <a:rect l="0" t="0" r="r" b="b"/>
                <a:pathLst>
                  <a:path w="2711" h="3274">
                    <a:moveTo>
                      <a:pt x="2708" y="0"/>
                    </a:moveTo>
                    <a:lnTo>
                      <a:pt x="2" y="0"/>
                    </a:lnTo>
                    <a:lnTo>
                      <a:pt x="0" y="2"/>
                    </a:lnTo>
                    <a:lnTo>
                      <a:pt x="0" y="3271"/>
                    </a:lnTo>
                    <a:lnTo>
                      <a:pt x="2" y="3274"/>
                    </a:lnTo>
                    <a:lnTo>
                      <a:pt x="2708" y="3274"/>
                    </a:lnTo>
                    <a:lnTo>
                      <a:pt x="2711" y="3271"/>
                    </a:lnTo>
                    <a:lnTo>
                      <a:pt x="2711" y="3269"/>
                    </a:lnTo>
                    <a:lnTo>
                      <a:pt x="11" y="3269"/>
                    </a:lnTo>
                    <a:lnTo>
                      <a:pt x="5" y="3264"/>
                    </a:lnTo>
                    <a:lnTo>
                      <a:pt x="11" y="3264"/>
                    </a:lnTo>
                    <a:lnTo>
                      <a:pt x="11" y="10"/>
                    </a:lnTo>
                    <a:lnTo>
                      <a:pt x="5" y="10"/>
                    </a:lnTo>
                    <a:lnTo>
                      <a:pt x="11" y="5"/>
                    </a:lnTo>
                    <a:lnTo>
                      <a:pt x="2711" y="5"/>
                    </a:lnTo>
                    <a:lnTo>
                      <a:pt x="2711" y="2"/>
                    </a:lnTo>
                    <a:lnTo>
                      <a:pt x="270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0"/>
              <p:cNvSpPr>
                <a:spLocks/>
              </p:cNvSpPr>
              <p:nvPr/>
            </p:nvSpPr>
            <p:spPr bwMode="auto">
              <a:xfrm>
                <a:off x="2640" y="0"/>
                <a:ext cx="2711" cy="3274"/>
              </a:xfrm>
              <a:custGeom>
                <a:avLst/>
                <a:gdLst>
                  <a:gd name="T0" fmla="+- 0 2651 2640"/>
                  <a:gd name="T1" fmla="*/ T0 w 2711"/>
                  <a:gd name="T2" fmla="*/ 3264 h 3274"/>
                  <a:gd name="T3" fmla="+- 0 2645 2640"/>
                  <a:gd name="T4" fmla="*/ T3 w 2711"/>
                  <a:gd name="T5" fmla="*/ 3264 h 3274"/>
                  <a:gd name="T6" fmla="+- 0 2651 2640"/>
                  <a:gd name="T7" fmla="*/ T6 w 2711"/>
                  <a:gd name="T8" fmla="*/ 3269 h 3274"/>
                  <a:gd name="T9" fmla="+- 0 2651 2640"/>
                  <a:gd name="T10" fmla="*/ T9 w 2711"/>
                  <a:gd name="T11" fmla="*/ 3264 h 3274"/>
                </a:gdLst>
                <a:ahLst/>
                <a:cxnLst>
                  <a:cxn ang="0">
                    <a:pos x="T1" y="T2"/>
                  </a:cxn>
                  <a:cxn ang="0">
                    <a:pos x="T4" y="T5"/>
                  </a:cxn>
                  <a:cxn ang="0">
                    <a:pos x="T7" y="T8"/>
                  </a:cxn>
                  <a:cxn ang="0">
                    <a:pos x="T10" y="T11"/>
                  </a:cxn>
                </a:cxnLst>
                <a:rect l="0" t="0" r="r" b="b"/>
                <a:pathLst>
                  <a:path w="2711" h="3274">
                    <a:moveTo>
                      <a:pt x="11" y="3264"/>
                    </a:moveTo>
                    <a:lnTo>
                      <a:pt x="5" y="3264"/>
                    </a:lnTo>
                    <a:lnTo>
                      <a:pt x="11" y="3269"/>
                    </a:lnTo>
                    <a:lnTo>
                      <a:pt x="11" y="32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9"/>
              <p:cNvSpPr>
                <a:spLocks/>
              </p:cNvSpPr>
              <p:nvPr/>
            </p:nvSpPr>
            <p:spPr bwMode="auto">
              <a:xfrm>
                <a:off x="2640" y="0"/>
                <a:ext cx="2711" cy="3274"/>
              </a:xfrm>
              <a:custGeom>
                <a:avLst/>
                <a:gdLst>
                  <a:gd name="T0" fmla="+- 0 5340 2640"/>
                  <a:gd name="T1" fmla="*/ T0 w 2711"/>
                  <a:gd name="T2" fmla="*/ 3264 h 3274"/>
                  <a:gd name="T3" fmla="+- 0 2651 2640"/>
                  <a:gd name="T4" fmla="*/ T3 w 2711"/>
                  <a:gd name="T5" fmla="*/ 3264 h 3274"/>
                  <a:gd name="T6" fmla="+- 0 2651 2640"/>
                  <a:gd name="T7" fmla="*/ T6 w 2711"/>
                  <a:gd name="T8" fmla="*/ 3269 h 3274"/>
                  <a:gd name="T9" fmla="+- 0 5340 2640"/>
                  <a:gd name="T10" fmla="*/ T9 w 2711"/>
                  <a:gd name="T11" fmla="*/ 3269 h 3274"/>
                  <a:gd name="T12" fmla="+- 0 5340 2640"/>
                  <a:gd name="T13" fmla="*/ T12 w 2711"/>
                  <a:gd name="T14" fmla="*/ 3264 h 3274"/>
                </a:gdLst>
                <a:ahLst/>
                <a:cxnLst>
                  <a:cxn ang="0">
                    <a:pos x="T1" y="T2"/>
                  </a:cxn>
                  <a:cxn ang="0">
                    <a:pos x="T4" y="T5"/>
                  </a:cxn>
                  <a:cxn ang="0">
                    <a:pos x="T7" y="T8"/>
                  </a:cxn>
                  <a:cxn ang="0">
                    <a:pos x="T10" y="T11"/>
                  </a:cxn>
                  <a:cxn ang="0">
                    <a:pos x="T13" y="T14"/>
                  </a:cxn>
                </a:cxnLst>
                <a:rect l="0" t="0" r="r" b="b"/>
                <a:pathLst>
                  <a:path w="2711" h="3274">
                    <a:moveTo>
                      <a:pt x="2700" y="3264"/>
                    </a:moveTo>
                    <a:lnTo>
                      <a:pt x="11" y="3264"/>
                    </a:lnTo>
                    <a:lnTo>
                      <a:pt x="11" y="3269"/>
                    </a:lnTo>
                    <a:lnTo>
                      <a:pt x="2700" y="3269"/>
                    </a:lnTo>
                    <a:lnTo>
                      <a:pt x="2700" y="32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8"/>
              <p:cNvSpPr>
                <a:spLocks/>
              </p:cNvSpPr>
              <p:nvPr/>
            </p:nvSpPr>
            <p:spPr bwMode="auto">
              <a:xfrm>
                <a:off x="2640" y="0"/>
                <a:ext cx="2711" cy="3274"/>
              </a:xfrm>
              <a:custGeom>
                <a:avLst/>
                <a:gdLst>
                  <a:gd name="T0" fmla="+- 0 5340 2640"/>
                  <a:gd name="T1" fmla="*/ T0 w 2711"/>
                  <a:gd name="T2" fmla="*/ 5 h 3274"/>
                  <a:gd name="T3" fmla="+- 0 5340 2640"/>
                  <a:gd name="T4" fmla="*/ T3 w 2711"/>
                  <a:gd name="T5" fmla="*/ 3269 h 3274"/>
                  <a:gd name="T6" fmla="+- 0 5345 2640"/>
                  <a:gd name="T7" fmla="*/ T6 w 2711"/>
                  <a:gd name="T8" fmla="*/ 3264 h 3274"/>
                  <a:gd name="T9" fmla="+- 0 5351 2640"/>
                  <a:gd name="T10" fmla="*/ T9 w 2711"/>
                  <a:gd name="T11" fmla="*/ 3264 h 3274"/>
                  <a:gd name="T12" fmla="+- 0 5351 2640"/>
                  <a:gd name="T13" fmla="*/ T12 w 2711"/>
                  <a:gd name="T14" fmla="*/ 10 h 3274"/>
                  <a:gd name="T15" fmla="+- 0 5345 2640"/>
                  <a:gd name="T16" fmla="*/ T15 w 2711"/>
                  <a:gd name="T17" fmla="*/ 10 h 3274"/>
                  <a:gd name="T18" fmla="+- 0 5340 2640"/>
                  <a:gd name="T19" fmla="*/ T18 w 2711"/>
                  <a:gd name="T20" fmla="*/ 5 h 3274"/>
                </a:gdLst>
                <a:ahLst/>
                <a:cxnLst>
                  <a:cxn ang="0">
                    <a:pos x="T1" y="T2"/>
                  </a:cxn>
                  <a:cxn ang="0">
                    <a:pos x="T4" y="T5"/>
                  </a:cxn>
                  <a:cxn ang="0">
                    <a:pos x="T7" y="T8"/>
                  </a:cxn>
                  <a:cxn ang="0">
                    <a:pos x="T10" y="T11"/>
                  </a:cxn>
                  <a:cxn ang="0">
                    <a:pos x="T13" y="T14"/>
                  </a:cxn>
                  <a:cxn ang="0">
                    <a:pos x="T16" y="T17"/>
                  </a:cxn>
                  <a:cxn ang="0">
                    <a:pos x="T19" y="T20"/>
                  </a:cxn>
                </a:cxnLst>
                <a:rect l="0" t="0" r="r" b="b"/>
                <a:pathLst>
                  <a:path w="2711" h="3274">
                    <a:moveTo>
                      <a:pt x="2700" y="5"/>
                    </a:moveTo>
                    <a:lnTo>
                      <a:pt x="2700" y="3269"/>
                    </a:lnTo>
                    <a:lnTo>
                      <a:pt x="2705" y="3264"/>
                    </a:lnTo>
                    <a:lnTo>
                      <a:pt x="2711" y="3264"/>
                    </a:lnTo>
                    <a:lnTo>
                      <a:pt x="2711" y="10"/>
                    </a:lnTo>
                    <a:lnTo>
                      <a:pt x="2705" y="10"/>
                    </a:lnTo>
                    <a:lnTo>
                      <a:pt x="270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7"/>
              <p:cNvSpPr>
                <a:spLocks/>
              </p:cNvSpPr>
              <p:nvPr/>
            </p:nvSpPr>
            <p:spPr bwMode="auto">
              <a:xfrm>
                <a:off x="2640" y="0"/>
                <a:ext cx="2711" cy="3274"/>
              </a:xfrm>
              <a:custGeom>
                <a:avLst/>
                <a:gdLst>
                  <a:gd name="T0" fmla="+- 0 5351 2640"/>
                  <a:gd name="T1" fmla="*/ T0 w 2711"/>
                  <a:gd name="T2" fmla="*/ 3264 h 3274"/>
                  <a:gd name="T3" fmla="+- 0 5345 2640"/>
                  <a:gd name="T4" fmla="*/ T3 w 2711"/>
                  <a:gd name="T5" fmla="*/ 3264 h 3274"/>
                  <a:gd name="T6" fmla="+- 0 5340 2640"/>
                  <a:gd name="T7" fmla="*/ T6 w 2711"/>
                  <a:gd name="T8" fmla="*/ 3269 h 3274"/>
                  <a:gd name="T9" fmla="+- 0 5351 2640"/>
                  <a:gd name="T10" fmla="*/ T9 w 2711"/>
                  <a:gd name="T11" fmla="*/ 3269 h 3274"/>
                  <a:gd name="T12" fmla="+- 0 5351 2640"/>
                  <a:gd name="T13" fmla="*/ T12 w 2711"/>
                  <a:gd name="T14" fmla="*/ 3264 h 3274"/>
                </a:gdLst>
                <a:ahLst/>
                <a:cxnLst>
                  <a:cxn ang="0">
                    <a:pos x="T1" y="T2"/>
                  </a:cxn>
                  <a:cxn ang="0">
                    <a:pos x="T4" y="T5"/>
                  </a:cxn>
                  <a:cxn ang="0">
                    <a:pos x="T7" y="T8"/>
                  </a:cxn>
                  <a:cxn ang="0">
                    <a:pos x="T10" y="T11"/>
                  </a:cxn>
                  <a:cxn ang="0">
                    <a:pos x="T13" y="T14"/>
                  </a:cxn>
                </a:cxnLst>
                <a:rect l="0" t="0" r="r" b="b"/>
                <a:pathLst>
                  <a:path w="2711" h="3274">
                    <a:moveTo>
                      <a:pt x="2711" y="3264"/>
                    </a:moveTo>
                    <a:lnTo>
                      <a:pt x="2705" y="3264"/>
                    </a:lnTo>
                    <a:lnTo>
                      <a:pt x="2700" y="3269"/>
                    </a:lnTo>
                    <a:lnTo>
                      <a:pt x="2711" y="3269"/>
                    </a:lnTo>
                    <a:lnTo>
                      <a:pt x="2711" y="32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
              <p:cNvSpPr>
                <a:spLocks/>
              </p:cNvSpPr>
              <p:nvPr/>
            </p:nvSpPr>
            <p:spPr bwMode="auto">
              <a:xfrm>
                <a:off x="2640" y="0"/>
                <a:ext cx="2711" cy="3274"/>
              </a:xfrm>
              <a:custGeom>
                <a:avLst/>
                <a:gdLst>
                  <a:gd name="T0" fmla="+- 0 2651 2640"/>
                  <a:gd name="T1" fmla="*/ T0 w 2711"/>
                  <a:gd name="T2" fmla="*/ 5 h 3274"/>
                  <a:gd name="T3" fmla="+- 0 2645 2640"/>
                  <a:gd name="T4" fmla="*/ T3 w 2711"/>
                  <a:gd name="T5" fmla="*/ 10 h 3274"/>
                  <a:gd name="T6" fmla="+- 0 2651 2640"/>
                  <a:gd name="T7" fmla="*/ T6 w 2711"/>
                  <a:gd name="T8" fmla="*/ 10 h 3274"/>
                  <a:gd name="T9" fmla="+- 0 2651 2640"/>
                  <a:gd name="T10" fmla="*/ T9 w 2711"/>
                  <a:gd name="T11" fmla="*/ 5 h 3274"/>
                </a:gdLst>
                <a:ahLst/>
                <a:cxnLst>
                  <a:cxn ang="0">
                    <a:pos x="T1" y="T2"/>
                  </a:cxn>
                  <a:cxn ang="0">
                    <a:pos x="T4" y="T5"/>
                  </a:cxn>
                  <a:cxn ang="0">
                    <a:pos x="T7" y="T8"/>
                  </a:cxn>
                  <a:cxn ang="0">
                    <a:pos x="T10" y="T11"/>
                  </a:cxn>
                </a:cxnLst>
                <a:rect l="0" t="0" r="r" b="b"/>
                <a:pathLst>
                  <a:path w="2711" h="3274">
                    <a:moveTo>
                      <a:pt x="11" y="5"/>
                    </a:moveTo>
                    <a:lnTo>
                      <a:pt x="5" y="10"/>
                    </a:lnTo>
                    <a:lnTo>
                      <a:pt x="11" y="10"/>
                    </a:lnTo>
                    <a:lnTo>
                      <a:pt x="1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5"/>
              <p:cNvSpPr>
                <a:spLocks/>
              </p:cNvSpPr>
              <p:nvPr/>
            </p:nvSpPr>
            <p:spPr bwMode="auto">
              <a:xfrm>
                <a:off x="2640" y="0"/>
                <a:ext cx="2711" cy="3274"/>
              </a:xfrm>
              <a:custGeom>
                <a:avLst/>
                <a:gdLst>
                  <a:gd name="T0" fmla="+- 0 5340 2640"/>
                  <a:gd name="T1" fmla="*/ T0 w 2711"/>
                  <a:gd name="T2" fmla="*/ 5 h 3274"/>
                  <a:gd name="T3" fmla="+- 0 2651 2640"/>
                  <a:gd name="T4" fmla="*/ T3 w 2711"/>
                  <a:gd name="T5" fmla="*/ 5 h 3274"/>
                  <a:gd name="T6" fmla="+- 0 2651 2640"/>
                  <a:gd name="T7" fmla="*/ T6 w 2711"/>
                  <a:gd name="T8" fmla="*/ 10 h 3274"/>
                  <a:gd name="T9" fmla="+- 0 5340 2640"/>
                  <a:gd name="T10" fmla="*/ T9 w 2711"/>
                  <a:gd name="T11" fmla="*/ 10 h 3274"/>
                  <a:gd name="T12" fmla="+- 0 5340 2640"/>
                  <a:gd name="T13" fmla="*/ T12 w 2711"/>
                  <a:gd name="T14" fmla="*/ 5 h 3274"/>
                </a:gdLst>
                <a:ahLst/>
                <a:cxnLst>
                  <a:cxn ang="0">
                    <a:pos x="T1" y="T2"/>
                  </a:cxn>
                  <a:cxn ang="0">
                    <a:pos x="T4" y="T5"/>
                  </a:cxn>
                  <a:cxn ang="0">
                    <a:pos x="T7" y="T8"/>
                  </a:cxn>
                  <a:cxn ang="0">
                    <a:pos x="T10" y="T11"/>
                  </a:cxn>
                  <a:cxn ang="0">
                    <a:pos x="T13" y="T14"/>
                  </a:cxn>
                </a:cxnLst>
                <a:rect l="0" t="0" r="r" b="b"/>
                <a:pathLst>
                  <a:path w="2711" h="3274">
                    <a:moveTo>
                      <a:pt x="2700" y="5"/>
                    </a:moveTo>
                    <a:lnTo>
                      <a:pt x="11" y="5"/>
                    </a:lnTo>
                    <a:lnTo>
                      <a:pt x="11" y="10"/>
                    </a:lnTo>
                    <a:lnTo>
                      <a:pt x="2700" y="10"/>
                    </a:lnTo>
                    <a:lnTo>
                      <a:pt x="270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4"/>
              <p:cNvSpPr>
                <a:spLocks/>
              </p:cNvSpPr>
              <p:nvPr/>
            </p:nvSpPr>
            <p:spPr bwMode="auto">
              <a:xfrm>
                <a:off x="2640" y="0"/>
                <a:ext cx="2711" cy="3274"/>
              </a:xfrm>
              <a:custGeom>
                <a:avLst/>
                <a:gdLst>
                  <a:gd name="T0" fmla="+- 0 5351 2640"/>
                  <a:gd name="T1" fmla="*/ T0 w 2711"/>
                  <a:gd name="T2" fmla="*/ 5 h 3274"/>
                  <a:gd name="T3" fmla="+- 0 5340 2640"/>
                  <a:gd name="T4" fmla="*/ T3 w 2711"/>
                  <a:gd name="T5" fmla="*/ 5 h 3274"/>
                  <a:gd name="T6" fmla="+- 0 5345 2640"/>
                  <a:gd name="T7" fmla="*/ T6 w 2711"/>
                  <a:gd name="T8" fmla="*/ 10 h 3274"/>
                  <a:gd name="T9" fmla="+- 0 5351 2640"/>
                  <a:gd name="T10" fmla="*/ T9 w 2711"/>
                  <a:gd name="T11" fmla="*/ 10 h 3274"/>
                  <a:gd name="T12" fmla="+- 0 5351 2640"/>
                  <a:gd name="T13" fmla="*/ T12 w 2711"/>
                  <a:gd name="T14" fmla="*/ 5 h 3274"/>
                </a:gdLst>
                <a:ahLst/>
                <a:cxnLst>
                  <a:cxn ang="0">
                    <a:pos x="T1" y="T2"/>
                  </a:cxn>
                  <a:cxn ang="0">
                    <a:pos x="T4" y="T5"/>
                  </a:cxn>
                  <a:cxn ang="0">
                    <a:pos x="T7" y="T8"/>
                  </a:cxn>
                  <a:cxn ang="0">
                    <a:pos x="T10" y="T11"/>
                  </a:cxn>
                  <a:cxn ang="0">
                    <a:pos x="T13" y="T14"/>
                  </a:cxn>
                </a:cxnLst>
                <a:rect l="0" t="0" r="r" b="b"/>
                <a:pathLst>
                  <a:path w="2711" h="3274">
                    <a:moveTo>
                      <a:pt x="2711" y="5"/>
                    </a:moveTo>
                    <a:lnTo>
                      <a:pt x="2700" y="5"/>
                    </a:lnTo>
                    <a:lnTo>
                      <a:pt x="2705" y="10"/>
                    </a:lnTo>
                    <a:lnTo>
                      <a:pt x="2711" y="10"/>
                    </a:lnTo>
                    <a:lnTo>
                      <a:pt x="271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5" y="82"/>
                <a:ext cx="2401" cy="310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7" name="Rectangle 34"/>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pSp>
        <p:nvGrpSpPr>
          <p:cNvPr id="28" name="Group 23"/>
          <p:cNvGrpSpPr>
            <a:grpSpLocks/>
          </p:cNvGrpSpPr>
          <p:nvPr/>
        </p:nvGrpSpPr>
        <p:grpSpPr bwMode="auto">
          <a:xfrm>
            <a:off x="5565775" y="3825698"/>
            <a:ext cx="2877173" cy="2530652"/>
            <a:chOff x="0" y="0"/>
            <a:chExt cx="2819" cy="3262"/>
          </a:xfrm>
        </p:grpSpPr>
        <p:grpSp>
          <p:nvGrpSpPr>
            <p:cNvPr id="29" name="Group 24"/>
            <p:cNvGrpSpPr>
              <a:grpSpLocks/>
            </p:cNvGrpSpPr>
            <p:nvPr/>
          </p:nvGrpSpPr>
          <p:grpSpPr bwMode="auto">
            <a:xfrm>
              <a:off x="0" y="0"/>
              <a:ext cx="2819" cy="3262"/>
              <a:chOff x="0" y="0"/>
              <a:chExt cx="2819" cy="3262"/>
            </a:xfrm>
          </p:grpSpPr>
          <p:sp>
            <p:nvSpPr>
              <p:cNvPr id="30" name="Freeform 33"/>
              <p:cNvSpPr>
                <a:spLocks/>
              </p:cNvSpPr>
              <p:nvPr/>
            </p:nvSpPr>
            <p:spPr bwMode="auto">
              <a:xfrm>
                <a:off x="0" y="0"/>
                <a:ext cx="2819" cy="3262"/>
              </a:xfrm>
              <a:custGeom>
                <a:avLst/>
                <a:gdLst>
                  <a:gd name="T0" fmla="*/ 2816 w 2819"/>
                  <a:gd name="T1" fmla="*/ 0 h 3262"/>
                  <a:gd name="T2" fmla="*/ 2 w 2819"/>
                  <a:gd name="T3" fmla="*/ 0 h 3262"/>
                  <a:gd name="T4" fmla="*/ 0 w 2819"/>
                  <a:gd name="T5" fmla="*/ 1 h 3262"/>
                  <a:gd name="T6" fmla="*/ 0 w 2819"/>
                  <a:gd name="T7" fmla="*/ 3259 h 3262"/>
                  <a:gd name="T8" fmla="*/ 2 w 2819"/>
                  <a:gd name="T9" fmla="*/ 3262 h 3262"/>
                  <a:gd name="T10" fmla="*/ 2816 w 2819"/>
                  <a:gd name="T11" fmla="*/ 3262 h 3262"/>
                  <a:gd name="T12" fmla="*/ 2819 w 2819"/>
                  <a:gd name="T13" fmla="*/ 3259 h 3262"/>
                  <a:gd name="T14" fmla="*/ 2819 w 2819"/>
                  <a:gd name="T15" fmla="*/ 3257 h 3262"/>
                  <a:gd name="T16" fmla="*/ 11 w 2819"/>
                  <a:gd name="T17" fmla="*/ 3257 h 3262"/>
                  <a:gd name="T18" fmla="*/ 5 w 2819"/>
                  <a:gd name="T19" fmla="*/ 3252 h 3262"/>
                  <a:gd name="T20" fmla="*/ 11 w 2819"/>
                  <a:gd name="T21" fmla="*/ 3252 h 3262"/>
                  <a:gd name="T22" fmla="*/ 11 w 2819"/>
                  <a:gd name="T23" fmla="*/ 10 h 3262"/>
                  <a:gd name="T24" fmla="*/ 5 w 2819"/>
                  <a:gd name="T25" fmla="*/ 10 h 3262"/>
                  <a:gd name="T26" fmla="*/ 11 w 2819"/>
                  <a:gd name="T27" fmla="*/ 5 h 3262"/>
                  <a:gd name="T28" fmla="*/ 2819 w 2819"/>
                  <a:gd name="T29" fmla="*/ 5 h 3262"/>
                  <a:gd name="T30" fmla="*/ 2819 w 2819"/>
                  <a:gd name="T31" fmla="*/ 1 h 3262"/>
                  <a:gd name="T32" fmla="*/ 2816 w 2819"/>
                  <a:gd name="T33" fmla="*/ 0 h 3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19" h="3262">
                    <a:moveTo>
                      <a:pt x="2816" y="0"/>
                    </a:moveTo>
                    <a:lnTo>
                      <a:pt x="2" y="0"/>
                    </a:lnTo>
                    <a:lnTo>
                      <a:pt x="0" y="1"/>
                    </a:lnTo>
                    <a:lnTo>
                      <a:pt x="0" y="3259"/>
                    </a:lnTo>
                    <a:lnTo>
                      <a:pt x="2" y="3262"/>
                    </a:lnTo>
                    <a:lnTo>
                      <a:pt x="2816" y="3262"/>
                    </a:lnTo>
                    <a:lnTo>
                      <a:pt x="2819" y="3259"/>
                    </a:lnTo>
                    <a:lnTo>
                      <a:pt x="2819" y="3257"/>
                    </a:lnTo>
                    <a:lnTo>
                      <a:pt x="11" y="3257"/>
                    </a:lnTo>
                    <a:lnTo>
                      <a:pt x="5" y="3252"/>
                    </a:lnTo>
                    <a:lnTo>
                      <a:pt x="11" y="3252"/>
                    </a:lnTo>
                    <a:lnTo>
                      <a:pt x="11" y="10"/>
                    </a:lnTo>
                    <a:lnTo>
                      <a:pt x="5" y="10"/>
                    </a:lnTo>
                    <a:lnTo>
                      <a:pt x="11" y="5"/>
                    </a:lnTo>
                    <a:lnTo>
                      <a:pt x="2819" y="5"/>
                    </a:lnTo>
                    <a:lnTo>
                      <a:pt x="2819" y="1"/>
                    </a:lnTo>
                    <a:lnTo>
                      <a:pt x="28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32"/>
              <p:cNvSpPr>
                <a:spLocks/>
              </p:cNvSpPr>
              <p:nvPr/>
            </p:nvSpPr>
            <p:spPr bwMode="auto">
              <a:xfrm>
                <a:off x="0" y="0"/>
                <a:ext cx="2819" cy="3262"/>
              </a:xfrm>
              <a:custGeom>
                <a:avLst/>
                <a:gdLst>
                  <a:gd name="T0" fmla="*/ 11 w 2819"/>
                  <a:gd name="T1" fmla="*/ 3252 h 3262"/>
                  <a:gd name="T2" fmla="*/ 5 w 2819"/>
                  <a:gd name="T3" fmla="*/ 3252 h 3262"/>
                  <a:gd name="T4" fmla="*/ 11 w 2819"/>
                  <a:gd name="T5" fmla="*/ 3257 h 3262"/>
                  <a:gd name="T6" fmla="*/ 11 w 2819"/>
                  <a:gd name="T7" fmla="*/ 3252 h 3262"/>
                </a:gdLst>
                <a:ahLst/>
                <a:cxnLst>
                  <a:cxn ang="0">
                    <a:pos x="T0" y="T1"/>
                  </a:cxn>
                  <a:cxn ang="0">
                    <a:pos x="T2" y="T3"/>
                  </a:cxn>
                  <a:cxn ang="0">
                    <a:pos x="T4" y="T5"/>
                  </a:cxn>
                  <a:cxn ang="0">
                    <a:pos x="T6" y="T7"/>
                  </a:cxn>
                </a:cxnLst>
                <a:rect l="0" t="0" r="r" b="b"/>
                <a:pathLst>
                  <a:path w="2819" h="3262">
                    <a:moveTo>
                      <a:pt x="11" y="3252"/>
                    </a:moveTo>
                    <a:lnTo>
                      <a:pt x="5" y="3252"/>
                    </a:lnTo>
                    <a:lnTo>
                      <a:pt x="11" y="3257"/>
                    </a:lnTo>
                    <a:lnTo>
                      <a:pt x="11" y="32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31"/>
              <p:cNvSpPr>
                <a:spLocks/>
              </p:cNvSpPr>
              <p:nvPr/>
            </p:nvSpPr>
            <p:spPr bwMode="auto">
              <a:xfrm>
                <a:off x="0" y="0"/>
                <a:ext cx="2819" cy="3262"/>
              </a:xfrm>
              <a:custGeom>
                <a:avLst/>
                <a:gdLst>
                  <a:gd name="T0" fmla="*/ 2808 w 2819"/>
                  <a:gd name="T1" fmla="*/ 3252 h 3262"/>
                  <a:gd name="T2" fmla="*/ 11 w 2819"/>
                  <a:gd name="T3" fmla="*/ 3252 h 3262"/>
                  <a:gd name="T4" fmla="*/ 11 w 2819"/>
                  <a:gd name="T5" fmla="*/ 3257 h 3262"/>
                  <a:gd name="T6" fmla="*/ 2808 w 2819"/>
                  <a:gd name="T7" fmla="*/ 3257 h 3262"/>
                  <a:gd name="T8" fmla="*/ 2808 w 2819"/>
                  <a:gd name="T9" fmla="*/ 3252 h 3262"/>
                </a:gdLst>
                <a:ahLst/>
                <a:cxnLst>
                  <a:cxn ang="0">
                    <a:pos x="T0" y="T1"/>
                  </a:cxn>
                  <a:cxn ang="0">
                    <a:pos x="T2" y="T3"/>
                  </a:cxn>
                  <a:cxn ang="0">
                    <a:pos x="T4" y="T5"/>
                  </a:cxn>
                  <a:cxn ang="0">
                    <a:pos x="T6" y="T7"/>
                  </a:cxn>
                  <a:cxn ang="0">
                    <a:pos x="T8" y="T9"/>
                  </a:cxn>
                </a:cxnLst>
                <a:rect l="0" t="0" r="r" b="b"/>
                <a:pathLst>
                  <a:path w="2819" h="3262">
                    <a:moveTo>
                      <a:pt x="2808" y="3252"/>
                    </a:moveTo>
                    <a:lnTo>
                      <a:pt x="11" y="3252"/>
                    </a:lnTo>
                    <a:lnTo>
                      <a:pt x="11" y="3257"/>
                    </a:lnTo>
                    <a:lnTo>
                      <a:pt x="2808" y="3257"/>
                    </a:lnTo>
                    <a:lnTo>
                      <a:pt x="2808" y="32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0"/>
              <p:cNvSpPr>
                <a:spLocks/>
              </p:cNvSpPr>
              <p:nvPr/>
            </p:nvSpPr>
            <p:spPr bwMode="auto">
              <a:xfrm>
                <a:off x="0" y="0"/>
                <a:ext cx="2819" cy="3262"/>
              </a:xfrm>
              <a:custGeom>
                <a:avLst/>
                <a:gdLst>
                  <a:gd name="T0" fmla="*/ 2808 w 2819"/>
                  <a:gd name="T1" fmla="*/ 5 h 3262"/>
                  <a:gd name="T2" fmla="*/ 2808 w 2819"/>
                  <a:gd name="T3" fmla="*/ 3257 h 3262"/>
                  <a:gd name="T4" fmla="*/ 2813 w 2819"/>
                  <a:gd name="T5" fmla="*/ 3252 h 3262"/>
                  <a:gd name="T6" fmla="*/ 2819 w 2819"/>
                  <a:gd name="T7" fmla="*/ 3252 h 3262"/>
                  <a:gd name="T8" fmla="*/ 2819 w 2819"/>
                  <a:gd name="T9" fmla="*/ 10 h 3262"/>
                  <a:gd name="T10" fmla="*/ 2813 w 2819"/>
                  <a:gd name="T11" fmla="*/ 10 h 3262"/>
                  <a:gd name="T12" fmla="*/ 2808 w 2819"/>
                  <a:gd name="T13" fmla="*/ 5 h 3262"/>
                </a:gdLst>
                <a:ahLst/>
                <a:cxnLst>
                  <a:cxn ang="0">
                    <a:pos x="T0" y="T1"/>
                  </a:cxn>
                  <a:cxn ang="0">
                    <a:pos x="T2" y="T3"/>
                  </a:cxn>
                  <a:cxn ang="0">
                    <a:pos x="T4" y="T5"/>
                  </a:cxn>
                  <a:cxn ang="0">
                    <a:pos x="T6" y="T7"/>
                  </a:cxn>
                  <a:cxn ang="0">
                    <a:pos x="T8" y="T9"/>
                  </a:cxn>
                  <a:cxn ang="0">
                    <a:pos x="T10" y="T11"/>
                  </a:cxn>
                  <a:cxn ang="0">
                    <a:pos x="T12" y="T13"/>
                  </a:cxn>
                </a:cxnLst>
                <a:rect l="0" t="0" r="r" b="b"/>
                <a:pathLst>
                  <a:path w="2819" h="3262">
                    <a:moveTo>
                      <a:pt x="2808" y="5"/>
                    </a:moveTo>
                    <a:lnTo>
                      <a:pt x="2808" y="3257"/>
                    </a:lnTo>
                    <a:lnTo>
                      <a:pt x="2813" y="3252"/>
                    </a:lnTo>
                    <a:lnTo>
                      <a:pt x="2819" y="3252"/>
                    </a:lnTo>
                    <a:lnTo>
                      <a:pt x="2819" y="10"/>
                    </a:lnTo>
                    <a:lnTo>
                      <a:pt x="2813" y="10"/>
                    </a:lnTo>
                    <a:lnTo>
                      <a:pt x="2808"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9"/>
              <p:cNvSpPr>
                <a:spLocks/>
              </p:cNvSpPr>
              <p:nvPr/>
            </p:nvSpPr>
            <p:spPr bwMode="auto">
              <a:xfrm>
                <a:off x="0" y="0"/>
                <a:ext cx="2819" cy="3262"/>
              </a:xfrm>
              <a:custGeom>
                <a:avLst/>
                <a:gdLst>
                  <a:gd name="T0" fmla="*/ 2819 w 2819"/>
                  <a:gd name="T1" fmla="*/ 3252 h 3262"/>
                  <a:gd name="T2" fmla="*/ 2813 w 2819"/>
                  <a:gd name="T3" fmla="*/ 3252 h 3262"/>
                  <a:gd name="T4" fmla="*/ 2808 w 2819"/>
                  <a:gd name="T5" fmla="*/ 3257 h 3262"/>
                  <a:gd name="T6" fmla="*/ 2819 w 2819"/>
                  <a:gd name="T7" fmla="*/ 3257 h 3262"/>
                  <a:gd name="T8" fmla="*/ 2819 w 2819"/>
                  <a:gd name="T9" fmla="*/ 3252 h 3262"/>
                </a:gdLst>
                <a:ahLst/>
                <a:cxnLst>
                  <a:cxn ang="0">
                    <a:pos x="T0" y="T1"/>
                  </a:cxn>
                  <a:cxn ang="0">
                    <a:pos x="T2" y="T3"/>
                  </a:cxn>
                  <a:cxn ang="0">
                    <a:pos x="T4" y="T5"/>
                  </a:cxn>
                  <a:cxn ang="0">
                    <a:pos x="T6" y="T7"/>
                  </a:cxn>
                  <a:cxn ang="0">
                    <a:pos x="T8" y="T9"/>
                  </a:cxn>
                </a:cxnLst>
                <a:rect l="0" t="0" r="r" b="b"/>
                <a:pathLst>
                  <a:path w="2819" h="3262">
                    <a:moveTo>
                      <a:pt x="2819" y="3252"/>
                    </a:moveTo>
                    <a:lnTo>
                      <a:pt x="2813" y="3252"/>
                    </a:lnTo>
                    <a:lnTo>
                      <a:pt x="2808" y="3257"/>
                    </a:lnTo>
                    <a:lnTo>
                      <a:pt x="2819" y="3257"/>
                    </a:lnTo>
                    <a:lnTo>
                      <a:pt x="2819" y="32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8"/>
              <p:cNvSpPr>
                <a:spLocks/>
              </p:cNvSpPr>
              <p:nvPr/>
            </p:nvSpPr>
            <p:spPr bwMode="auto">
              <a:xfrm>
                <a:off x="0" y="0"/>
                <a:ext cx="2819" cy="3262"/>
              </a:xfrm>
              <a:custGeom>
                <a:avLst/>
                <a:gdLst>
                  <a:gd name="T0" fmla="*/ 11 w 2819"/>
                  <a:gd name="T1" fmla="*/ 5 h 3262"/>
                  <a:gd name="T2" fmla="*/ 5 w 2819"/>
                  <a:gd name="T3" fmla="*/ 10 h 3262"/>
                  <a:gd name="T4" fmla="*/ 11 w 2819"/>
                  <a:gd name="T5" fmla="*/ 10 h 3262"/>
                  <a:gd name="T6" fmla="*/ 11 w 2819"/>
                  <a:gd name="T7" fmla="*/ 5 h 3262"/>
                </a:gdLst>
                <a:ahLst/>
                <a:cxnLst>
                  <a:cxn ang="0">
                    <a:pos x="T0" y="T1"/>
                  </a:cxn>
                  <a:cxn ang="0">
                    <a:pos x="T2" y="T3"/>
                  </a:cxn>
                  <a:cxn ang="0">
                    <a:pos x="T4" y="T5"/>
                  </a:cxn>
                  <a:cxn ang="0">
                    <a:pos x="T6" y="T7"/>
                  </a:cxn>
                </a:cxnLst>
                <a:rect l="0" t="0" r="r" b="b"/>
                <a:pathLst>
                  <a:path w="2819" h="3262">
                    <a:moveTo>
                      <a:pt x="11" y="5"/>
                    </a:moveTo>
                    <a:lnTo>
                      <a:pt x="5" y="10"/>
                    </a:lnTo>
                    <a:lnTo>
                      <a:pt x="11" y="10"/>
                    </a:lnTo>
                    <a:lnTo>
                      <a:pt x="1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7"/>
              <p:cNvSpPr>
                <a:spLocks/>
              </p:cNvSpPr>
              <p:nvPr/>
            </p:nvSpPr>
            <p:spPr bwMode="auto">
              <a:xfrm>
                <a:off x="0" y="0"/>
                <a:ext cx="2819" cy="3262"/>
              </a:xfrm>
              <a:custGeom>
                <a:avLst/>
                <a:gdLst>
                  <a:gd name="T0" fmla="*/ 2808 w 2819"/>
                  <a:gd name="T1" fmla="*/ 5 h 3262"/>
                  <a:gd name="T2" fmla="*/ 11 w 2819"/>
                  <a:gd name="T3" fmla="*/ 5 h 3262"/>
                  <a:gd name="T4" fmla="*/ 11 w 2819"/>
                  <a:gd name="T5" fmla="*/ 10 h 3262"/>
                  <a:gd name="T6" fmla="*/ 2808 w 2819"/>
                  <a:gd name="T7" fmla="*/ 10 h 3262"/>
                  <a:gd name="T8" fmla="*/ 2808 w 2819"/>
                  <a:gd name="T9" fmla="*/ 5 h 3262"/>
                </a:gdLst>
                <a:ahLst/>
                <a:cxnLst>
                  <a:cxn ang="0">
                    <a:pos x="T0" y="T1"/>
                  </a:cxn>
                  <a:cxn ang="0">
                    <a:pos x="T2" y="T3"/>
                  </a:cxn>
                  <a:cxn ang="0">
                    <a:pos x="T4" y="T5"/>
                  </a:cxn>
                  <a:cxn ang="0">
                    <a:pos x="T6" y="T7"/>
                  </a:cxn>
                  <a:cxn ang="0">
                    <a:pos x="T8" y="T9"/>
                  </a:cxn>
                </a:cxnLst>
                <a:rect l="0" t="0" r="r" b="b"/>
                <a:pathLst>
                  <a:path w="2819" h="3262">
                    <a:moveTo>
                      <a:pt x="2808" y="5"/>
                    </a:moveTo>
                    <a:lnTo>
                      <a:pt x="11" y="5"/>
                    </a:lnTo>
                    <a:lnTo>
                      <a:pt x="11" y="10"/>
                    </a:lnTo>
                    <a:lnTo>
                      <a:pt x="2808" y="10"/>
                    </a:lnTo>
                    <a:lnTo>
                      <a:pt x="2808"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6"/>
              <p:cNvSpPr>
                <a:spLocks/>
              </p:cNvSpPr>
              <p:nvPr/>
            </p:nvSpPr>
            <p:spPr bwMode="auto">
              <a:xfrm>
                <a:off x="0" y="0"/>
                <a:ext cx="2819" cy="3262"/>
              </a:xfrm>
              <a:custGeom>
                <a:avLst/>
                <a:gdLst>
                  <a:gd name="T0" fmla="*/ 2819 w 2819"/>
                  <a:gd name="T1" fmla="*/ 5 h 3262"/>
                  <a:gd name="T2" fmla="*/ 2808 w 2819"/>
                  <a:gd name="T3" fmla="*/ 5 h 3262"/>
                  <a:gd name="T4" fmla="*/ 2813 w 2819"/>
                  <a:gd name="T5" fmla="*/ 10 h 3262"/>
                  <a:gd name="T6" fmla="*/ 2819 w 2819"/>
                  <a:gd name="T7" fmla="*/ 10 h 3262"/>
                  <a:gd name="T8" fmla="*/ 2819 w 2819"/>
                  <a:gd name="T9" fmla="*/ 5 h 3262"/>
                </a:gdLst>
                <a:ahLst/>
                <a:cxnLst>
                  <a:cxn ang="0">
                    <a:pos x="T0" y="T1"/>
                  </a:cxn>
                  <a:cxn ang="0">
                    <a:pos x="T2" y="T3"/>
                  </a:cxn>
                  <a:cxn ang="0">
                    <a:pos x="T4" y="T5"/>
                  </a:cxn>
                  <a:cxn ang="0">
                    <a:pos x="T6" y="T7"/>
                  </a:cxn>
                  <a:cxn ang="0">
                    <a:pos x="T8" y="T9"/>
                  </a:cxn>
                </a:cxnLst>
                <a:rect l="0" t="0" r="r" b="b"/>
                <a:pathLst>
                  <a:path w="2819" h="3262">
                    <a:moveTo>
                      <a:pt x="2819" y="5"/>
                    </a:moveTo>
                    <a:lnTo>
                      <a:pt x="2808" y="5"/>
                    </a:lnTo>
                    <a:lnTo>
                      <a:pt x="2813" y="10"/>
                    </a:lnTo>
                    <a:lnTo>
                      <a:pt x="2819" y="10"/>
                    </a:lnTo>
                    <a:lnTo>
                      <a:pt x="281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4121"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 y="82"/>
                <a:ext cx="2502" cy="309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8" name="Rectangle 46"/>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pSp>
        <p:nvGrpSpPr>
          <p:cNvPr id="39" name="Group 35"/>
          <p:cNvGrpSpPr>
            <a:grpSpLocks/>
          </p:cNvGrpSpPr>
          <p:nvPr/>
        </p:nvGrpSpPr>
        <p:grpSpPr bwMode="auto">
          <a:xfrm>
            <a:off x="8497359" y="3826693"/>
            <a:ext cx="3008841" cy="2529657"/>
            <a:chOff x="0" y="0"/>
            <a:chExt cx="2423" cy="3262"/>
          </a:xfrm>
        </p:grpSpPr>
        <p:grpSp>
          <p:nvGrpSpPr>
            <p:cNvPr id="40" name="Group 36"/>
            <p:cNvGrpSpPr>
              <a:grpSpLocks/>
            </p:cNvGrpSpPr>
            <p:nvPr/>
          </p:nvGrpSpPr>
          <p:grpSpPr bwMode="auto">
            <a:xfrm>
              <a:off x="0" y="0"/>
              <a:ext cx="2423" cy="3262"/>
              <a:chOff x="0" y="0"/>
              <a:chExt cx="2423" cy="3262"/>
            </a:xfrm>
          </p:grpSpPr>
          <p:sp>
            <p:nvSpPr>
              <p:cNvPr id="41" name="Freeform 45"/>
              <p:cNvSpPr>
                <a:spLocks/>
              </p:cNvSpPr>
              <p:nvPr/>
            </p:nvSpPr>
            <p:spPr bwMode="auto">
              <a:xfrm>
                <a:off x="0" y="0"/>
                <a:ext cx="2423" cy="3262"/>
              </a:xfrm>
              <a:custGeom>
                <a:avLst/>
                <a:gdLst>
                  <a:gd name="T0" fmla="*/ 2420 w 2423"/>
                  <a:gd name="T1" fmla="*/ 0 h 3262"/>
                  <a:gd name="T2" fmla="*/ 2 w 2423"/>
                  <a:gd name="T3" fmla="*/ 0 h 3262"/>
                  <a:gd name="T4" fmla="*/ 0 w 2423"/>
                  <a:gd name="T5" fmla="*/ 1 h 3262"/>
                  <a:gd name="T6" fmla="*/ 0 w 2423"/>
                  <a:gd name="T7" fmla="*/ 3259 h 3262"/>
                  <a:gd name="T8" fmla="*/ 2 w 2423"/>
                  <a:gd name="T9" fmla="*/ 3262 h 3262"/>
                  <a:gd name="T10" fmla="*/ 2420 w 2423"/>
                  <a:gd name="T11" fmla="*/ 3262 h 3262"/>
                  <a:gd name="T12" fmla="*/ 2423 w 2423"/>
                  <a:gd name="T13" fmla="*/ 3259 h 3262"/>
                  <a:gd name="T14" fmla="*/ 2423 w 2423"/>
                  <a:gd name="T15" fmla="*/ 3257 h 3262"/>
                  <a:gd name="T16" fmla="*/ 11 w 2423"/>
                  <a:gd name="T17" fmla="*/ 3257 h 3262"/>
                  <a:gd name="T18" fmla="*/ 5 w 2423"/>
                  <a:gd name="T19" fmla="*/ 3252 h 3262"/>
                  <a:gd name="T20" fmla="*/ 11 w 2423"/>
                  <a:gd name="T21" fmla="*/ 3252 h 3262"/>
                  <a:gd name="T22" fmla="*/ 11 w 2423"/>
                  <a:gd name="T23" fmla="*/ 10 h 3262"/>
                  <a:gd name="T24" fmla="*/ 5 w 2423"/>
                  <a:gd name="T25" fmla="*/ 10 h 3262"/>
                  <a:gd name="T26" fmla="*/ 11 w 2423"/>
                  <a:gd name="T27" fmla="*/ 5 h 3262"/>
                  <a:gd name="T28" fmla="*/ 2423 w 2423"/>
                  <a:gd name="T29" fmla="*/ 5 h 3262"/>
                  <a:gd name="T30" fmla="*/ 2423 w 2423"/>
                  <a:gd name="T31" fmla="*/ 1 h 3262"/>
                  <a:gd name="T32" fmla="*/ 2420 w 2423"/>
                  <a:gd name="T33" fmla="*/ 0 h 3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23" h="3262">
                    <a:moveTo>
                      <a:pt x="2420" y="0"/>
                    </a:moveTo>
                    <a:lnTo>
                      <a:pt x="2" y="0"/>
                    </a:lnTo>
                    <a:lnTo>
                      <a:pt x="0" y="1"/>
                    </a:lnTo>
                    <a:lnTo>
                      <a:pt x="0" y="3259"/>
                    </a:lnTo>
                    <a:lnTo>
                      <a:pt x="2" y="3262"/>
                    </a:lnTo>
                    <a:lnTo>
                      <a:pt x="2420" y="3262"/>
                    </a:lnTo>
                    <a:lnTo>
                      <a:pt x="2423" y="3259"/>
                    </a:lnTo>
                    <a:lnTo>
                      <a:pt x="2423" y="3257"/>
                    </a:lnTo>
                    <a:lnTo>
                      <a:pt x="11" y="3257"/>
                    </a:lnTo>
                    <a:lnTo>
                      <a:pt x="5" y="3252"/>
                    </a:lnTo>
                    <a:lnTo>
                      <a:pt x="11" y="3252"/>
                    </a:lnTo>
                    <a:lnTo>
                      <a:pt x="11" y="10"/>
                    </a:lnTo>
                    <a:lnTo>
                      <a:pt x="5" y="10"/>
                    </a:lnTo>
                    <a:lnTo>
                      <a:pt x="11" y="5"/>
                    </a:lnTo>
                    <a:lnTo>
                      <a:pt x="2423" y="5"/>
                    </a:lnTo>
                    <a:lnTo>
                      <a:pt x="2423" y="1"/>
                    </a:lnTo>
                    <a:lnTo>
                      <a:pt x="24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44"/>
              <p:cNvSpPr>
                <a:spLocks/>
              </p:cNvSpPr>
              <p:nvPr/>
            </p:nvSpPr>
            <p:spPr bwMode="auto">
              <a:xfrm>
                <a:off x="0" y="0"/>
                <a:ext cx="2423" cy="3262"/>
              </a:xfrm>
              <a:custGeom>
                <a:avLst/>
                <a:gdLst>
                  <a:gd name="T0" fmla="*/ 11 w 2423"/>
                  <a:gd name="T1" fmla="*/ 3252 h 3262"/>
                  <a:gd name="T2" fmla="*/ 5 w 2423"/>
                  <a:gd name="T3" fmla="*/ 3252 h 3262"/>
                  <a:gd name="T4" fmla="*/ 11 w 2423"/>
                  <a:gd name="T5" fmla="*/ 3257 h 3262"/>
                  <a:gd name="T6" fmla="*/ 11 w 2423"/>
                  <a:gd name="T7" fmla="*/ 3252 h 3262"/>
                </a:gdLst>
                <a:ahLst/>
                <a:cxnLst>
                  <a:cxn ang="0">
                    <a:pos x="T0" y="T1"/>
                  </a:cxn>
                  <a:cxn ang="0">
                    <a:pos x="T2" y="T3"/>
                  </a:cxn>
                  <a:cxn ang="0">
                    <a:pos x="T4" y="T5"/>
                  </a:cxn>
                  <a:cxn ang="0">
                    <a:pos x="T6" y="T7"/>
                  </a:cxn>
                </a:cxnLst>
                <a:rect l="0" t="0" r="r" b="b"/>
                <a:pathLst>
                  <a:path w="2423" h="3262">
                    <a:moveTo>
                      <a:pt x="11" y="3252"/>
                    </a:moveTo>
                    <a:lnTo>
                      <a:pt x="5" y="3252"/>
                    </a:lnTo>
                    <a:lnTo>
                      <a:pt x="11" y="3257"/>
                    </a:lnTo>
                    <a:lnTo>
                      <a:pt x="11" y="32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43"/>
              <p:cNvSpPr>
                <a:spLocks/>
              </p:cNvSpPr>
              <p:nvPr/>
            </p:nvSpPr>
            <p:spPr bwMode="auto">
              <a:xfrm>
                <a:off x="0" y="0"/>
                <a:ext cx="2423" cy="3262"/>
              </a:xfrm>
              <a:custGeom>
                <a:avLst/>
                <a:gdLst>
                  <a:gd name="T0" fmla="*/ 2412 w 2423"/>
                  <a:gd name="T1" fmla="*/ 3252 h 3262"/>
                  <a:gd name="T2" fmla="*/ 11 w 2423"/>
                  <a:gd name="T3" fmla="*/ 3252 h 3262"/>
                  <a:gd name="T4" fmla="*/ 11 w 2423"/>
                  <a:gd name="T5" fmla="*/ 3257 h 3262"/>
                  <a:gd name="T6" fmla="*/ 2412 w 2423"/>
                  <a:gd name="T7" fmla="*/ 3257 h 3262"/>
                  <a:gd name="T8" fmla="*/ 2412 w 2423"/>
                  <a:gd name="T9" fmla="*/ 3252 h 3262"/>
                </a:gdLst>
                <a:ahLst/>
                <a:cxnLst>
                  <a:cxn ang="0">
                    <a:pos x="T0" y="T1"/>
                  </a:cxn>
                  <a:cxn ang="0">
                    <a:pos x="T2" y="T3"/>
                  </a:cxn>
                  <a:cxn ang="0">
                    <a:pos x="T4" y="T5"/>
                  </a:cxn>
                  <a:cxn ang="0">
                    <a:pos x="T6" y="T7"/>
                  </a:cxn>
                  <a:cxn ang="0">
                    <a:pos x="T8" y="T9"/>
                  </a:cxn>
                </a:cxnLst>
                <a:rect l="0" t="0" r="r" b="b"/>
                <a:pathLst>
                  <a:path w="2423" h="3262">
                    <a:moveTo>
                      <a:pt x="2412" y="3252"/>
                    </a:moveTo>
                    <a:lnTo>
                      <a:pt x="11" y="3252"/>
                    </a:lnTo>
                    <a:lnTo>
                      <a:pt x="11" y="3257"/>
                    </a:lnTo>
                    <a:lnTo>
                      <a:pt x="2412" y="3257"/>
                    </a:lnTo>
                    <a:lnTo>
                      <a:pt x="2412" y="32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42"/>
              <p:cNvSpPr>
                <a:spLocks/>
              </p:cNvSpPr>
              <p:nvPr/>
            </p:nvSpPr>
            <p:spPr bwMode="auto">
              <a:xfrm>
                <a:off x="0" y="0"/>
                <a:ext cx="2423" cy="3262"/>
              </a:xfrm>
              <a:custGeom>
                <a:avLst/>
                <a:gdLst>
                  <a:gd name="T0" fmla="*/ 2412 w 2423"/>
                  <a:gd name="T1" fmla="*/ 5 h 3262"/>
                  <a:gd name="T2" fmla="*/ 2412 w 2423"/>
                  <a:gd name="T3" fmla="*/ 3257 h 3262"/>
                  <a:gd name="T4" fmla="*/ 2417 w 2423"/>
                  <a:gd name="T5" fmla="*/ 3252 h 3262"/>
                  <a:gd name="T6" fmla="*/ 2423 w 2423"/>
                  <a:gd name="T7" fmla="*/ 3252 h 3262"/>
                  <a:gd name="T8" fmla="*/ 2423 w 2423"/>
                  <a:gd name="T9" fmla="*/ 10 h 3262"/>
                  <a:gd name="T10" fmla="*/ 2417 w 2423"/>
                  <a:gd name="T11" fmla="*/ 10 h 3262"/>
                  <a:gd name="T12" fmla="*/ 2412 w 2423"/>
                  <a:gd name="T13" fmla="*/ 5 h 3262"/>
                </a:gdLst>
                <a:ahLst/>
                <a:cxnLst>
                  <a:cxn ang="0">
                    <a:pos x="T0" y="T1"/>
                  </a:cxn>
                  <a:cxn ang="0">
                    <a:pos x="T2" y="T3"/>
                  </a:cxn>
                  <a:cxn ang="0">
                    <a:pos x="T4" y="T5"/>
                  </a:cxn>
                  <a:cxn ang="0">
                    <a:pos x="T6" y="T7"/>
                  </a:cxn>
                  <a:cxn ang="0">
                    <a:pos x="T8" y="T9"/>
                  </a:cxn>
                  <a:cxn ang="0">
                    <a:pos x="T10" y="T11"/>
                  </a:cxn>
                  <a:cxn ang="0">
                    <a:pos x="T12" y="T13"/>
                  </a:cxn>
                </a:cxnLst>
                <a:rect l="0" t="0" r="r" b="b"/>
                <a:pathLst>
                  <a:path w="2423" h="3262">
                    <a:moveTo>
                      <a:pt x="2412" y="5"/>
                    </a:moveTo>
                    <a:lnTo>
                      <a:pt x="2412" y="3257"/>
                    </a:lnTo>
                    <a:lnTo>
                      <a:pt x="2417" y="3252"/>
                    </a:lnTo>
                    <a:lnTo>
                      <a:pt x="2423" y="3252"/>
                    </a:lnTo>
                    <a:lnTo>
                      <a:pt x="2423" y="10"/>
                    </a:lnTo>
                    <a:lnTo>
                      <a:pt x="2417" y="10"/>
                    </a:lnTo>
                    <a:lnTo>
                      <a:pt x="2412"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41"/>
              <p:cNvSpPr>
                <a:spLocks/>
              </p:cNvSpPr>
              <p:nvPr/>
            </p:nvSpPr>
            <p:spPr bwMode="auto">
              <a:xfrm>
                <a:off x="0" y="0"/>
                <a:ext cx="2423" cy="3262"/>
              </a:xfrm>
              <a:custGeom>
                <a:avLst/>
                <a:gdLst>
                  <a:gd name="T0" fmla="*/ 2423 w 2423"/>
                  <a:gd name="T1" fmla="*/ 3252 h 3262"/>
                  <a:gd name="T2" fmla="*/ 2417 w 2423"/>
                  <a:gd name="T3" fmla="*/ 3252 h 3262"/>
                  <a:gd name="T4" fmla="*/ 2412 w 2423"/>
                  <a:gd name="T5" fmla="*/ 3257 h 3262"/>
                  <a:gd name="T6" fmla="*/ 2423 w 2423"/>
                  <a:gd name="T7" fmla="*/ 3257 h 3262"/>
                  <a:gd name="T8" fmla="*/ 2423 w 2423"/>
                  <a:gd name="T9" fmla="*/ 3252 h 3262"/>
                </a:gdLst>
                <a:ahLst/>
                <a:cxnLst>
                  <a:cxn ang="0">
                    <a:pos x="T0" y="T1"/>
                  </a:cxn>
                  <a:cxn ang="0">
                    <a:pos x="T2" y="T3"/>
                  </a:cxn>
                  <a:cxn ang="0">
                    <a:pos x="T4" y="T5"/>
                  </a:cxn>
                  <a:cxn ang="0">
                    <a:pos x="T6" y="T7"/>
                  </a:cxn>
                  <a:cxn ang="0">
                    <a:pos x="T8" y="T9"/>
                  </a:cxn>
                </a:cxnLst>
                <a:rect l="0" t="0" r="r" b="b"/>
                <a:pathLst>
                  <a:path w="2423" h="3262">
                    <a:moveTo>
                      <a:pt x="2423" y="3252"/>
                    </a:moveTo>
                    <a:lnTo>
                      <a:pt x="2417" y="3252"/>
                    </a:lnTo>
                    <a:lnTo>
                      <a:pt x="2412" y="3257"/>
                    </a:lnTo>
                    <a:lnTo>
                      <a:pt x="2423" y="3257"/>
                    </a:lnTo>
                    <a:lnTo>
                      <a:pt x="2423" y="32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40"/>
              <p:cNvSpPr>
                <a:spLocks/>
              </p:cNvSpPr>
              <p:nvPr/>
            </p:nvSpPr>
            <p:spPr bwMode="auto">
              <a:xfrm>
                <a:off x="0" y="0"/>
                <a:ext cx="2423" cy="3262"/>
              </a:xfrm>
              <a:custGeom>
                <a:avLst/>
                <a:gdLst>
                  <a:gd name="T0" fmla="*/ 11 w 2423"/>
                  <a:gd name="T1" fmla="*/ 5 h 3262"/>
                  <a:gd name="T2" fmla="*/ 5 w 2423"/>
                  <a:gd name="T3" fmla="*/ 10 h 3262"/>
                  <a:gd name="T4" fmla="*/ 11 w 2423"/>
                  <a:gd name="T5" fmla="*/ 10 h 3262"/>
                  <a:gd name="T6" fmla="*/ 11 w 2423"/>
                  <a:gd name="T7" fmla="*/ 5 h 3262"/>
                </a:gdLst>
                <a:ahLst/>
                <a:cxnLst>
                  <a:cxn ang="0">
                    <a:pos x="T0" y="T1"/>
                  </a:cxn>
                  <a:cxn ang="0">
                    <a:pos x="T2" y="T3"/>
                  </a:cxn>
                  <a:cxn ang="0">
                    <a:pos x="T4" y="T5"/>
                  </a:cxn>
                  <a:cxn ang="0">
                    <a:pos x="T6" y="T7"/>
                  </a:cxn>
                </a:cxnLst>
                <a:rect l="0" t="0" r="r" b="b"/>
                <a:pathLst>
                  <a:path w="2423" h="3262">
                    <a:moveTo>
                      <a:pt x="11" y="5"/>
                    </a:moveTo>
                    <a:lnTo>
                      <a:pt x="5" y="10"/>
                    </a:lnTo>
                    <a:lnTo>
                      <a:pt x="11" y="10"/>
                    </a:lnTo>
                    <a:lnTo>
                      <a:pt x="1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9"/>
              <p:cNvSpPr>
                <a:spLocks/>
              </p:cNvSpPr>
              <p:nvPr/>
            </p:nvSpPr>
            <p:spPr bwMode="auto">
              <a:xfrm>
                <a:off x="0" y="0"/>
                <a:ext cx="2423" cy="3262"/>
              </a:xfrm>
              <a:custGeom>
                <a:avLst/>
                <a:gdLst>
                  <a:gd name="T0" fmla="*/ 2412 w 2423"/>
                  <a:gd name="T1" fmla="*/ 5 h 3262"/>
                  <a:gd name="T2" fmla="*/ 11 w 2423"/>
                  <a:gd name="T3" fmla="*/ 5 h 3262"/>
                  <a:gd name="T4" fmla="*/ 11 w 2423"/>
                  <a:gd name="T5" fmla="*/ 10 h 3262"/>
                  <a:gd name="T6" fmla="*/ 2412 w 2423"/>
                  <a:gd name="T7" fmla="*/ 10 h 3262"/>
                  <a:gd name="T8" fmla="*/ 2412 w 2423"/>
                  <a:gd name="T9" fmla="*/ 5 h 3262"/>
                </a:gdLst>
                <a:ahLst/>
                <a:cxnLst>
                  <a:cxn ang="0">
                    <a:pos x="T0" y="T1"/>
                  </a:cxn>
                  <a:cxn ang="0">
                    <a:pos x="T2" y="T3"/>
                  </a:cxn>
                  <a:cxn ang="0">
                    <a:pos x="T4" y="T5"/>
                  </a:cxn>
                  <a:cxn ang="0">
                    <a:pos x="T6" y="T7"/>
                  </a:cxn>
                  <a:cxn ang="0">
                    <a:pos x="T8" y="T9"/>
                  </a:cxn>
                </a:cxnLst>
                <a:rect l="0" t="0" r="r" b="b"/>
                <a:pathLst>
                  <a:path w="2423" h="3262">
                    <a:moveTo>
                      <a:pt x="2412" y="5"/>
                    </a:moveTo>
                    <a:lnTo>
                      <a:pt x="11" y="5"/>
                    </a:lnTo>
                    <a:lnTo>
                      <a:pt x="11" y="10"/>
                    </a:lnTo>
                    <a:lnTo>
                      <a:pt x="2412" y="10"/>
                    </a:lnTo>
                    <a:lnTo>
                      <a:pt x="2412"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38"/>
              <p:cNvSpPr>
                <a:spLocks/>
              </p:cNvSpPr>
              <p:nvPr/>
            </p:nvSpPr>
            <p:spPr bwMode="auto">
              <a:xfrm>
                <a:off x="0" y="0"/>
                <a:ext cx="2423" cy="3262"/>
              </a:xfrm>
              <a:custGeom>
                <a:avLst/>
                <a:gdLst>
                  <a:gd name="T0" fmla="*/ 2423 w 2423"/>
                  <a:gd name="T1" fmla="*/ 5 h 3262"/>
                  <a:gd name="T2" fmla="*/ 2412 w 2423"/>
                  <a:gd name="T3" fmla="*/ 5 h 3262"/>
                  <a:gd name="T4" fmla="*/ 2417 w 2423"/>
                  <a:gd name="T5" fmla="*/ 10 h 3262"/>
                  <a:gd name="T6" fmla="*/ 2423 w 2423"/>
                  <a:gd name="T7" fmla="*/ 10 h 3262"/>
                  <a:gd name="T8" fmla="*/ 2423 w 2423"/>
                  <a:gd name="T9" fmla="*/ 5 h 3262"/>
                </a:gdLst>
                <a:ahLst/>
                <a:cxnLst>
                  <a:cxn ang="0">
                    <a:pos x="T0" y="T1"/>
                  </a:cxn>
                  <a:cxn ang="0">
                    <a:pos x="T2" y="T3"/>
                  </a:cxn>
                  <a:cxn ang="0">
                    <a:pos x="T4" y="T5"/>
                  </a:cxn>
                  <a:cxn ang="0">
                    <a:pos x="T6" y="T7"/>
                  </a:cxn>
                  <a:cxn ang="0">
                    <a:pos x="T8" y="T9"/>
                  </a:cxn>
                </a:cxnLst>
                <a:rect l="0" t="0" r="r" b="b"/>
                <a:pathLst>
                  <a:path w="2423" h="3262">
                    <a:moveTo>
                      <a:pt x="2423" y="5"/>
                    </a:moveTo>
                    <a:lnTo>
                      <a:pt x="2412" y="5"/>
                    </a:lnTo>
                    <a:lnTo>
                      <a:pt x="2417" y="10"/>
                    </a:lnTo>
                    <a:lnTo>
                      <a:pt x="2423" y="10"/>
                    </a:lnTo>
                    <a:lnTo>
                      <a:pt x="2423"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4133" name="Picture 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 y="82"/>
                <a:ext cx="2113" cy="3097"/>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322732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Considerations in Design</a:t>
            </a:r>
          </a:p>
        </p:txBody>
      </p:sp>
      <p:sp>
        <p:nvSpPr>
          <p:cNvPr id="3" name="Content Placeholder 2"/>
          <p:cNvSpPr>
            <a:spLocks noGrp="1"/>
          </p:cNvSpPr>
          <p:nvPr>
            <p:ph sz="half" idx="1"/>
          </p:nvPr>
        </p:nvSpPr>
        <p:spPr/>
        <p:txBody>
          <a:bodyPr>
            <a:normAutofit fontScale="85000" lnSpcReduction="10000"/>
          </a:bodyPr>
          <a:lstStyle/>
          <a:p>
            <a:r>
              <a:rPr lang="en-US" b="1" u="sng" dirty="0"/>
              <a:t>Filtration</a:t>
            </a:r>
          </a:p>
          <a:p>
            <a:r>
              <a:rPr lang="en-US" dirty="0"/>
              <a:t>Filtration is one of the most important components in a regulator station</a:t>
            </a:r>
          </a:p>
          <a:p>
            <a:pPr lvl="1"/>
            <a:r>
              <a:rPr lang="en-US" b="1" u="sng" dirty="0"/>
              <a:t>Pilot</a:t>
            </a:r>
            <a:r>
              <a:rPr lang="en-US" u="sng" dirty="0"/>
              <a:t> filters</a:t>
            </a:r>
            <a:r>
              <a:rPr lang="en-US" b="1" dirty="0"/>
              <a:t> </a:t>
            </a:r>
            <a:r>
              <a:rPr lang="en-US" dirty="0"/>
              <a:t>should always be used due to small passageways </a:t>
            </a:r>
          </a:p>
          <a:p>
            <a:pPr lvl="2"/>
            <a:r>
              <a:rPr lang="en-US" dirty="0"/>
              <a:t>Typically 5-10 micron </a:t>
            </a:r>
          </a:p>
          <a:p>
            <a:pPr lvl="2"/>
            <a:r>
              <a:rPr lang="en-US" dirty="0"/>
              <a:t>Particulate filters</a:t>
            </a:r>
          </a:p>
          <a:p>
            <a:pPr lvl="2"/>
            <a:r>
              <a:rPr lang="en-US" dirty="0"/>
              <a:t>Sulfur/moisture filters</a:t>
            </a:r>
          </a:p>
          <a:p>
            <a:pPr lvl="1"/>
            <a:r>
              <a:rPr lang="en-US" b="1" u="sng" dirty="0"/>
              <a:t>Pipeline filters </a:t>
            </a:r>
            <a:r>
              <a:rPr lang="en-US" dirty="0"/>
              <a:t>(Typically 5 micron)</a:t>
            </a:r>
            <a:endParaRPr lang="en-US" b="1" u="sng" dirty="0"/>
          </a:p>
          <a:p>
            <a:pPr lvl="2"/>
            <a:r>
              <a:rPr lang="en-US" b="1" u="sng" dirty="0"/>
              <a:t>Regulators</a:t>
            </a:r>
            <a:r>
              <a:rPr lang="en-US" dirty="0"/>
              <a:t> should be protected from weld slag and other debris </a:t>
            </a:r>
          </a:p>
          <a:p>
            <a:pPr lvl="2"/>
            <a:r>
              <a:rPr lang="en-US" b="1" u="sng" dirty="0"/>
              <a:t>Dry Gas Filters</a:t>
            </a:r>
            <a:r>
              <a:rPr lang="en-US" dirty="0"/>
              <a:t> provide filtration and drying where needed</a:t>
            </a:r>
          </a:p>
          <a:p>
            <a:pPr lvl="2"/>
            <a:r>
              <a:rPr lang="en-US" b="1" u="sng" dirty="0"/>
              <a:t>Coalescing Filters</a:t>
            </a:r>
            <a:r>
              <a:rPr lang="en-US" dirty="0"/>
              <a:t> when liquids are heavier </a:t>
            </a:r>
          </a:p>
        </p:txBody>
      </p:sp>
      <p:sp>
        <p:nvSpPr>
          <p:cNvPr id="4" name="Content Placeholder 3"/>
          <p:cNvSpPr>
            <a:spLocks noGrp="1"/>
          </p:cNvSpPr>
          <p:nvPr>
            <p:ph sz="half" idx="2"/>
          </p:nvPr>
        </p:nvSpPr>
        <p:spPr/>
        <p:txBody>
          <a:bodyPr>
            <a:normAutofit fontScale="85000" lnSpcReduction="10000"/>
          </a:bodyPr>
          <a:lstStyle/>
          <a:p>
            <a:endParaRPr lang="en-US" dirty="0"/>
          </a:p>
        </p:txBody>
      </p:sp>
      <p:sp>
        <p:nvSpPr>
          <p:cNvPr id="5" name="Footer Placeholder 4"/>
          <p:cNvSpPr>
            <a:spLocks noGrp="1"/>
          </p:cNvSpPr>
          <p:nvPr>
            <p:ph type="ftr" sz="quarter" idx="11"/>
          </p:nvPr>
        </p:nvSpPr>
        <p:spPr/>
        <p:txBody>
          <a:bodyPr/>
          <a:lstStyle/>
          <a:p>
            <a:r>
              <a:rPr lang="en-US"/>
              <a:t>Western Regional Gas Conference 2025</a:t>
            </a:r>
            <a:endParaRPr lang="en-US" dirty="0"/>
          </a:p>
        </p:txBody>
      </p:sp>
      <p:sp>
        <p:nvSpPr>
          <p:cNvPr id="6" name="Slide Number Placeholder 5"/>
          <p:cNvSpPr>
            <a:spLocks noGrp="1"/>
          </p:cNvSpPr>
          <p:nvPr>
            <p:ph type="sldNum" sz="quarter" idx="12"/>
          </p:nvPr>
        </p:nvSpPr>
        <p:spPr/>
        <p:txBody>
          <a:bodyPr/>
          <a:lstStyle/>
          <a:p>
            <a:fld id="{E3C578C6-927A-E54D-B4E7-9BA826EF25BA}" type="slidenum">
              <a:rPr lang="en-US" smtClean="0"/>
              <a:t>29</a:t>
            </a:fld>
            <a:endParaRPr lang="en-US" dirty="0"/>
          </a:p>
        </p:txBody>
      </p:sp>
      <p:sp>
        <p:nvSpPr>
          <p:cNvPr id="7" name="Rectangle 12"/>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pSp>
        <p:nvGrpSpPr>
          <p:cNvPr id="8" name="Group 1"/>
          <p:cNvGrpSpPr>
            <a:grpSpLocks/>
          </p:cNvGrpSpPr>
          <p:nvPr/>
        </p:nvGrpSpPr>
        <p:grpSpPr bwMode="auto">
          <a:xfrm>
            <a:off x="6096321" y="1255539"/>
            <a:ext cx="3084513" cy="2178050"/>
            <a:chOff x="0" y="0"/>
            <a:chExt cx="4859" cy="3430"/>
          </a:xfrm>
        </p:grpSpPr>
        <p:grpSp>
          <p:nvGrpSpPr>
            <p:cNvPr id="9" name="Group 2"/>
            <p:cNvGrpSpPr>
              <a:grpSpLocks/>
            </p:cNvGrpSpPr>
            <p:nvPr/>
          </p:nvGrpSpPr>
          <p:grpSpPr bwMode="auto">
            <a:xfrm>
              <a:off x="0" y="0"/>
              <a:ext cx="4859" cy="3430"/>
              <a:chOff x="0" y="0"/>
              <a:chExt cx="4859" cy="3430"/>
            </a:xfrm>
          </p:grpSpPr>
          <p:sp>
            <p:nvSpPr>
              <p:cNvPr id="10" name="Freeform 11"/>
              <p:cNvSpPr>
                <a:spLocks/>
              </p:cNvSpPr>
              <p:nvPr/>
            </p:nvSpPr>
            <p:spPr bwMode="auto">
              <a:xfrm>
                <a:off x="0" y="0"/>
                <a:ext cx="4859" cy="3430"/>
              </a:xfrm>
              <a:custGeom>
                <a:avLst/>
                <a:gdLst>
                  <a:gd name="T0" fmla="*/ 4856 w 4859"/>
                  <a:gd name="T1" fmla="*/ 0 h 3430"/>
                  <a:gd name="T2" fmla="*/ 2 w 4859"/>
                  <a:gd name="T3" fmla="*/ 0 h 3430"/>
                  <a:gd name="T4" fmla="*/ 0 w 4859"/>
                  <a:gd name="T5" fmla="*/ 2 h 3430"/>
                  <a:gd name="T6" fmla="*/ 0 w 4859"/>
                  <a:gd name="T7" fmla="*/ 3427 h 3430"/>
                  <a:gd name="T8" fmla="*/ 2 w 4859"/>
                  <a:gd name="T9" fmla="*/ 3430 h 3430"/>
                  <a:gd name="T10" fmla="*/ 4856 w 4859"/>
                  <a:gd name="T11" fmla="*/ 3430 h 3430"/>
                  <a:gd name="T12" fmla="*/ 4859 w 4859"/>
                  <a:gd name="T13" fmla="*/ 3427 h 3430"/>
                  <a:gd name="T14" fmla="*/ 4859 w 4859"/>
                  <a:gd name="T15" fmla="*/ 3425 h 3430"/>
                  <a:gd name="T16" fmla="*/ 11 w 4859"/>
                  <a:gd name="T17" fmla="*/ 3425 h 3430"/>
                  <a:gd name="T18" fmla="*/ 5 w 4859"/>
                  <a:gd name="T19" fmla="*/ 3420 h 3430"/>
                  <a:gd name="T20" fmla="*/ 11 w 4859"/>
                  <a:gd name="T21" fmla="*/ 3420 h 3430"/>
                  <a:gd name="T22" fmla="*/ 11 w 4859"/>
                  <a:gd name="T23" fmla="*/ 10 h 3430"/>
                  <a:gd name="T24" fmla="*/ 5 w 4859"/>
                  <a:gd name="T25" fmla="*/ 10 h 3430"/>
                  <a:gd name="T26" fmla="*/ 11 w 4859"/>
                  <a:gd name="T27" fmla="*/ 5 h 3430"/>
                  <a:gd name="T28" fmla="*/ 4859 w 4859"/>
                  <a:gd name="T29" fmla="*/ 5 h 3430"/>
                  <a:gd name="T30" fmla="*/ 4859 w 4859"/>
                  <a:gd name="T31" fmla="*/ 2 h 3430"/>
                  <a:gd name="T32" fmla="*/ 4856 w 4859"/>
                  <a:gd name="T33" fmla="*/ 0 h 3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59" h="3430">
                    <a:moveTo>
                      <a:pt x="4856" y="0"/>
                    </a:moveTo>
                    <a:lnTo>
                      <a:pt x="2" y="0"/>
                    </a:lnTo>
                    <a:lnTo>
                      <a:pt x="0" y="2"/>
                    </a:lnTo>
                    <a:lnTo>
                      <a:pt x="0" y="3427"/>
                    </a:lnTo>
                    <a:lnTo>
                      <a:pt x="2" y="3430"/>
                    </a:lnTo>
                    <a:lnTo>
                      <a:pt x="4856" y="3430"/>
                    </a:lnTo>
                    <a:lnTo>
                      <a:pt x="4859" y="3427"/>
                    </a:lnTo>
                    <a:lnTo>
                      <a:pt x="4859" y="3425"/>
                    </a:lnTo>
                    <a:lnTo>
                      <a:pt x="11" y="3425"/>
                    </a:lnTo>
                    <a:lnTo>
                      <a:pt x="5" y="3420"/>
                    </a:lnTo>
                    <a:lnTo>
                      <a:pt x="11" y="3420"/>
                    </a:lnTo>
                    <a:lnTo>
                      <a:pt x="11" y="10"/>
                    </a:lnTo>
                    <a:lnTo>
                      <a:pt x="5" y="10"/>
                    </a:lnTo>
                    <a:lnTo>
                      <a:pt x="11" y="5"/>
                    </a:lnTo>
                    <a:lnTo>
                      <a:pt x="4859" y="5"/>
                    </a:lnTo>
                    <a:lnTo>
                      <a:pt x="4859" y="2"/>
                    </a:lnTo>
                    <a:lnTo>
                      <a:pt x="485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0"/>
              <p:cNvSpPr>
                <a:spLocks/>
              </p:cNvSpPr>
              <p:nvPr/>
            </p:nvSpPr>
            <p:spPr bwMode="auto">
              <a:xfrm>
                <a:off x="0" y="0"/>
                <a:ext cx="4859" cy="3430"/>
              </a:xfrm>
              <a:custGeom>
                <a:avLst/>
                <a:gdLst>
                  <a:gd name="T0" fmla="*/ 11 w 4859"/>
                  <a:gd name="T1" fmla="*/ 3420 h 3430"/>
                  <a:gd name="T2" fmla="*/ 5 w 4859"/>
                  <a:gd name="T3" fmla="*/ 3420 h 3430"/>
                  <a:gd name="T4" fmla="*/ 11 w 4859"/>
                  <a:gd name="T5" fmla="*/ 3425 h 3430"/>
                  <a:gd name="T6" fmla="*/ 11 w 4859"/>
                  <a:gd name="T7" fmla="*/ 3420 h 3430"/>
                </a:gdLst>
                <a:ahLst/>
                <a:cxnLst>
                  <a:cxn ang="0">
                    <a:pos x="T0" y="T1"/>
                  </a:cxn>
                  <a:cxn ang="0">
                    <a:pos x="T2" y="T3"/>
                  </a:cxn>
                  <a:cxn ang="0">
                    <a:pos x="T4" y="T5"/>
                  </a:cxn>
                  <a:cxn ang="0">
                    <a:pos x="T6" y="T7"/>
                  </a:cxn>
                </a:cxnLst>
                <a:rect l="0" t="0" r="r" b="b"/>
                <a:pathLst>
                  <a:path w="4859" h="3430">
                    <a:moveTo>
                      <a:pt x="11" y="3420"/>
                    </a:moveTo>
                    <a:lnTo>
                      <a:pt x="5" y="3420"/>
                    </a:lnTo>
                    <a:lnTo>
                      <a:pt x="11" y="3425"/>
                    </a:lnTo>
                    <a:lnTo>
                      <a:pt x="11" y="3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9"/>
              <p:cNvSpPr>
                <a:spLocks/>
              </p:cNvSpPr>
              <p:nvPr/>
            </p:nvSpPr>
            <p:spPr bwMode="auto">
              <a:xfrm>
                <a:off x="0" y="0"/>
                <a:ext cx="4859" cy="3430"/>
              </a:xfrm>
              <a:custGeom>
                <a:avLst/>
                <a:gdLst>
                  <a:gd name="T0" fmla="*/ 4848 w 4859"/>
                  <a:gd name="T1" fmla="*/ 3420 h 3430"/>
                  <a:gd name="T2" fmla="*/ 11 w 4859"/>
                  <a:gd name="T3" fmla="*/ 3420 h 3430"/>
                  <a:gd name="T4" fmla="*/ 11 w 4859"/>
                  <a:gd name="T5" fmla="*/ 3425 h 3430"/>
                  <a:gd name="T6" fmla="*/ 4848 w 4859"/>
                  <a:gd name="T7" fmla="*/ 3425 h 3430"/>
                  <a:gd name="T8" fmla="*/ 4848 w 4859"/>
                  <a:gd name="T9" fmla="*/ 3420 h 3430"/>
                </a:gdLst>
                <a:ahLst/>
                <a:cxnLst>
                  <a:cxn ang="0">
                    <a:pos x="T0" y="T1"/>
                  </a:cxn>
                  <a:cxn ang="0">
                    <a:pos x="T2" y="T3"/>
                  </a:cxn>
                  <a:cxn ang="0">
                    <a:pos x="T4" y="T5"/>
                  </a:cxn>
                  <a:cxn ang="0">
                    <a:pos x="T6" y="T7"/>
                  </a:cxn>
                  <a:cxn ang="0">
                    <a:pos x="T8" y="T9"/>
                  </a:cxn>
                </a:cxnLst>
                <a:rect l="0" t="0" r="r" b="b"/>
                <a:pathLst>
                  <a:path w="4859" h="3430">
                    <a:moveTo>
                      <a:pt x="4848" y="3420"/>
                    </a:moveTo>
                    <a:lnTo>
                      <a:pt x="11" y="3420"/>
                    </a:lnTo>
                    <a:lnTo>
                      <a:pt x="11" y="3425"/>
                    </a:lnTo>
                    <a:lnTo>
                      <a:pt x="4848" y="3425"/>
                    </a:lnTo>
                    <a:lnTo>
                      <a:pt x="4848" y="3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p:cNvSpPr>
              <p:nvPr/>
            </p:nvSpPr>
            <p:spPr bwMode="auto">
              <a:xfrm>
                <a:off x="0" y="0"/>
                <a:ext cx="4859" cy="3430"/>
              </a:xfrm>
              <a:custGeom>
                <a:avLst/>
                <a:gdLst>
                  <a:gd name="T0" fmla="*/ 4848 w 4859"/>
                  <a:gd name="T1" fmla="*/ 5 h 3430"/>
                  <a:gd name="T2" fmla="*/ 4848 w 4859"/>
                  <a:gd name="T3" fmla="*/ 3425 h 3430"/>
                  <a:gd name="T4" fmla="*/ 4853 w 4859"/>
                  <a:gd name="T5" fmla="*/ 3420 h 3430"/>
                  <a:gd name="T6" fmla="*/ 4859 w 4859"/>
                  <a:gd name="T7" fmla="*/ 3420 h 3430"/>
                  <a:gd name="T8" fmla="*/ 4859 w 4859"/>
                  <a:gd name="T9" fmla="*/ 10 h 3430"/>
                  <a:gd name="T10" fmla="*/ 4853 w 4859"/>
                  <a:gd name="T11" fmla="*/ 10 h 3430"/>
                  <a:gd name="T12" fmla="*/ 4848 w 4859"/>
                  <a:gd name="T13" fmla="*/ 5 h 3430"/>
                </a:gdLst>
                <a:ahLst/>
                <a:cxnLst>
                  <a:cxn ang="0">
                    <a:pos x="T0" y="T1"/>
                  </a:cxn>
                  <a:cxn ang="0">
                    <a:pos x="T2" y="T3"/>
                  </a:cxn>
                  <a:cxn ang="0">
                    <a:pos x="T4" y="T5"/>
                  </a:cxn>
                  <a:cxn ang="0">
                    <a:pos x="T6" y="T7"/>
                  </a:cxn>
                  <a:cxn ang="0">
                    <a:pos x="T8" y="T9"/>
                  </a:cxn>
                  <a:cxn ang="0">
                    <a:pos x="T10" y="T11"/>
                  </a:cxn>
                  <a:cxn ang="0">
                    <a:pos x="T12" y="T13"/>
                  </a:cxn>
                </a:cxnLst>
                <a:rect l="0" t="0" r="r" b="b"/>
                <a:pathLst>
                  <a:path w="4859" h="3430">
                    <a:moveTo>
                      <a:pt x="4848" y="5"/>
                    </a:moveTo>
                    <a:lnTo>
                      <a:pt x="4848" y="3425"/>
                    </a:lnTo>
                    <a:lnTo>
                      <a:pt x="4853" y="3420"/>
                    </a:lnTo>
                    <a:lnTo>
                      <a:pt x="4859" y="3420"/>
                    </a:lnTo>
                    <a:lnTo>
                      <a:pt x="4859" y="10"/>
                    </a:lnTo>
                    <a:lnTo>
                      <a:pt x="4853" y="10"/>
                    </a:lnTo>
                    <a:lnTo>
                      <a:pt x="4848"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7"/>
              <p:cNvSpPr>
                <a:spLocks/>
              </p:cNvSpPr>
              <p:nvPr/>
            </p:nvSpPr>
            <p:spPr bwMode="auto">
              <a:xfrm>
                <a:off x="0" y="0"/>
                <a:ext cx="4859" cy="3430"/>
              </a:xfrm>
              <a:custGeom>
                <a:avLst/>
                <a:gdLst>
                  <a:gd name="T0" fmla="*/ 4859 w 4859"/>
                  <a:gd name="T1" fmla="*/ 3420 h 3430"/>
                  <a:gd name="T2" fmla="*/ 4853 w 4859"/>
                  <a:gd name="T3" fmla="*/ 3420 h 3430"/>
                  <a:gd name="T4" fmla="*/ 4848 w 4859"/>
                  <a:gd name="T5" fmla="*/ 3425 h 3430"/>
                  <a:gd name="T6" fmla="*/ 4859 w 4859"/>
                  <a:gd name="T7" fmla="*/ 3425 h 3430"/>
                  <a:gd name="T8" fmla="*/ 4859 w 4859"/>
                  <a:gd name="T9" fmla="*/ 3420 h 3430"/>
                </a:gdLst>
                <a:ahLst/>
                <a:cxnLst>
                  <a:cxn ang="0">
                    <a:pos x="T0" y="T1"/>
                  </a:cxn>
                  <a:cxn ang="0">
                    <a:pos x="T2" y="T3"/>
                  </a:cxn>
                  <a:cxn ang="0">
                    <a:pos x="T4" y="T5"/>
                  </a:cxn>
                  <a:cxn ang="0">
                    <a:pos x="T6" y="T7"/>
                  </a:cxn>
                  <a:cxn ang="0">
                    <a:pos x="T8" y="T9"/>
                  </a:cxn>
                </a:cxnLst>
                <a:rect l="0" t="0" r="r" b="b"/>
                <a:pathLst>
                  <a:path w="4859" h="3430">
                    <a:moveTo>
                      <a:pt x="4859" y="3420"/>
                    </a:moveTo>
                    <a:lnTo>
                      <a:pt x="4853" y="3420"/>
                    </a:lnTo>
                    <a:lnTo>
                      <a:pt x="4848" y="3425"/>
                    </a:lnTo>
                    <a:lnTo>
                      <a:pt x="4859" y="3425"/>
                    </a:lnTo>
                    <a:lnTo>
                      <a:pt x="4859" y="3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6"/>
              <p:cNvSpPr>
                <a:spLocks/>
              </p:cNvSpPr>
              <p:nvPr/>
            </p:nvSpPr>
            <p:spPr bwMode="auto">
              <a:xfrm>
                <a:off x="0" y="0"/>
                <a:ext cx="4859" cy="3430"/>
              </a:xfrm>
              <a:custGeom>
                <a:avLst/>
                <a:gdLst>
                  <a:gd name="T0" fmla="*/ 11 w 4859"/>
                  <a:gd name="T1" fmla="*/ 5 h 3430"/>
                  <a:gd name="T2" fmla="*/ 5 w 4859"/>
                  <a:gd name="T3" fmla="*/ 10 h 3430"/>
                  <a:gd name="T4" fmla="*/ 11 w 4859"/>
                  <a:gd name="T5" fmla="*/ 10 h 3430"/>
                  <a:gd name="T6" fmla="*/ 11 w 4859"/>
                  <a:gd name="T7" fmla="*/ 5 h 3430"/>
                </a:gdLst>
                <a:ahLst/>
                <a:cxnLst>
                  <a:cxn ang="0">
                    <a:pos x="T0" y="T1"/>
                  </a:cxn>
                  <a:cxn ang="0">
                    <a:pos x="T2" y="T3"/>
                  </a:cxn>
                  <a:cxn ang="0">
                    <a:pos x="T4" y="T5"/>
                  </a:cxn>
                  <a:cxn ang="0">
                    <a:pos x="T6" y="T7"/>
                  </a:cxn>
                </a:cxnLst>
                <a:rect l="0" t="0" r="r" b="b"/>
                <a:pathLst>
                  <a:path w="4859" h="3430">
                    <a:moveTo>
                      <a:pt x="11" y="5"/>
                    </a:moveTo>
                    <a:lnTo>
                      <a:pt x="5" y="10"/>
                    </a:lnTo>
                    <a:lnTo>
                      <a:pt x="11" y="10"/>
                    </a:lnTo>
                    <a:lnTo>
                      <a:pt x="1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5"/>
              <p:cNvSpPr>
                <a:spLocks/>
              </p:cNvSpPr>
              <p:nvPr/>
            </p:nvSpPr>
            <p:spPr bwMode="auto">
              <a:xfrm>
                <a:off x="0" y="0"/>
                <a:ext cx="4859" cy="3430"/>
              </a:xfrm>
              <a:custGeom>
                <a:avLst/>
                <a:gdLst>
                  <a:gd name="T0" fmla="*/ 4848 w 4859"/>
                  <a:gd name="T1" fmla="*/ 5 h 3430"/>
                  <a:gd name="T2" fmla="*/ 11 w 4859"/>
                  <a:gd name="T3" fmla="*/ 5 h 3430"/>
                  <a:gd name="T4" fmla="*/ 11 w 4859"/>
                  <a:gd name="T5" fmla="*/ 10 h 3430"/>
                  <a:gd name="T6" fmla="*/ 4848 w 4859"/>
                  <a:gd name="T7" fmla="*/ 10 h 3430"/>
                  <a:gd name="T8" fmla="*/ 4848 w 4859"/>
                  <a:gd name="T9" fmla="*/ 5 h 3430"/>
                </a:gdLst>
                <a:ahLst/>
                <a:cxnLst>
                  <a:cxn ang="0">
                    <a:pos x="T0" y="T1"/>
                  </a:cxn>
                  <a:cxn ang="0">
                    <a:pos x="T2" y="T3"/>
                  </a:cxn>
                  <a:cxn ang="0">
                    <a:pos x="T4" y="T5"/>
                  </a:cxn>
                  <a:cxn ang="0">
                    <a:pos x="T6" y="T7"/>
                  </a:cxn>
                  <a:cxn ang="0">
                    <a:pos x="T8" y="T9"/>
                  </a:cxn>
                </a:cxnLst>
                <a:rect l="0" t="0" r="r" b="b"/>
                <a:pathLst>
                  <a:path w="4859" h="3430">
                    <a:moveTo>
                      <a:pt x="4848" y="5"/>
                    </a:moveTo>
                    <a:lnTo>
                      <a:pt x="11" y="5"/>
                    </a:lnTo>
                    <a:lnTo>
                      <a:pt x="11" y="10"/>
                    </a:lnTo>
                    <a:lnTo>
                      <a:pt x="4848" y="10"/>
                    </a:lnTo>
                    <a:lnTo>
                      <a:pt x="4848"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4"/>
              <p:cNvSpPr>
                <a:spLocks/>
              </p:cNvSpPr>
              <p:nvPr/>
            </p:nvSpPr>
            <p:spPr bwMode="auto">
              <a:xfrm>
                <a:off x="0" y="0"/>
                <a:ext cx="4859" cy="3430"/>
              </a:xfrm>
              <a:custGeom>
                <a:avLst/>
                <a:gdLst>
                  <a:gd name="T0" fmla="*/ 4859 w 4859"/>
                  <a:gd name="T1" fmla="*/ 5 h 3430"/>
                  <a:gd name="T2" fmla="*/ 4848 w 4859"/>
                  <a:gd name="T3" fmla="*/ 5 h 3430"/>
                  <a:gd name="T4" fmla="*/ 4853 w 4859"/>
                  <a:gd name="T5" fmla="*/ 10 h 3430"/>
                  <a:gd name="T6" fmla="*/ 4859 w 4859"/>
                  <a:gd name="T7" fmla="*/ 10 h 3430"/>
                  <a:gd name="T8" fmla="*/ 4859 w 4859"/>
                  <a:gd name="T9" fmla="*/ 5 h 3430"/>
                </a:gdLst>
                <a:ahLst/>
                <a:cxnLst>
                  <a:cxn ang="0">
                    <a:pos x="T0" y="T1"/>
                  </a:cxn>
                  <a:cxn ang="0">
                    <a:pos x="T2" y="T3"/>
                  </a:cxn>
                  <a:cxn ang="0">
                    <a:pos x="T4" y="T5"/>
                  </a:cxn>
                  <a:cxn ang="0">
                    <a:pos x="T6" y="T7"/>
                  </a:cxn>
                  <a:cxn ang="0">
                    <a:pos x="T8" y="T9"/>
                  </a:cxn>
                </a:cxnLst>
                <a:rect l="0" t="0" r="r" b="b"/>
                <a:pathLst>
                  <a:path w="4859" h="3430">
                    <a:moveTo>
                      <a:pt x="4859" y="5"/>
                    </a:moveTo>
                    <a:lnTo>
                      <a:pt x="4848" y="5"/>
                    </a:lnTo>
                    <a:lnTo>
                      <a:pt x="4853" y="10"/>
                    </a:lnTo>
                    <a:lnTo>
                      <a:pt x="4859" y="10"/>
                    </a:lnTo>
                    <a:lnTo>
                      <a:pt x="485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 y="82"/>
                <a:ext cx="4543" cy="319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8" name="Rectangle 24"/>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pSp>
        <p:nvGrpSpPr>
          <p:cNvPr id="19" name="Group 13"/>
          <p:cNvGrpSpPr>
            <a:grpSpLocks/>
          </p:cNvGrpSpPr>
          <p:nvPr/>
        </p:nvGrpSpPr>
        <p:grpSpPr bwMode="auto">
          <a:xfrm>
            <a:off x="9176705" y="1253217"/>
            <a:ext cx="2459038" cy="2178050"/>
            <a:chOff x="0" y="0"/>
            <a:chExt cx="3874" cy="3430"/>
          </a:xfrm>
        </p:grpSpPr>
        <p:grpSp>
          <p:nvGrpSpPr>
            <p:cNvPr id="20" name="Group 14"/>
            <p:cNvGrpSpPr>
              <a:grpSpLocks/>
            </p:cNvGrpSpPr>
            <p:nvPr/>
          </p:nvGrpSpPr>
          <p:grpSpPr bwMode="auto">
            <a:xfrm>
              <a:off x="0" y="0"/>
              <a:ext cx="3874" cy="3430"/>
              <a:chOff x="0" y="0"/>
              <a:chExt cx="3874" cy="3430"/>
            </a:xfrm>
          </p:grpSpPr>
          <p:sp>
            <p:nvSpPr>
              <p:cNvPr id="21" name="Freeform 23"/>
              <p:cNvSpPr>
                <a:spLocks/>
              </p:cNvSpPr>
              <p:nvPr/>
            </p:nvSpPr>
            <p:spPr bwMode="auto">
              <a:xfrm>
                <a:off x="0" y="0"/>
                <a:ext cx="3874" cy="3430"/>
              </a:xfrm>
              <a:custGeom>
                <a:avLst/>
                <a:gdLst>
                  <a:gd name="T0" fmla="*/ 3871 w 3874"/>
                  <a:gd name="T1" fmla="*/ 0 h 3430"/>
                  <a:gd name="T2" fmla="*/ 2 w 3874"/>
                  <a:gd name="T3" fmla="*/ 0 h 3430"/>
                  <a:gd name="T4" fmla="*/ 0 w 3874"/>
                  <a:gd name="T5" fmla="*/ 2 h 3430"/>
                  <a:gd name="T6" fmla="*/ 0 w 3874"/>
                  <a:gd name="T7" fmla="*/ 3427 h 3430"/>
                  <a:gd name="T8" fmla="*/ 2 w 3874"/>
                  <a:gd name="T9" fmla="*/ 3430 h 3430"/>
                  <a:gd name="T10" fmla="*/ 3871 w 3874"/>
                  <a:gd name="T11" fmla="*/ 3430 h 3430"/>
                  <a:gd name="T12" fmla="*/ 3874 w 3874"/>
                  <a:gd name="T13" fmla="*/ 3427 h 3430"/>
                  <a:gd name="T14" fmla="*/ 3874 w 3874"/>
                  <a:gd name="T15" fmla="*/ 3425 h 3430"/>
                  <a:gd name="T16" fmla="*/ 10 w 3874"/>
                  <a:gd name="T17" fmla="*/ 3425 h 3430"/>
                  <a:gd name="T18" fmla="*/ 5 w 3874"/>
                  <a:gd name="T19" fmla="*/ 3420 h 3430"/>
                  <a:gd name="T20" fmla="*/ 10 w 3874"/>
                  <a:gd name="T21" fmla="*/ 3420 h 3430"/>
                  <a:gd name="T22" fmla="*/ 10 w 3874"/>
                  <a:gd name="T23" fmla="*/ 10 h 3430"/>
                  <a:gd name="T24" fmla="*/ 5 w 3874"/>
                  <a:gd name="T25" fmla="*/ 10 h 3430"/>
                  <a:gd name="T26" fmla="*/ 10 w 3874"/>
                  <a:gd name="T27" fmla="*/ 5 h 3430"/>
                  <a:gd name="T28" fmla="*/ 3874 w 3874"/>
                  <a:gd name="T29" fmla="*/ 5 h 3430"/>
                  <a:gd name="T30" fmla="*/ 3874 w 3874"/>
                  <a:gd name="T31" fmla="*/ 2 h 3430"/>
                  <a:gd name="T32" fmla="*/ 3871 w 3874"/>
                  <a:gd name="T33" fmla="*/ 0 h 3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74" h="3430">
                    <a:moveTo>
                      <a:pt x="3871" y="0"/>
                    </a:moveTo>
                    <a:lnTo>
                      <a:pt x="2" y="0"/>
                    </a:lnTo>
                    <a:lnTo>
                      <a:pt x="0" y="2"/>
                    </a:lnTo>
                    <a:lnTo>
                      <a:pt x="0" y="3427"/>
                    </a:lnTo>
                    <a:lnTo>
                      <a:pt x="2" y="3430"/>
                    </a:lnTo>
                    <a:lnTo>
                      <a:pt x="3871" y="3430"/>
                    </a:lnTo>
                    <a:lnTo>
                      <a:pt x="3874" y="3427"/>
                    </a:lnTo>
                    <a:lnTo>
                      <a:pt x="3874" y="3425"/>
                    </a:lnTo>
                    <a:lnTo>
                      <a:pt x="10" y="3425"/>
                    </a:lnTo>
                    <a:lnTo>
                      <a:pt x="5" y="3420"/>
                    </a:lnTo>
                    <a:lnTo>
                      <a:pt x="10" y="3420"/>
                    </a:lnTo>
                    <a:lnTo>
                      <a:pt x="10" y="10"/>
                    </a:lnTo>
                    <a:lnTo>
                      <a:pt x="5" y="10"/>
                    </a:lnTo>
                    <a:lnTo>
                      <a:pt x="10" y="5"/>
                    </a:lnTo>
                    <a:lnTo>
                      <a:pt x="3874" y="5"/>
                    </a:lnTo>
                    <a:lnTo>
                      <a:pt x="3874" y="2"/>
                    </a:lnTo>
                    <a:lnTo>
                      <a:pt x="387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22"/>
              <p:cNvSpPr>
                <a:spLocks/>
              </p:cNvSpPr>
              <p:nvPr/>
            </p:nvSpPr>
            <p:spPr bwMode="auto">
              <a:xfrm>
                <a:off x="0" y="0"/>
                <a:ext cx="3874" cy="3430"/>
              </a:xfrm>
              <a:custGeom>
                <a:avLst/>
                <a:gdLst>
                  <a:gd name="T0" fmla="*/ 10 w 3874"/>
                  <a:gd name="T1" fmla="*/ 3420 h 3430"/>
                  <a:gd name="T2" fmla="*/ 5 w 3874"/>
                  <a:gd name="T3" fmla="*/ 3420 h 3430"/>
                  <a:gd name="T4" fmla="*/ 10 w 3874"/>
                  <a:gd name="T5" fmla="*/ 3425 h 3430"/>
                  <a:gd name="T6" fmla="*/ 10 w 3874"/>
                  <a:gd name="T7" fmla="*/ 3420 h 3430"/>
                </a:gdLst>
                <a:ahLst/>
                <a:cxnLst>
                  <a:cxn ang="0">
                    <a:pos x="T0" y="T1"/>
                  </a:cxn>
                  <a:cxn ang="0">
                    <a:pos x="T2" y="T3"/>
                  </a:cxn>
                  <a:cxn ang="0">
                    <a:pos x="T4" y="T5"/>
                  </a:cxn>
                  <a:cxn ang="0">
                    <a:pos x="T6" y="T7"/>
                  </a:cxn>
                </a:cxnLst>
                <a:rect l="0" t="0" r="r" b="b"/>
                <a:pathLst>
                  <a:path w="3874" h="3430">
                    <a:moveTo>
                      <a:pt x="10" y="3420"/>
                    </a:moveTo>
                    <a:lnTo>
                      <a:pt x="5" y="3420"/>
                    </a:lnTo>
                    <a:lnTo>
                      <a:pt x="10" y="3425"/>
                    </a:lnTo>
                    <a:lnTo>
                      <a:pt x="10" y="3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21"/>
              <p:cNvSpPr>
                <a:spLocks/>
              </p:cNvSpPr>
              <p:nvPr/>
            </p:nvSpPr>
            <p:spPr bwMode="auto">
              <a:xfrm>
                <a:off x="0" y="0"/>
                <a:ext cx="3874" cy="3430"/>
              </a:xfrm>
              <a:custGeom>
                <a:avLst/>
                <a:gdLst>
                  <a:gd name="T0" fmla="*/ 3864 w 3874"/>
                  <a:gd name="T1" fmla="*/ 3420 h 3430"/>
                  <a:gd name="T2" fmla="*/ 10 w 3874"/>
                  <a:gd name="T3" fmla="*/ 3420 h 3430"/>
                  <a:gd name="T4" fmla="*/ 10 w 3874"/>
                  <a:gd name="T5" fmla="*/ 3425 h 3430"/>
                  <a:gd name="T6" fmla="*/ 3864 w 3874"/>
                  <a:gd name="T7" fmla="*/ 3425 h 3430"/>
                  <a:gd name="T8" fmla="*/ 3864 w 3874"/>
                  <a:gd name="T9" fmla="*/ 3420 h 3430"/>
                </a:gdLst>
                <a:ahLst/>
                <a:cxnLst>
                  <a:cxn ang="0">
                    <a:pos x="T0" y="T1"/>
                  </a:cxn>
                  <a:cxn ang="0">
                    <a:pos x="T2" y="T3"/>
                  </a:cxn>
                  <a:cxn ang="0">
                    <a:pos x="T4" y="T5"/>
                  </a:cxn>
                  <a:cxn ang="0">
                    <a:pos x="T6" y="T7"/>
                  </a:cxn>
                  <a:cxn ang="0">
                    <a:pos x="T8" y="T9"/>
                  </a:cxn>
                </a:cxnLst>
                <a:rect l="0" t="0" r="r" b="b"/>
                <a:pathLst>
                  <a:path w="3874" h="3430">
                    <a:moveTo>
                      <a:pt x="3864" y="3420"/>
                    </a:moveTo>
                    <a:lnTo>
                      <a:pt x="10" y="3420"/>
                    </a:lnTo>
                    <a:lnTo>
                      <a:pt x="10" y="3425"/>
                    </a:lnTo>
                    <a:lnTo>
                      <a:pt x="3864" y="3425"/>
                    </a:lnTo>
                    <a:lnTo>
                      <a:pt x="3864" y="3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20"/>
              <p:cNvSpPr>
                <a:spLocks/>
              </p:cNvSpPr>
              <p:nvPr/>
            </p:nvSpPr>
            <p:spPr bwMode="auto">
              <a:xfrm>
                <a:off x="0" y="0"/>
                <a:ext cx="3874" cy="3430"/>
              </a:xfrm>
              <a:custGeom>
                <a:avLst/>
                <a:gdLst>
                  <a:gd name="T0" fmla="*/ 3864 w 3874"/>
                  <a:gd name="T1" fmla="*/ 5 h 3430"/>
                  <a:gd name="T2" fmla="*/ 3864 w 3874"/>
                  <a:gd name="T3" fmla="*/ 3425 h 3430"/>
                  <a:gd name="T4" fmla="*/ 3869 w 3874"/>
                  <a:gd name="T5" fmla="*/ 3420 h 3430"/>
                  <a:gd name="T6" fmla="*/ 3874 w 3874"/>
                  <a:gd name="T7" fmla="*/ 3420 h 3430"/>
                  <a:gd name="T8" fmla="*/ 3874 w 3874"/>
                  <a:gd name="T9" fmla="*/ 10 h 3430"/>
                  <a:gd name="T10" fmla="*/ 3869 w 3874"/>
                  <a:gd name="T11" fmla="*/ 10 h 3430"/>
                  <a:gd name="T12" fmla="*/ 3864 w 3874"/>
                  <a:gd name="T13" fmla="*/ 5 h 3430"/>
                </a:gdLst>
                <a:ahLst/>
                <a:cxnLst>
                  <a:cxn ang="0">
                    <a:pos x="T0" y="T1"/>
                  </a:cxn>
                  <a:cxn ang="0">
                    <a:pos x="T2" y="T3"/>
                  </a:cxn>
                  <a:cxn ang="0">
                    <a:pos x="T4" y="T5"/>
                  </a:cxn>
                  <a:cxn ang="0">
                    <a:pos x="T6" y="T7"/>
                  </a:cxn>
                  <a:cxn ang="0">
                    <a:pos x="T8" y="T9"/>
                  </a:cxn>
                  <a:cxn ang="0">
                    <a:pos x="T10" y="T11"/>
                  </a:cxn>
                  <a:cxn ang="0">
                    <a:pos x="T12" y="T13"/>
                  </a:cxn>
                </a:cxnLst>
                <a:rect l="0" t="0" r="r" b="b"/>
                <a:pathLst>
                  <a:path w="3874" h="3430">
                    <a:moveTo>
                      <a:pt x="3864" y="5"/>
                    </a:moveTo>
                    <a:lnTo>
                      <a:pt x="3864" y="3425"/>
                    </a:lnTo>
                    <a:lnTo>
                      <a:pt x="3869" y="3420"/>
                    </a:lnTo>
                    <a:lnTo>
                      <a:pt x="3874" y="3420"/>
                    </a:lnTo>
                    <a:lnTo>
                      <a:pt x="3874" y="10"/>
                    </a:lnTo>
                    <a:lnTo>
                      <a:pt x="3869" y="10"/>
                    </a:lnTo>
                    <a:lnTo>
                      <a:pt x="3864"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9"/>
              <p:cNvSpPr>
                <a:spLocks/>
              </p:cNvSpPr>
              <p:nvPr/>
            </p:nvSpPr>
            <p:spPr bwMode="auto">
              <a:xfrm>
                <a:off x="0" y="0"/>
                <a:ext cx="3874" cy="3430"/>
              </a:xfrm>
              <a:custGeom>
                <a:avLst/>
                <a:gdLst>
                  <a:gd name="T0" fmla="*/ 3874 w 3874"/>
                  <a:gd name="T1" fmla="*/ 3420 h 3430"/>
                  <a:gd name="T2" fmla="*/ 3869 w 3874"/>
                  <a:gd name="T3" fmla="*/ 3420 h 3430"/>
                  <a:gd name="T4" fmla="*/ 3864 w 3874"/>
                  <a:gd name="T5" fmla="*/ 3425 h 3430"/>
                  <a:gd name="T6" fmla="*/ 3874 w 3874"/>
                  <a:gd name="T7" fmla="*/ 3425 h 3430"/>
                  <a:gd name="T8" fmla="*/ 3874 w 3874"/>
                  <a:gd name="T9" fmla="*/ 3420 h 3430"/>
                </a:gdLst>
                <a:ahLst/>
                <a:cxnLst>
                  <a:cxn ang="0">
                    <a:pos x="T0" y="T1"/>
                  </a:cxn>
                  <a:cxn ang="0">
                    <a:pos x="T2" y="T3"/>
                  </a:cxn>
                  <a:cxn ang="0">
                    <a:pos x="T4" y="T5"/>
                  </a:cxn>
                  <a:cxn ang="0">
                    <a:pos x="T6" y="T7"/>
                  </a:cxn>
                  <a:cxn ang="0">
                    <a:pos x="T8" y="T9"/>
                  </a:cxn>
                </a:cxnLst>
                <a:rect l="0" t="0" r="r" b="b"/>
                <a:pathLst>
                  <a:path w="3874" h="3430">
                    <a:moveTo>
                      <a:pt x="3874" y="3420"/>
                    </a:moveTo>
                    <a:lnTo>
                      <a:pt x="3869" y="3420"/>
                    </a:lnTo>
                    <a:lnTo>
                      <a:pt x="3864" y="3425"/>
                    </a:lnTo>
                    <a:lnTo>
                      <a:pt x="3874" y="3425"/>
                    </a:lnTo>
                    <a:lnTo>
                      <a:pt x="3874" y="3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8"/>
              <p:cNvSpPr>
                <a:spLocks/>
              </p:cNvSpPr>
              <p:nvPr/>
            </p:nvSpPr>
            <p:spPr bwMode="auto">
              <a:xfrm>
                <a:off x="0" y="0"/>
                <a:ext cx="3874" cy="3430"/>
              </a:xfrm>
              <a:custGeom>
                <a:avLst/>
                <a:gdLst>
                  <a:gd name="T0" fmla="*/ 10 w 3874"/>
                  <a:gd name="T1" fmla="*/ 5 h 3430"/>
                  <a:gd name="T2" fmla="*/ 5 w 3874"/>
                  <a:gd name="T3" fmla="*/ 10 h 3430"/>
                  <a:gd name="T4" fmla="*/ 10 w 3874"/>
                  <a:gd name="T5" fmla="*/ 10 h 3430"/>
                  <a:gd name="T6" fmla="*/ 10 w 3874"/>
                  <a:gd name="T7" fmla="*/ 5 h 3430"/>
                </a:gdLst>
                <a:ahLst/>
                <a:cxnLst>
                  <a:cxn ang="0">
                    <a:pos x="T0" y="T1"/>
                  </a:cxn>
                  <a:cxn ang="0">
                    <a:pos x="T2" y="T3"/>
                  </a:cxn>
                  <a:cxn ang="0">
                    <a:pos x="T4" y="T5"/>
                  </a:cxn>
                  <a:cxn ang="0">
                    <a:pos x="T6" y="T7"/>
                  </a:cxn>
                </a:cxnLst>
                <a:rect l="0" t="0" r="r" b="b"/>
                <a:pathLst>
                  <a:path w="3874" h="3430">
                    <a:moveTo>
                      <a:pt x="10" y="5"/>
                    </a:moveTo>
                    <a:lnTo>
                      <a:pt x="5" y="10"/>
                    </a:lnTo>
                    <a:lnTo>
                      <a:pt x="10" y="10"/>
                    </a:lnTo>
                    <a:lnTo>
                      <a:pt x="1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p:nvSpPr>
            <p:spPr bwMode="auto">
              <a:xfrm>
                <a:off x="0" y="0"/>
                <a:ext cx="3874" cy="3430"/>
              </a:xfrm>
              <a:custGeom>
                <a:avLst/>
                <a:gdLst>
                  <a:gd name="T0" fmla="*/ 3864 w 3874"/>
                  <a:gd name="T1" fmla="*/ 5 h 3430"/>
                  <a:gd name="T2" fmla="*/ 10 w 3874"/>
                  <a:gd name="T3" fmla="*/ 5 h 3430"/>
                  <a:gd name="T4" fmla="*/ 10 w 3874"/>
                  <a:gd name="T5" fmla="*/ 10 h 3430"/>
                  <a:gd name="T6" fmla="*/ 3864 w 3874"/>
                  <a:gd name="T7" fmla="*/ 10 h 3430"/>
                  <a:gd name="T8" fmla="*/ 3864 w 3874"/>
                  <a:gd name="T9" fmla="*/ 5 h 3430"/>
                </a:gdLst>
                <a:ahLst/>
                <a:cxnLst>
                  <a:cxn ang="0">
                    <a:pos x="T0" y="T1"/>
                  </a:cxn>
                  <a:cxn ang="0">
                    <a:pos x="T2" y="T3"/>
                  </a:cxn>
                  <a:cxn ang="0">
                    <a:pos x="T4" y="T5"/>
                  </a:cxn>
                  <a:cxn ang="0">
                    <a:pos x="T6" y="T7"/>
                  </a:cxn>
                  <a:cxn ang="0">
                    <a:pos x="T8" y="T9"/>
                  </a:cxn>
                </a:cxnLst>
                <a:rect l="0" t="0" r="r" b="b"/>
                <a:pathLst>
                  <a:path w="3874" h="3430">
                    <a:moveTo>
                      <a:pt x="3864" y="5"/>
                    </a:moveTo>
                    <a:lnTo>
                      <a:pt x="10" y="5"/>
                    </a:lnTo>
                    <a:lnTo>
                      <a:pt x="10" y="10"/>
                    </a:lnTo>
                    <a:lnTo>
                      <a:pt x="3864" y="10"/>
                    </a:lnTo>
                    <a:lnTo>
                      <a:pt x="3864"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6"/>
              <p:cNvSpPr>
                <a:spLocks/>
              </p:cNvSpPr>
              <p:nvPr/>
            </p:nvSpPr>
            <p:spPr bwMode="auto">
              <a:xfrm>
                <a:off x="0" y="0"/>
                <a:ext cx="3874" cy="3430"/>
              </a:xfrm>
              <a:custGeom>
                <a:avLst/>
                <a:gdLst>
                  <a:gd name="T0" fmla="*/ 3874 w 3874"/>
                  <a:gd name="T1" fmla="*/ 5 h 3430"/>
                  <a:gd name="T2" fmla="*/ 3864 w 3874"/>
                  <a:gd name="T3" fmla="*/ 5 h 3430"/>
                  <a:gd name="T4" fmla="*/ 3869 w 3874"/>
                  <a:gd name="T5" fmla="*/ 10 h 3430"/>
                  <a:gd name="T6" fmla="*/ 3874 w 3874"/>
                  <a:gd name="T7" fmla="*/ 10 h 3430"/>
                  <a:gd name="T8" fmla="*/ 3874 w 3874"/>
                  <a:gd name="T9" fmla="*/ 5 h 3430"/>
                </a:gdLst>
                <a:ahLst/>
                <a:cxnLst>
                  <a:cxn ang="0">
                    <a:pos x="T0" y="T1"/>
                  </a:cxn>
                  <a:cxn ang="0">
                    <a:pos x="T2" y="T3"/>
                  </a:cxn>
                  <a:cxn ang="0">
                    <a:pos x="T4" y="T5"/>
                  </a:cxn>
                  <a:cxn ang="0">
                    <a:pos x="T6" y="T7"/>
                  </a:cxn>
                  <a:cxn ang="0">
                    <a:pos x="T8" y="T9"/>
                  </a:cxn>
                </a:cxnLst>
                <a:rect l="0" t="0" r="r" b="b"/>
                <a:pathLst>
                  <a:path w="3874" h="3430">
                    <a:moveTo>
                      <a:pt x="3874" y="5"/>
                    </a:moveTo>
                    <a:lnTo>
                      <a:pt x="3864" y="5"/>
                    </a:lnTo>
                    <a:lnTo>
                      <a:pt x="3869" y="10"/>
                    </a:lnTo>
                    <a:lnTo>
                      <a:pt x="3874" y="10"/>
                    </a:lnTo>
                    <a:lnTo>
                      <a:pt x="3874"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6159"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 y="82"/>
                <a:ext cx="3505" cy="319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9" name="Rectangle 36"/>
          <p:cNvSpPr>
            <a:spLocks noChangeArrowheads="1"/>
          </p:cNvSpPr>
          <p:nvPr/>
        </p:nvSpPr>
        <p:spPr bwMode="auto">
          <a:xfrm>
            <a:off x="6092192" y="339788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pSp>
        <p:nvGrpSpPr>
          <p:cNvPr id="30" name="Group 25"/>
          <p:cNvGrpSpPr>
            <a:grpSpLocks/>
          </p:cNvGrpSpPr>
          <p:nvPr/>
        </p:nvGrpSpPr>
        <p:grpSpPr bwMode="auto">
          <a:xfrm>
            <a:off x="6092192" y="3427979"/>
            <a:ext cx="3084513" cy="2314575"/>
            <a:chOff x="0" y="0"/>
            <a:chExt cx="4859" cy="3646"/>
          </a:xfrm>
        </p:grpSpPr>
        <p:grpSp>
          <p:nvGrpSpPr>
            <p:cNvPr id="31" name="Group 26"/>
            <p:cNvGrpSpPr>
              <a:grpSpLocks/>
            </p:cNvGrpSpPr>
            <p:nvPr/>
          </p:nvGrpSpPr>
          <p:grpSpPr bwMode="auto">
            <a:xfrm>
              <a:off x="0" y="0"/>
              <a:ext cx="4859" cy="3646"/>
              <a:chOff x="0" y="0"/>
              <a:chExt cx="4859" cy="3646"/>
            </a:xfrm>
          </p:grpSpPr>
          <p:sp>
            <p:nvSpPr>
              <p:cNvPr id="32" name="Freeform 35"/>
              <p:cNvSpPr>
                <a:spLocks/>
              </p:cNvSpPr>
              <p:nvPr/>
            </p:nvSpPr>
            <p:spPr bwMode="auto">
              <a:xfrm>
                <a:off x="0" y="0"/>
                <a:ext cx="4859" cy="3646"/>
              </a:xfrm>
              <a:custGeom>
                <a:avLst/>
                <a:gdLst>
                  <a:gd name="T0" fmla="*/ 4856 w 4859"/>
                  <a:gd name="T1" fmla="*/ 0 h 3646"/>
                  <a:gd name="T2" fmla="*/ 2 w 4859"/>
                  <a:gd name="T3" fmla="*/ 0 h 3646"/>
                  <a:gd name="T4" fmla="*/ 0 w 4859"/>
                  <a:gd name="T5" fmla="*/ 2 h 3646"/>
                  <a:gd name="T6" fmla="*/ 0 w 4859"/>
                  <a:gd name="T7" fmla="*/ 3643 h 3646"/>
                  <a:gd name="T8" fmla="*/ 2 w 4859"/>
                  <a:gd name="T9" fmla="*/ 3646 h 3646"/>
                  <a:gd name="T10" fmla="*/ 4856 w 4859"/>
                  <a:gd name="T11" fmla="*/ 3646 h 3646"/>
                  <a:gd name="T12" fmla="*/ 4859 w 4859"/>
                  <a:gd name="T13" fmla="*/ 3643 h 3646"/>
                  <a:gd name="T14" fmla="*/ 4859 w 4859"/>
                  <a:gd name="T15" fmla="*/ 3641 h 3646"/>
                  <a:gd name="T16" fmla="*/ 11 w 4859"/>
                  <a:gd name="T17" fmla="*/ 3641 h 3646"/>
                  <a:gd name="T18" fmla="*/ 5 w 4859"/>
                  <a:gd name="T19" fmla="*/ 3636 h 3646"/>
                  <a:gd name="T20" fmla="*/ 11 w 4859"/>
                  <a:gd name="T21" fmla="*/ 3636 h 3646"/>
                  <a:gd name="T22" fmla="*/ 11 w 4859"/>
                  <a:gd name="T23" fmla="*/ 10 h 3646"/>
                  <a:gd name="T24" fmla="*/ 5 w 4859"/>
                  <a:gd name="T25" fmla="*/ 10 h 3646"/>
                  <a:gd name="T26" fmla="*/ 11 w 4859"/>
                  <a:gd name="T27" fmla="*/ 5 h 3646"/>
                  <a:gd name="T28" fmla="*/ 4859 w 4859"/>
                  <a:gd name="T29" fmla="*/ 5 h 3646"/>
                  <a:gd name="T30" fmla="*/ 4859 w 4859"/>
                  <a:gd name="T31" fmla="*/ 2 h 3646"/>
                  <a:gd name="T32" fmla="*/ 4856 w 4859"/>
                  <a:gd name="T33" fmla="*/ 0 h 3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59" h="3646">
                    <a:moveTo>
                      <a:pt x="4856" y="0"/>
                    </a:moveTo>
                    <a:lnTo>
                      <a:pt x="2" y="0"/>
                    </a:lnTo>
                    <a:lnTo>
                      <a:pt x="0" y="2"/>
                    </a:lnTo>
                    <a:lnTo>
                      <a:pt x="0" y="3643"/>
                    </a:lnTo>
                    <a:lnTo>
                      <a:pt x="2" y="3646"/>
                    </a:lnTo>
                    <a:lnTo>
                      <a:pt x="4856" y="3646"/>
                    </a:lnTo>
                    <a:lnTo>
                      <a:pt x="4859" y="3643"/>
                    </a:lnTo>
                    <a:lnTo>
                      <a:pt x="4859" y="3641"/>
                    </a:lnTo>
                    <a:lnTo>
                      <a:pt x="11" y="3641"/>
                    </a:lnTo>
                    <a:lnTo>
                      <a:pt x="5" y="3636"/>
                    </a:lnTo>
                    <a:lnTo>
                      <a:pt x="11" y="3636"/>
                    </a:lnTo>
                    <a:lnTo>
                      <a:pt x="11" y="10"/>
                    </a:lnTo>
                    <a:lnTo>
                      <a:pt x="5" y="10"/>
                    </a:lnTo>
                    <a:lnTo>
                      <a:pt x="11" y="5"/>
                    </a:lnTo>
                    <a:lnTo>
                      <a:pt x="4859" y="5"/>
                    </a:lnTo>
                    <a:lnTo>
                      <a:pt x="4859" y="2"/>
                    </a:lnTo>
                    <a:lnTo>
                      <a:pt x="485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4"/>
              <p:cNvSpPr>
                <a:spLocks/>
              </p:cNvSpPr>
              <p:nvPr/>
            </p:nvSpPr>
            <p:spPr bwMode="auto">
              <a:xfrm>
                <a:off x="0" y="0"/>
                <a:ext cx="4859" cy="3646"/>
              </a:xfrm>
              <a:custGeom>
                <a:avLst/>
                <a:gdLst>
                  <a:gd name="T0" fmla="*/ 11 w 4859"/>
                  <a:gd name="T1" fmla="*/ 3636 h 3646"/>
                  <a:gd name="T2" fmla="*/ 5 w 4859"/>
                  <a:gd name="T3" fmla="*/ 3636 h 3646"/>
                  <a:gd name="T4" fmla="*/ 11 w 4859"/>
                  <a:gd name="T5" fmla="*/ 3641 h 3646"/>
                  <a:gd name="T6" fmla="*/ 11 w 4859"/>
                  <a:gd name="T7" fmla="*/ 3636 h 3646"/>
                </a:gdLst>
                <a:ahLst/>
                <a:cxnLst>
                  <a:cxn ang="0">
                    <a:pos x="T0" y="T1"/>
                  </a:cxn>
                  <a:cxn ang="0">
                    <a:pos x="T2" y="T3"/>
                  </a:cxn>
                  <a:cxn ang="0">
                    <a:pos x="T4" y="T5"/>
                  </a:cxn>
                  <a:cxn ang="0">
                    <a:pos x="T6" y="T7"/>
                  </a:cxn>
                </a:cxnLst>
                <a:rect l="0" t="0" r="r" b="b"/>
                <a:pathLst>
                  <a:path w="4859" h="3646">
                    <a:moveTo>
                      <a:pt x="11" y="3636"/>
                    </a:moveTo>
                    <a:lnTo>
                      <a:pt x="5" y="3636"/>
                    </a:lnTo>
                    <a:lnTo>
                      <a:pt x="11" y="3641"/>
                    </a:lnTo>
                    <a:lnTo>
                      <a:pt x="11" y="36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33"/>
              <p:cNvSpPr>
                <a:spLocks/>
              </p:cNvSpPr>
              <p:nvPr/>
            </p:nvSpPr>
            <p:spPr bwMode="auto">
              <a:xfrm>
                <a:off x="0" y="0"/>
                <a:ext cx="4859" cy="3646"/>
              </a:xfrm>
              <a:custGeom>
                <a:avLst/>
                <a:gdLst>
                  <a:gd name="T0" fmla="*/ 4848 w 4859"/>
                  <a:gd name="T1" fmla="*/ 3636 h 3646"/>
                  <a:gd name="T2" fmla="*/ 11 w 4859"/>
                  <a:gd name="T3" fmla="*/ 3636 h 3646"/>
                  <a:gd name="T4" fmla="*/ 11 w 4859"/>
                  <a:gd name="T5" fmla="*/ 3641 h 3646"/>
                  <a:gd name="T6" fmla="*/ 4848 w 4859"/>
                  <a:gd name="T7" fmla="*/ 3641 h 3646"/>
                  <a:gd name="T8" fmla="*/ 4848 w 4859"/>
                  <a:gd name="T9" fmla="*/ 3636 h 3646"/>
                </a:gdLst>
                <a:ahLst/>
                <a:cxnLst>
                  <a:cxn ang="0">
                    <a:pos x="T0" y="T1"/>
                  </a:cxn>
                  <a:cxn ang="0">
                    <a:pos x="T2" y="T3"/>
                  </a:cxn>
                  <a:cxn ang="0">
                    <a:pos x="T4" y="T5"/>
                  </a:cxn>
                  <a:cxn ang="0">
                    <a:pos x="T6" y="T7"/>
                  </a:cxn>
                  <a:cxn ang="0">
                    <a:pos x="T8" y="T9"/>
                  </a:cxn>
                </a:cxnLst>
                <a:rect l="0" t="0" r="r" b="b"/>
                <a:pathLst>
                  <a:path w="4859" h="3646">
                    <a:moveTo>
                      <a:pt x="4848" y="3636"/>
                    </a:moveTo>
                    <a:lnTo>
                      <a:pt x="11" y="3636"/>
                    </a:lnTo>
                    <a:lnTo>
                      <a:pt x="11" y="3641"/>
                    </a:lnTo>
                    <a:lnTo>
                      <a:pt x="4848" y="3641"/>
                    </a:lnTo>
                    <a:lnTo>
                      <a:pt x="4848" y="36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32"/>
              <p:cNvSpPr>
                <a:spLocks/>
              </p:cNvSpPr>
              <p:nvPr/>
            </p:nvSpPr>
            <p:spPr bwMode="auto">
              <a:xfrm>
                <a:off x="0" y="0"/>
                <a:ext cx="4859" cy="3646"/>
              </a:xfrm>
              <a:custGeom>
                <a:avLst/>
                <a:gdLst>
                  <a:gd name="T0" fmla="*/ 4848 w 4859"/>
                  <a:gd name="T1" fmla="*/ 5 h 3646"/>
                  <a:gd name="T2" fmla="*/ 4848 w 4859"/>
                  <a:gd name="T3" fmla="*/ 3641 h 3646"/>
                  <a:gd name="T4" fmla="*/ 4853 w 4859"/>
                  <a:gd name="T5" fmla="*/ 3636 h 3646"/>
                  <a:gd name="T6" fmla="*/ 4859 w 4859"/>
                  <a:gd name="T7" fmla="*/ 3636 h 3646"/>
                  <a:gd name="T8" fmla="*/ 4859 w 4859"/>
                  <a:gd name="T9" fmla="*/ 10 h 3646"/>
                  <a:gd name="T10" fmla="*/ 4853 w 4859"/>
                  <a:gd name="T11" fmla="*/ 10 h 3646"/>
                  <a:gd name="T12" fmla="*/ 4848 w 4859"/>
                  <a:gd name="T13" fmla="*/ 5 h 3646"/>
                </a:gdLst>
                <a:ahLst/>
                <a:cxnLst>
                  <a:cxn ang="0">
                    <a:pos x="T0" y="T1"/>
                  </a:cxn>
                  <a:cxn ang="0">
                    <a:pos x="T2" y="T3"/>
                  </a:cxn>
                  <a:cxn ang="0">
                    <a:pos x="T4" y="T5"/>
                  </a:cxn>
                  <a:cxn ang="0">
                    <a:pos x="T6" y="T7"/>
                  </a:cxn>
                  <a:cxn ang="0">
                    <a:pos x="T8" y="T9"/>
                  </a:cxn>
                  <a:cxn ang="0">
                    <a:pos x="T10" y="T11"/>
                  </a:cxn>
                  <a:cxn ang="0">
                    <a:pos x="T12" y="T13"/>
                  </a:cxn>
                </a:cxnLst>
                <a:rect l="0" t="0" r="r" b="b"/>
                <a:pathLst>
                  <a:path w="4859" h="3646">
                    <a:moveTo>
                      <a:pt x="4848" y="5"/>
                    </a:moveTo>
                    <a:lnTo>
                      <a:pt x="4848" y="3641"/>
                    </a:lnTo>
                    <a:lnTo>
                      <a:pt x="4853" y="3636"/>
                    </a:lnTo>
                    <a:lnTo>
                      <a:pt x="4859" y="3636"/>
                    </a:lnTo>
                    <a:lnTo>
                      <a:pt x="4859" y="10"/>
                    </a:lnTo>
                    <a:lnTo>
                      <a:pt x="4853" y="10"/>
                    </a:lnTo>
                    <a:lnTo>
                      <a:pt x="4848"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31"/>
              <p:cNvSpPr>
                <a:spLocks/>
              </p:cNvSpPr>
              <p:nvPr/>
            </p:nvSpPr>
            <p:spPr bwMode="auto">
              <a:xfrm>
                <a:off x="0" y="0"/>
                <a:ext cx="4859" cy="3646"/>
              </a:xfrm>
              <a:custGeom>
                <a:avLst/>
                <a:gdLst>
                  <a:gd name="T0" fmla="*/ 4859 w 4859"/>
                  <a:gd name="T1" fmla="*/ 3636 h 3646"/>
                  <a:gd name="T2" fmla="*/ 4853 w 4859"/>
                  <a:gd name="T3" fmla="*/ 3636 h 3646"/>
                  <a:gd name="T4" fmla="*/ 4848 w 4859"/>
                  <a:gd name="T5" fmla="*/ 3641 h 3646"/>
                  <a:gd name="T6" fmla="*/ 4859 w 4859"/>
                  <a:gd name="T7" fmla="*/ 3641 h 3646"/>
                  <a:gd name="T8" fmla="*/ 4859 w 4859"/>
                  <a:gd name="T9" fmla="*/ 3636 h 3646"/>
                </a:gdLst>
                <a:ahLst/>
                <a:cxnLst>
                  <a:cxn ang="0">
                    <a:pos x="T0" y="T1"/>
                  </a:cxn>
                  <a:cxn ang="0">
                    <a:pos x="T2" y="T3"/>
                  </a:cxn>
                  <a:cxn ang="0">
                    <a:pos x="T4" y="T5"/>
                  </a:cxn>
                  <a:cxn ang="0">
                    <a:pos x="T6" y="T7"/>
                  </a:cxn>
                  <a:cxn ang="0">
                    <a:pos x="T8" y="T9"/>
                  </a:cxn>
                </a:cxnLst>
                <a:rect l="0" t="0" r="r" b="b"/>
                <a:pathLst>
                  <a:path w="4859" h="3646">
                    <a:moveTo>
                      <a:pt x="4859" y="3636"/>
                    </a:moveTo>
                    <a:lnTo>
                      <a:pt x="4853" y="3636"/>
                    </a:lnTo>
                    <a:lnTo>
                      <a:pt x="4848" y="3641"/>
                    </a:lnTo>
                    <a:lnTo>
                      <a:pt x="4859" y="3641"/>
                    </a:lnTo>
                    <a:lnTo>
                      <a:pt x="4859" y="36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30"/>
              <p:cNvSpPr>
                <a:spLocks/>
              </p:cNvSpPr>
              <p:nvPr/>
            </p:nvSpPr>
            <p:spPr bwMode="auto">
              <a:xfrm>
                <a:off x="0" y="0"/>
                <a:ext cx="4859" cy="3646"/>
              </a:xfrm>
              <a:custGeom>
                <a:avLst/>
                <a:gdLst>
                  <a:gd name="T0" fmla="*/ 11 w 4859"/>
                  <a:gd name="T1" fmla="*/ 5 h 3646"/>
                  <a:gd name="T2" fmla="*/ 5 w 4859"/>
                  <a:gd name="T3" fmla="*/ 10 h 3646"/>
                  <a:gd name="T4" fmla="*/ 11 w 4859"/>
                  <a:gd name="T5" fmla="*/ 10 h 3646"/>
                  <a:gd name="T6" fmla="*/ 11 w 4859"/>
                  <a:gd name="T7" fmla="*/ 5 h 3646"/>
                </a:gdLst>
                <a:ahLst/>
                <a:cxnLst>
                  <a:cxn ang="0">
                    <a:pos x="T0" y="T1"/>
                  </a:cxn>
                  <a:cxn ang="0">
                    <a:pos x="T2" y="T3"/>
                  </a:cxn>
                  <a:cxn ang="0">
                    <a:pos x="T4" y="T5"/>
                  </a:cxn>
                  <a:cxn ang="0">
                    <a:pos x="T6" y="T7"/>
                  </a:cxn>
                </a:cxnLst>
                <a:rect l="0" t="0" r="r" b="b"/>
                <a:pathLst>
                  <a:path w="4859" h="3646">
                    <a:moveTo>
                      <a:pt x="11" y="5"/>
                    </a:moveTo>
                    <a:lnTo>
                      <a:pt x="5" y="10"/>
                    </a:lnTo>
                    <a:lnTo>
                      <a:pt x="11" y="10"/>
                    </a:lnTo>
                    <a:lnTo>
                      <a:pt x="1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9"/>
              <p:cNvSpPr>
                <a:spLocks/>
              </p:cNvSpPr>
              <p:nvPr/>
            </p:nvSpPr>
            <p:spPr bwMode="auto">
              <a:xfrm>
                <a:off x="0" y="0"/>
                <a:ext cx="4859" cy="3646"/>
              </a:xfrm>
              <a:custGeom>
                <a:avLst/>
                <a:gdLst>
                  <a:gd name="T0" fmla="*/ 4848 w 4859"/>
                  <a:gd name="T1" fmla="*/ 5 h 3646"/>
                  <a:gd name="T2" fmla="*/ 11 w 4859"/>
                  <a:gd name="T3" fmla="*/ 5 h 3646"/>
                  <a:gd name="T4" fmla="*/ 11 w 4859"/>
                  <a:gd name="T5" fmla="*/ 10 h 3646"/>
                  <a:gd name="T6" fmla="*/ 4848 w 4859"/>
                  <a:gd name="T7" fmla="*/ 10 h 3646"/>
                  <a:gd name="T8" fmla="*/ 4848 w 4859"/>
                  <a:gd name="T9" fmla="*/ 5 h 3646"/>
                </a:gdLst>
                <a:ahLst/>
                <a:cxnLst>
                  <a:cxn ang="0">
                    <a:pos x="T0" y="T1"/>
                  </a:cxn>
                  <a:cxn ang="0">
                    <a:pos x="T2" y="T3"/>
                  </a:cxn>
                  <a:cxn ang="0">
                    <a:pos x="T4" y="T5"/>
                  </a:cxn>
                  <a:cxn ang="0">
                    <a:pos x="T6" y="T7"/>
                  </a:cxn>
                  <a:cxn ang="0">
                    <a:pos x="T8" y="T9"/>
                  </a:cxn>
                </a:cxnLst>
                <a:rect l="0" t="0" r="r" b="b"/>
                <a:pathLst>
                  <a:path w="4859" h="3646">
                    <a:moveTo>
                      <a:pt x="4848" y="5"/>
                    </a:moveTo>
                    <a:lnTo>
                      <a:pt x="11" y="5"/>
                    </a:lnTo>
                    <a:lnTo>
                      <a:pt x="11" y="10"/>
                    </a:lnTo>
                    <a:lnTo>
                      <a:pt x="4848" y="10"/>
                    </a:lnTo>
                    <a:lnTo>
                      <a:pt x="4848"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8"/>
              <p:cNvSpPr>
                <a:spLocks/>
              </p:cNvSpPr>
              <p:nvPr/>
            </p:nvSpPr>
            <p:spPr bwMode="auto">
              <a:xfrm>
                <a:off x="0" y="0"/>
                <a:ext cx="4859" cy="3646"/>
              </a:xfrm>
              <a:custGeom>
                <a:avLst/>
                <a:gdLst>
                  <a:gd name="T0" fmla="*/ 4859 w 4859"/>
                  <a:gd name="T1" fmla="*/ 5 h 3646"/>
                  <a:gd name="T2" fmla="*/ 4848 w 4859"/>
                  <a:gd name="T3" fmla="*/ 5 h 3646"/>
                  <a:gd name="T4" fmla="*/ 4853 w 4859"/>
                  <a:gd name="T5" fmla="*/ 10 h 3646"/>
                  <a:gd name="T6" fmla="*/ 4859 w 4859"/>
                  <a:gd name="T7" fmla="*/ 10 h 3646"/>
                  <a:gd name="T8" fmla="*/ 4859 w 4859"/>
                  <a:gd name="T9" fmla="*/ 5 h 3646"/>
                </a:gdLst>
                <a:ahLst/>
                <a:cxnLst>
                  <a:cxn ang="0">
                    <a:pos x="T0" y="T1"/>
                  </a:cxn>
                  <a:cxn ang="0">
                    <a:pos x="T2" y="T3"/>
                  </a:cxn>
                  <a:cxn ang="0">
                    <a:pos x="T4" y="T5"/>
                  </a:cxn>
                  <a:cxn ang="0">
                    <a:pos x="T6" y="T7"/>
                  </a:cxn>
                  <a:cxn ang="0">
                    <a:pos x="T8" y="T9"/>
                  </a:cxn>
                </a:cxnLst>
                <a:rect l="0" t="0" r="r" b="b"/>
                <a:pathLst>
                  <a:path w="4859" h="3646">
                    <a:moveTo>
                      <a:pt x="4859" y="5"/>
                    </a:moveTo>
                    <a:lnTo>
                      <a:pt x="4848" y="5"/>
                    </a:lnTo>
                    <a:lnTo>
                      <a:pt x="4853" y="10"/>
                    </a:lnTo>
                    <a:lnTo>
                      <a:pt x="4859" y="10"/>
                    </a:lnTo>
                    <a:lnTo>
                      <a:pt x="485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6171"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 y="82"/>
                <a:ext cx="4537" cy="3457"/>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40" name="Rectangle 48"/>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pSp>
        <p:nvGrpSpPr>
          <p:cNvPr id="41" name="Group 37"/>
          <p:cNvGrpSpPr>
            <a:grpSpLocks/>
          </p:cNvGrpSpPr>
          <p:nvPr/>
        </p:nvGrpSpPr>
        <p:grpSpPr bwMode="auto">
          <a:xfrm>
            <a:off x="9172575" y="3420041"/>
            <a:ext cx="2463168" cy="2322513"/>
            <a:chOff x="0" y="0"/>
            <a:chExt cx="4997" cy="3658"/>
          </a:xfrm>
        </p:grpSpPr>
        <p:grpSp>
          <p:nvGrpSpPr>
            <p:cNvPr id="42" name="Group 38"/>
            <p:cNvGrpSpPr>
              <a:grpSpLocks/>
            </p:cNvGrpSpPr>
            <p:nvPr/>
          </p:nvGrpSpPr>
          <p:grpSpPr bwMode="auto">
            <a:xfrm>
              <a:off x="0" y="0"/>
              <a:ext cx="4997" cy="3658"/>
              <a:chOff x="0" y="0"/>
              <a:chExt cx="4997" cy="3658"/>
            </a:xfrm>
          </p:grpSpPr>
          <p:sp>
            <p:nvSpPr>
              <p:cNvPr id="43" name="Freeform 47"/>
              <p:cNvSpPr>
                <a:spLocks/>
              </p:cNvSpPr>
              <p:nvPr/>
            </p:nvSpPr>
            <p:spPr bwMode="auto">
              <a:xfrm>
                <a:off x="0" y="0"/>
                <a:ext cx="4997" cy="3658"/>
              </a:xfrm>
              <a:custGeom>
                <a:avLst/>
                <a:gdLst>
                  <a:gd name="T0" fmla="*/ 4996 w 4997"/>
                  <a:gd name="T1" fmla="*/ 0 h 3658"/>
                  <a:gd name="T2" fmla="*/ 2 w 4997"/>
                  <a:gd name="T3" fmla="*/ 0 h 3658"/>
                  <a:gd name="T4" fmla="*/ 0 w 4997"/>
                  <a:gd name="T5" fmla="*/ 2 h 3658"/>
                  <a:gd name="T6" fmla="*/ 0 w 4997"/>
                  <a:gd name="T7" fmla="*/ 3655 h 3658"/>
                  <a:gd name="T8" fmla="*/ 2 w 4997"/>
                  <a:gd name="T9" fmla="*/ 3658 h 3658"/>
                  <a:gd name="T10" fmla="*/ 4996 w 4997"/>
                  <a:gd name="T11" fmla="*/ 3658 h 3658"/>
                  <a:gd name="T12" fmla="*/ 4997 w 4997"/>
                  <a:gd name="T13" fmla="*/ 3655 h 3658"/>
                  <a:gd name="T14" fmla="*/ 4997 w 4997"/>
                  <a:gd name="T15" fmla="*/ 3653 h 3658"/>
                  <a:gd name="T16" fmla="*/ 11 w 4997"/>
                  <a:gd name="T17" fmla="*/ 3653 h 3658"/>
                  <a:gd name="T18" fmla="*/ 5 w 4997"/>
                  <a:gd name="T19" fmla="*/ 3648 h 3658"/>
                  <a:gd name="T20" fmla="*/ 11 w 4997"/>
                  <a:gd name="T21" fmla="*/ 3648 h 3658"/>
                  <a:gd name="T22" fmla="*/ 11 w 4997"/>
                  <a:gd name="T23" fmla="*/ 10 h 3658"/>
                  <a:gd name="T24" fmla="*/ 5 w 4997"/>
                  <a:gd name="T25" fmla="*/ 10 h 3658"/>
                  <a:gd name="T26" fmla="*/ 11 w 4997"/>
                  <a:gd name="T27" fmla="*/ 5 h 3658"/>
                  <a:gd name="T28" fmla="*/ 4997 w 4997"/>
                  <a:gd name="T29" fmla="*/ 5 h 3658"/>
                  <a:gd name="T30" fmla="*/ 4997 w 4997"/>
                  <a:gd name="T31" fmla="*/ 2 h 3658"/>
                  <a:gd name="T32" fmla="*/ 4996 w 4997"/>
                  <a:gd name="T33" fmla="*/ 0 h 3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97" h="3658">
                    <a:moveTo>
                      <a:pt x="4996" y="0"/>
                    </a:moveTo>
                    <a:lnTo>
                      <a:pt x="2" y="0"/>
                    </a:lnTo>
                    <a:lnTo>
                      <a:pt x="0" y="2"/>
                    </a:lnTo>
                    <a:lnTo>
                      <a:pt x="0" y="3655"/>
                    </a:lnTo>
                    <a:lnTo>
                      <a:pt x="2" y="3658"/>
                    </a:lnTo>
                    <a:lnTo>
                      <a:pt x="4996" y="3658"/>
                    </a:lnTo>
                    <a:lnTo>
                      <a:pt x="4997" y="3655"/>
                    </a:lnTo>
                    <a:lnTo>
                      <a:pt x="4997" y="3653"/>
                    </a:lnTo>
                    <a:lnTo>
                      <a:pt x="11" y="3653"/>
                    </a:lnTo>
                    <a:lnTo>
                      <a:pt x="5" y="3648"/>
                    </a:lnTo>
                    <a:lnTo>
                      <a:pt x="11" y="3648"/>
                    </a:lnTo>
                    <a:lnTo>
                      <a:pt x="11" y="10"/>
                    </a:lnTo>
                    <a:lnTo>
                      <a:pt x="5" y="10"/>
                    </a:lnTo>
                    <a:lnTo>
                      <a:pt x="11" y="5"/>
                    </a:lnTo>
                    <a:lnTo>
                      <a:pt x="4997" y="5"/>
                    </a:lnTo>
                    <a:lnTo>
                      <a:pt x="4997" y="2"/>
                    </a:lnTo>
                    <a:lnTo>
                      <a:pt x="499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46"/>
              <p:cNvSpPr>
                <a:spLocks/>
              </p:cNvSpPr>
              <p:nvPr/>
            </p:nvSpPr>
            <p:spPr bwMode="auto">
              <a:xfrm>
                <a:off x="0" y="0"/>
                <a:ext cx="4997" cy="3658"/>
              </a:xfrm>
              <a:custGeom>
                <a:avLst/>
                <a:gdLst>
                  <a:gd name="T0" fmla="*/ 11 w 4997"/>
                  <a:gd name="T1" fmla="*/ 3648 h 3658"/>
                  <a:gd name="T2" fmla="*/ 5 w 4997"/>
                  <a:gd name="T3" fmla="*/ 3648 h 3658"/>
                  <a:gd name="T4" fmla="*/ 11 w 4997"/>
                  <a:gd name="T5" fmla="*/ 3653 h 3658"/>
                  <a:gd name="T6" fmla="*/ 11 w 4997"/>
                  <a:gd name="T7" fmla="*/ 3648 h 3658"/>
                </a:gdLst>
                <a:ahLst/>
                <a:cxnLst>
                  <a:cxn ang="0">
                    <a:pos x="T0" y="T1"/>
                  </a:cxn>
                  <a:cxn ang="0">
                    <a:pos x="T2" y="T3"/>
                  </a:cxn>
                  <a:cxn ang="0">
                    <a:pos x="T4" y="T5"/>
                  </a:cxn>
                  <a:cxn ang="0">
                    <a:pos x="T6" y="T7"/>
                  </a:cxn>
                </a:cxnLst>
                <a:rect l="0" t="0" r="r" b="b"/>
                <a:pathLst>
                  <a:path w="4997" h="3658">
                    <a:moveTo>
                      <a:pt x="11" y="3648"/>
                    </a:moveTo>
                    <a:lnTo>
                      <a:pt x="5" y="3648"/>
                    </a:lnTo>
                    <a:lnTo>
                      <a:pt x="11" y="3653"/>
                    </a:lnTo>
                    <a:lnTo>
                      <a:pt x="11" y="36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45"/>
              <p:cNvSpPr>
                <a:spLocks/>
              </p:cNvSpPr>
              <p:nvPr/>
            </p:nvSpPr>
            <p:spPr bwMode="auto">
              <a:xfrm>
                <a:off x="0" y="0"/>
                <a:ext cx="4997" cy="3658"/>
              </a:xfrm>
              <a:custGeom>
                <a:avLst/>
                <a:gdLst>
                  <a:gd name="T0" fmla="*/ 4987 w 4997"/>
                  <a:gd name="T1" fmla="*/ 3648 h 3658"/>
                  <a:gd name="T2" fmla="*/ 11 w 4997"/>
                  <a:gd name="T3" fmla="*/ 3648 h 3658"/>
                  <a:gd name="T4" fmla="*/ 11 w 4997"/>
                  <a:gd name="T5" fmla="*/ 3653 h 3658"/>
                  <a:gd name="T6" fmla="*/ 4987 w 4997"/>
                  <a:gd name="T7" fmla="*/ 3653 h 3658"/>
                  <a:gd name="T8" fmla="*/ 4987 w 4997"/>
                  <a:gd name="T9" fmla="*/ 3648 h 3658"/>
                </a:gdLst>
                <a:ahLst/>
                <a:cxnLst>
                  <a:cxn ang="0">
                    <a:pos x="T0" y="T1"/>
                  </a:cxn>
                  <a:cxn ang="0">
                    <a:pos x="T2" y="T3"/>
                  </a:cxn>
                  <a:cxn ang="0">
                    <a:pos x="T4" y="T5"/>
                  </a:cxn>
                  <a:cxn ang="0">
                    <a:pos x="T6" y="T7"/>
                  </a:cxn>
                  <a:cxn ang="0">
                    <a:pos x="T8" y="T9"/>
                  </a:cxn>
                </a:cxnLst>
                <a:rect l="0" t="0" r="r" b="b"/>
                <a:pathLst>
                  <a:path w="4997" h="3658">
                    <a:moveTo>
                      <a:pt x="4987" y="3648"/>
                    </a:moveTo>
                    <a:lnTo>
                      <a:pt x="11" y="3648"/>
                    </a:lnTo>
                    <a:lnTo>
                      <a:pt x="11" y="3653"/>
                    </a:lnTo>
                    <a:lnTo>
                      <a:pt x="4987" y="3653"/>
                    </a:lnTo>
                    <a:lnTo>
                      <a:pt x="4987" y="36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44"/>
              <p:cNvSpPr>
                <a:spLocks/>
              </p:cNvSpPr>
              <p:nvPr/>
            </p:nvSpPr>
            <p:spPr bwMode="auto">
              <a:xfrm>
                <a:off x="0" y="0"/>
                <a:ext cx="4997" cy="3658"/>
              </a:xfrm>
              <a:custGeom>
                <a:avLst/>
                <a:gdLst>
                  <a:gd name="T0" fmla="*/ 4987 w 4997"/>
                  <a:gd name="T1" fmla="*/ 5 h 3658"/>
                  <a:gd name="T2" fmla="*/ 4987 w 4997"/>
                  <a:gd name="T3" fmla="*/ 3653 h 3658"/>
                  <a:gd name="T4" fmla="*/ 4992 w 4997"/>
                  <a:gd name="T5" fmla="*/ 3648 h 3658"/>
                  <a:gd name="T6" fmla="*/ 4997 w 4997"/>
                  <a:gd name="T7" fmla="*/ 3648 h 3658"/>
                  <a:gd name="T8" fmla="*/ 4997 w 4997"/>
                  <a:gd name="T9" fmla="*/ 10 h 3658"/>
                  <a:gd name="T10" fmla="*/ 4992 w 4997"/>
                  <a:gd name="T11" fmla="*/ 10 h 3658"/>
                  <a:gd name="T12" fmla="*/ 4987 w 4997"/>
                  <a:gd name="T13" fmla="*/ 5 h 3658"/>
                </a:gdLst>
                <a:ahLst/>
                <a:cxnLst>
                  <a:cxn ang="0">
                    <a:pos x="T0" y="T1"/>
                  </a:cxn>
                  <a:cxn ang="0">
                    <a:pos x="T2" y="T3"/>
                  </a:cxn>
                  <a:cxn ang="0">
                    <a:pos x="T4" y="T5"/>
                  </a:cxn>
                  <a:cxn ang="0">
                    <a:pos x="T6" y="T7"/>
                  </a:cxn>
                  <a:cxn ang="0">
                    <a:pos x="T8" y="T9"/>
                  </a:cxn>
                  <a:cxn ang="0">
                    <a:pos x="T10" y="T11"/>
                  </a:cxn>
                  <a:cxn ang="0">
                    <a:pos x="T12" y="T13"/>
                  </a:cxn>
                </a:cxnLst>
                <a:rect l="0" t="0" r="r" b="b"/>
                <a:pathLst>
                  <a:path w="4997" h="3658">
                    <a:moveTo>
                      <a:pt x="4987" y="5"/>
                    </a:moveTo>
                    <a:lnTo>
                      <a:pt x="4987" y="3653"/>
                    </a:lnTo>
                    <a:lnTo>
                      <a:pt x="4992" y="3648"/>
                    </a:lnTo>
                    <a:lnTo>
                      <a:pt x="4997" y="3648"/>
                    </a:lnTo>
                    <a:lnTo>
                      <a:pt x="4997" y="10"/>
                    </a:lnTo>
                    <a:lnTo>
                      <a:pt x="4992" y="10"/>
                    </a:lnTo>
                    <a:lnTo>
                      <a:pt x="4987"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43"/>
              <p:cNvSpPr>
                <a:spLocks/>
              </p:cNvSpPr>
              <p:nvPr/>
            </p:nvSpPr>
            <p:spPr bwMode="auto">
              <a:xfrm>
                <a:off x="0" y="0"/>
                <a:ext cx="4997" cy="3658"/>
              </a:xfrm>
              <a:custGeom>
                <a:avLst/>
                <a:gdLst>
                  <a:gd name="T0" fmla="*/ 4997 w 4997"/>
                  <a:gd name="T1" fmla="*/ 3648 h 3658"/>
                  <a:gd name="T2" fmla="*/ 4992 w 4997"/>
                  <a:gd name="T3" fmla="*/ 3648 h 3658"/>
                  <a:gd name="T4" fmla="*/ 4987 w 4997"/>
                  <a:gd name="T5" fmla="*/ 3653 h 3658"/>
                  <a:gd name="T6" fmla="*/ 4997 w 4997"/>
                  <a:gd name="T7" fmla="*/ 3653 h 3658"/>
                  <a:gd name="T8" fmla="*/ 4997 w 4997"/>
                  <a:gd name="T9" fmla="*/ 3648 h 3658"/>
                </a:gdLst>
                <a:ahLst/>
                <a:cxnLst>
                  <a:cxn ang="0">
                    <a:pos x="T0" y="T1"/>
                  </a:cxn>
                  <a:cxn ang="0">
                    <a:pos x="T2" y="T3"/>
                  </a:cxn>
                  <a:cxn ang="0">
                    <a:pos x="T4" y="T5"/>
                  </a:cxn>
                  <a:cxn ang="0">
                    <a:pos x="T6" y="T7"/>
                  </a:cxn>
                  <a:cxn ang="0">
                    <a:pos x="T8" y="T9"/>
                  </a:cxn>
                </a:cxnLst>
                <a:rect l="0" t="0" r="r" b="b"/>
                <a:pathLst>
                  <a:path w="4997" h="3658">
                    <a:moveTo>
                      <a:pt x="4997" y="3648"/>
                    </a:moveTo>
                    <a:lnTo>
                      <a:pt x="4992" y="3648"/>
                    </a:lnTo>
                    <a:lnTo>
                      <a:pt x="4987" y="3653"/>
                    </a:lnTo>
                    <a:lnTo>
                      <a:pt x="4997" y="3653"/>
                    </a:lnTo>
                    <a:lnTo>
                      <a:pt x="4997" y="36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42"/>
              <p:cNvSpPr>
                <a:spLocks/>
              </p:cNvSpPr>
              <p:nvPr/>
            </p:nvSpPr>
            <p:spPr bwMode="auto">
              <a:xfrm>
                <a:off x="0" y="0"/>
                <a:ext cx="4997" cy="3658"/>
              </a:xfrm>
              <a:custGeom>
                <a:avLst/>
                <a:gdLst>
                  <a:gd name="T0" fmla="*/ 11 w 4997"/>
                  <a:gd name="T1" fmla="*/ 5 h 3658"/>
                  <a:gd name="T2" fmla="*/ 5 w 4997"/>
                  <a:gd name="T3" fmla="*/ 10 h 3658"/>
                  <a:gd name="T4" fmla="*/ 11 w 4997"/>
                  <a:gd name="T5" fmla="*/ 10 h 3658"/>
                  <a:gd name="T6" fmla="*/ 11 w 4997"/>
                  <a:gd name="T7" fmla="*/ 5 h 3658"/>
                </a:gdLst>
                <a:ahLst/>
                <a:cxnLst>
                  <a:cxn ang="0">
                    <a:pos x="T0" y="T1"/>
                  </a:cxn>
                  <a:cxn ang="0">
                    <a:pos x="T2" y="T3"/>
                  </a:cxn>
                  <a:cxn ang="0">
                    <a:pos x="T4" y="T5"/>
                  </a:cxn>
                  <a:cxn ang="0">
                    <a:pos x="T6" y="T7"/>
                  </a:cxn>
                </a:cxnLst>
                <a:rect l="0" t="0" r="r" b="b"/>
                <a:pathLst>
                  <a:path w="4997" h="3658">
                    <a:moveTo>
                      <a:pt x="11" y="5"/>
                    </a:moveTo>
                    <a:lnTo>
                      <a:pt x="5" y="10"/>
                    </a:lnTo>
                    <a:lnTo>
                      <a:pt x="11" y="10"/>
                    </a:lnTo>
                    <a:lnTo>
                      <a:pt x="1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Freeform 41"/>
              <p:cNvSpPr>
                <a:spLocks/>
              </p:cNvSpPr>
              <p:nvPr/>
            </p:nvSpPr>
            <p:spPr bwMode="auto">
              <a:xfrm>
                <a:off x="0" y="0"/>
                <a:ext cx="4997" cy="3658"/>
              </a:xfrm>
              <a:custGeom>
                <a:avLst/>
                <a:gdLst>
                  <a:gd name="T0" fmla="*/ 4987 w 4997"/>
                  <a:gd name="T1" fmla="*/ 5 h 3658"/>
                  <a:gd name="T2" fmla="*/ 11 w 4997"/>
                  <a:gd name="T3" fmla="*/ 5 h 3658"/>
                  <a:gd name="T4" fmla="*/ 11 w 4997"/>
                  <a:gd name="T5" fmla="*/ 10 h 3658"/>
                  <a:gd name="T6" fmla="*/ 4987 w 4997"/>
                  <a:gd name="T7" fmla="*/ 10 h 3658"/>
                  <a:gd name="T8" fmla="*/ 4987 w 4997"/>
                  <a:gd name="T9" fmla="*/ 5 h 3658"/>
                </a:gdLst>
                <a:ahLst/>
                <a:cxnLst>
                  <a:cxn ang="0">
                    <a:pos x="T0" y="T1"/>
                  </a:cxn>
                  <a:cxn ang="0">
                    <a:pos x="T2" y="T3"/>
                  </a:cxn>
                  <a:cxn ang="0">
                    <a:pos x="T4" y="T5"/>
                  </a:cxn>
                  <a:cxn ang="0">
                    <a:pos x="T6" y="T7"/>
                  </a:cxn>
                  <a:cxn ang="0">
                    <a:pos x="T8" y="T9"/>
                  </a:cxn>
                </a:cxnLst>
                <a:rect l="0" t="0" r="r" b="b"/>
                <a:pathLst>
                  <a:path w="4997" h="3658">
                    <a:moveTo>
                      <a:pt x="4987" y="5"/>
                    </a:moveTo>
                    <a:lnTo>
                      <a:pt x="11" y="5"/>
                    </a:lnTo>
                    <a:lnTo>
                      <a:pt x="11" y="10"/>
                    </a:lnTo>
                    <a:lnTo>
                      <a:pt x="4987" y="10"/>
                    </a:lnTo>
                    <a:lnTo>
                      <a:pt x="4987"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40"/>
              <p:cNvSpPr>
                <a:spLocks/>
              </p:cNvSpPr>
              <p:nvPr/>
            </p:nvSpPr>
            <p:spPr bwMode="auto">
              <a:xfrm>
                <a:off x="0" y="0"/>
                <a:ext cx="4997" cy="3658"/>
              </a:xfrm>
              <a:custGeom>
                <a:avLst/>
                <a:gdLst>
                  <a:gd name="T0" fmla="*/ 4997 w 4997"/>
                  <a:gd name="T1" fmla="*/ 5 h 3658"/>
                  <a:gd name="T2" fmla="*/ 4987 w 4997"/>
                  <a:gd name="T3" fmla="*/ 5 h 3658"/>
                  <a:gd name="T4" fmla="*/ 4992 w 4997"/>
                  <a:gd name="T5" fmla="*/ 10 h 3658"/>
                  <a:gd name="T6" fmla="*/ 4997 w 4997"/>
                  <a:gd name="T7" fmla="*/ 10 h 3658"/>
                  <a:gd name="T8" fmla="*/ 4997 w 4997"/>
                  <a:gd name="T9" fmla="*/ 5 h 3658"/>
                </a:gdLst>
                <a:ahLst/>
                <a:cxnLst>
                  <a:cxn ang="0">
                    <a:pos x="T0" y="T1"/>
                  </a:cxn>
                  <a:cxn ang="0">
                    <a:pos x="T2" y="T3"/>
                  </a:cxn>
                  <a:cxn ang="0">
                    <a:pos x="T4" y="T5"/>
                  </a:cxn>
                  <a:cxn ang="0">
                    <a:pos x="T6" y="T7"/>
                  </a:cxn>
                  <a:cxn ang="0">
                    <a:pos x="T8" y="T9"/>
                  </a:cxn>
                </a:cxnLst>
                <a:rect l="0" t="0" r="r" b="b"/>
                <a:pathLst>
                  <a:path w="4997" h="3658">
                    <a:moveTo>
                      <a:pt x="4997" y="5"/>
                    </a:moveTo>
                    <a:lnTo>
                      <a:pt x="4987" y="5"/>
                    </a:lnTo>
                    <a:lnTo>
                      <a:pt x="4992" y="10"/>
                    </a:lnTo>
                    <a:lnTo>
                      <a:pt x="4997" y="10"/>
                    </a:lnTo>
                    <a:lnTo>
                      <a:pt x="4997"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6183" name="Picture 3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 y="69"/>
                <a:ext cx="4688" cy="3493"/>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508162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eorgia" panose="02040502050405020303" pitchFamily="18" charset="0"/>
              </a:rPr>
              <a:t>Discussion</a:t>
            </a:r>
            <a:r>
              <a:rPr lang="en-US" dirty="0"/>
              <a:t> </a:t>
            </a:r>
            <a:r>
              <a:rPr lang="en-US" dirty="0">
                <a:latin typeface="Georgia" panose="02040502050405020303" pitchFamily="18" charset="0"/>
              </a:rPr>
              <a:t>points</a:t>
            </a:r>
            <a:r>
              <a:rPr lang="en-US" dirty="0"/>
              <a:t> </a:t>
            </a:r>
          </a:p>
        </p:txBody>
      </p:sp>
      <p:sp>
        <p:nvSpPr>
          <p:cNvPr id="3" name="Content Placeholder 2"/>
          <p:cNvSpPr>
            <a:spLocks noGrp="1"/>
          </p:cNvSpPr>
          <p:nvPr>
            <p:ph idx="1"/>
          </p:nvPr>
        </p:nvSpPr>
        <p:spPr/>
        <p:txBody>
          <a:bodyPr/>
          <a:lstStyle/>
          <a:p>
            <a:r>
              <a:rPr lang="en-US" dirty="0">
                <a:latin typeface="Georgia" panose="02040502050405020303" pitchFamily="18" charset="0"/>
              </a:rPr>
              <a:t>Codes and Regulations</a:t>
            </a:r>
          </a:p>
          <a:p>
            <a:r>
              <a:rPr lang="en-US" dirty="0">
                <a:latin typeface="Georgia" panose="02040502050405020303" pitchFamily="18" charset="0"/>
              </a:rPr>
              <a:t>Initial Factors and Issues to Consider</a:t>
            </a:r>
          </a:p>
          <a:p>
            <a:r>
              <a:rPr lang="en-US" dirty="0">
                <a:latin typeface="Georgia" panose="02040502050405020303" pitchFamily="18" charset="0"/>
              </a:rPr>
              <a:t>Pressure Limiting Monitor Designs</a:t>
            </a:r>
          </a:p>
          <a:p>
            <a:r>
              <a:rPr lang="en-US" dirty="0">
                <a:latin typeface="Georgia" panose="02040502050405020303" pitchFamily="18" charset="0"/>
              </a:rPr>
              <a:t>Station design consideration</a:t>
            </a:r>
          </a:p>
          <a:p>
            <a:r>
              <a:rPr lang="en-US" dirty="0">
                <a:latin typeface="Georgia" panose="02040502050405020303" pitchFamily="18" charset="0"/>
              </a:rPr>
              <a:t>Conclusion</a:t>
            </a:r>
          </a:p>
        </p:txBody>
      </p:sp>
      <p:sp>
        <p:nvSpPr>
          <p:cNvPr id="4" name="Footer Placeholder 3"/>
          <p:cNvSpPr>
            <a:spLocks noGrp="1"/>
          </p:cNvSpPr>
          <p:nvPr>
            <p:ph type="ftr" sz="quarter" idx="11"/>
          </p:nvPr>
        </p:nvSpPr>
        <p:spPr/>
        <p:txBody>
          <a:bodyPr/>
          <a:lstStyle/>
          <a:p>
            <a:r>
              <a:rPr lang="en-US"/>
              <a:t>Western Regional Gas Conference 2025</a:t>
            </a:r>
            <a:endParaRPr lang="en-US" dirty="0"/>
          </a:p>
        </p:txBody>
      </p:sp>
      <p:sp>
        <p:nvSpPr>
          <p:cNvPr id="5" name="Slide Number Placeholder 4"/>
          <p:cNvSpPr>
            <a:spLocks noGrp="1"/>
          </p:cNvSpPr>
          <p:nvPr>
            <p:ph type="sldNum" sz="quarter" idx="12"/>
          </p:nvPr>
        </p:nvSpPr>
        <p:spPr/>
        <p:txBody>
          <a:bodyPr/>
          <a:lstStyle/>
          <a:p>
            <a:fld id="{E3C578C6-927A-E54D-B4E7-9BA826EF25BA}" type="slidenum">
              <a:rPr lang="en-US" smtClean="0"/>
              <a:t>3</a:t>
            </a:fld>
            <a:endParaRPr lang="en-US" dirty="0"/>
          </a:p>
        </p:txBody>
      </p:sp>
    </p:spTree>
    <p:extLst>
      <p:ext uri="{BB962C8B-B14F-4D97-AF65-F5344CB8AC3E}">
        <p14:creationId xmlns:p14="http://schemas.microsoft.com/office/powerpoint/2010/main" val="1942024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Considerations in Design</a:t>
            </a:r>
          </a:p>
        </p:txBody>
      </p:sp>
      <p:sp>
        <p:nvSpPr>
          <p:cNvPr id="3" name="Content Placeholder 2"/>
          <p:cNvSpPr>
            <a:spLocks noGrp="1"/>
          </p:cNvSpPr>
          <p:nvPr>
            <p:ph sz="half" idx="1"/>
          </p:nvPr>
        </p:nvSpPr>
        <p:spPr/>
        <p:txBody>
          <a:bodyPr>
            <a:normAutofit fontScale="85000" lnSpcReduction="20000"/>
          </a:bodyPr>
          <a:lstStyle/>
          <a:p>
            <a:r>
              <a:rPr lang="en-US" b="1" u="sng" dirty="0"/>
              <a:t>Pilot Lock-up Pressure</a:t>
            </a:r>
          </a:p>
          <a:p>
            <a:r>
              <a:rPr lang="en-US" dirty="0"/>
              <a:t>When designing a station it is important to understand that every regulator will have a “Lock-up” pressure that is higher than the pilot the flowing set point</a:t>
            </a:r>
          </a:p>
          <a:p>
            <a:pPr lvl="1"/>
            <a:r>
              <a:rPr lang="en-US" dirty="0"/>
              <a:t>Each pilot and regulator should have published lock up percentages </a:t>
            </a:r>
          </a:p>
          <a:p>
            <a:r>
              <a:rPr lang="en-US" dirty="0"/>
              <a:t>When selecting monitor set pressure this must be taken into consideration along with MAOP of the pipeline</a:t>
            </a:r>
          </a:p>
          <a:p>
            <a:pPr lvl="1"/>
            <a:r>
              <a:rPr lang="en-US" dirty="0"/>
              <a:t>If setpoint pressure needed is to be set close to MAOP then the option of a Monitor with intergraded Slam Shut should be considered</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074960"/>
            <a:ext cx="5524958" cy="2979639"/>
          </a:xfrm>
        </p:spPr>
      </p:pic>
      <p:sp>
        <p:nvSpPr>
          <p:cNvPr id="4" name="Footer Placeholder 3"/>
          <p:cNvSpPr>
            <a:spLocks noGrp="1"/>
          </p:cNvSpPr>
          <p:nvPr>
            <p:ph type="ftr" sz="quarter" idx="11"/>
          </p:nvPr>
        </p:nvSpPr>
        <p:spPr/>
        <p:txBody>
          <a:bodyPr/>
          <a:lstStyle/>
          <a:p>
            <a:r>
              <a:rPr lang="en-US"/>
              <a:t>Western Regional Gas Conference 2025</a:t>
            </a:r>
            <a:endParaRPr lang="en-US" dirty="0"/>
          </a:p>
        </p:txBody>
      </p:sp>
      <p:sp>
        <p:nvSpPr>
          <p:cNvPr id="5" name="Slide Number Placeholder 4"/>
          <p:cNvSpPr>
            <a:spLocks noGrp="1"/>
          </p:cNvSpPr>
          <p:nvPr>
            <p:ph type="sldNum" sz="quarter" idx="12"/>
          </p:nvPr>
        </p:nvSpPr>
        <p:spPr/>
        <p:txBody>
          <a:bodyPr/>
          <a:lstStyle/>
          <a:p>
            <a:fld id="{E3C578C6-927A-E54D-B4E7-9BA826EF25BA}" type="slidenum">
              <a:rPr lang="en-US" smtClean="0"/>
              <a:t>30</a:t>
            </a:fld>
            <a:endParaRPr lang="en-US" dirty="0"/>
          </a:p>
        </p:txBody>
      </p:sp>
    </p:spTree>
    <p:extLst>
      <p:ext uri="{BB962C8B-B14F-4D97-AF65-F5344CB8AC3E}">
        <p14:creationId xmlns:p14="http://schemas.microsoft.com/office/powerpoint/2010/main" val="19750677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Failure Consequences </a:t>
            </a:r>
          </a:p>
        </p:txBody>
      </p:sp>
      <p:sp>
        <p:nvSpPr>
          <p:cNvPr id="3" name="Content Placeholder 2"/>
          <p:cNvSpPr>
            <a:spLocks noGrp="1"/>
          </p:cNvSpPr>
          <p:nvPr>
            <p:ph idx="1"/>
          </p:nvPr>
        </p:nvSpPr>
        <p:spPr/>
        <p:txBody>
          <a:bodyPr>
            <a:normAutofit fontScale="92500" lnSpcReduction="10000"/>
          </a:bodyPr>
          <a:lstStyle/>
          <a:p>
            <a:r>
              <a:rPr lang="en-US" dirty="0"/>
              <a:t>You must consider the consequences of a regulator failure and how you want the system to operate after a failure</a:t>
            </a:r>
          </a:p>
          <a:p>
            <a:pPr lvl="1"/>
            <a:r>
              <a:rPr lang="en-US" dirty="0"/>
              <a:t>Consider the failure modes of not only the regulator but the monitor or slamshut that is being used</a:t>
            </a:r>
          </a:p>
          <a:p>
            <a:pPr lvl="1"/>
            <a:r>
              <a:rPr lang="en-US" dirty="0"/>
              <a:t>When the regulator fails how do you want the pipeline to react</a:t>
            </a:r>
          </a:p>
          <a:p>
            <a:pPr lvl="2"/>
            <a:r>
              <a:rPr lang="en-US" dirty="0"/>
              <a:t>With a </a:t>
            </a:r>
            <a:r>
              <a:rPr lang="en-US" u="sng" dirty="0"/>
              <a:t>monitor</a:t>
            </a:r>
            <a:r>
              <a:rPr lang="en-US" dirty="0"/>
              <a:t> it will control with a slightly higher set pressure</a:t>
            </a:r>
          </a:p>
          <a:p>
            <a:pPr lvl="2"/>
            <a:r>
              <a:rPr lang="en-US" dirty="0"/>
              <a:t>With a </a:t>
            </a:r>
            <a:r>
              <a:rPr lang="en-US" u="sng" dirty="0"/>
              <a:t>slamshut</a:t>
            </a:r>
            <a:r>
              <a:rPr lang="en-US" dirty="0"/>
              <a:t> it will close off the pipeline shutting down flow</a:t>
            </a:r>
          </a:p>
          <a:p>
            <a:pPr lvl="2"/>
            <a:r>
              <a:rPr lang="en-US" dirty="0"/>
              <a:t>With a </a:t>
            </a:r>
            <a:r>
              <a:rPr lang="en-US" u="sng" dirty="0"/>
              <a:t>relief</a:t>
            </a:r>
            <a:r>
              <a:rPr lang="en-US" dirty="0"/>
              <a:t> it will control at a slightly higher pressure but will be bleeding the excess pressure to the atmosphere </a:t>
            </a:r>
          </a:p>
          <a:p>
            <a:pPr lvl="1"/>
            <a:r>
              <a:rPr lang="en-US" dirty="0"/>
              <a:t>While there are many causes of failure these are the primary situations we are considering and planning to protect against</a:t>
            </a:r>
          </a:p>
          <a:p>
            <a:pPr lvl="2"/>
            <a:r>
              <a:rPr lang="en-US" dirty="0"/>
              <a:t>If a primary regulator fails open</a:t>
            </a:r>
          </a:p>
          <a:p>
            <a:pPr lvl="2"/>
            <a:r>
              <a:rPr lang="en-US" dirty="0"/>
              <a:t>If a primary regulator and monitor regulator both fail open</a:t>
            </a:r>
          </a:p>
          <a:p>
            <a:pPr lvl="2"/>
            <a:r>
              <a:rPr lang="en-US" dirty="0"/>
              <a:t>Loss of power gas on control valve primary regulator or monitor actuator</a:t>
            </a:r>
          </a:p>
        </p:txBody>
      </p:sp>
      <p:sp>
        <p:nvSpPr>
          <p:cNvPr id="4" name="Footer Placeholder 3"/>
          <p:cNvSpPr>
            <a:spLocks noGrp="1"/>
          </p:cNvSpPr>
          <p:nvPr>
            <p:ph type="ftr" sz="quarter" idx="11"/>
          </p:nvPr>
        </p:nvSpPr>
        <p:spPr/>
        <p:txBody>
          <a:bodyPr/>
          <a:lstStyle/>
          <a:p>
            <a:r>
              <a:rPr lang="en-US"/>
              <a:t>Western Regional Gas Conference 2025</a:t>
            </a:r>
            <a:endParaRPr lang="en-US" dirty="0"/>
          </a:p>
        </p:txBody>
      </p:sp>
      <p:sp>
        <p:nvSpPr>
          <p:cNvPr id="5" name="Slide Number Placeholder 4"/>
          <p:cNvSpPr>
            <a:spLocks noGrp="1"/>
          </p:cNvSpPr>
          <p:nvPr>
            <p:ph type="sldNum" sz="quarter" idx="12"/>
          </p:nvPr>
        </p:nvSpPr>
        <p:spPr/>
        <p:txBody>
          <a:bodyPr/>
          <a:lstStyle/>
          <a:p>
            <a:fld id="{E3C578C6-927A-E54D-B4E7-9BA826EF25BA}" type="slidenum">
              <a:rPr lang="en-US" smtClean="0"/>
              <a:t>31</a:t>
            </a:fld>
            <a:endParaRPr lang="en-US" dirty="0"/>
          </a:p>
        </p:txBody>
      </p:sp>
    </p:spTree>
    <p:extLst>
      <p:ext uri="{BB962C8B-B14F-4D97-AF65-F5344CB8AC3E}">
        <p14:creationId xmlns:p14="http://schemas.microsoft.com/office/powerpoint/2010/main" val="20944451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Failure Consequences </a:t>
            </a: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8546" y="1690688"/>
            <a:ext cx="8834907" cy="4665662"/>
          </a:xfrm>
        </p:spPr>
      </p:pic>
      <p:sp>
        <p:nvSpPr>
          <p:cNvPr id="4" name="Footer Placeholder 3"/>
          <p:cNvSpPr>
            <a:spLocks noGrp="1"/>
          </p:cNvSpPr>
          <p:nvPr>
            <p:ph type="ftr" sz="quarter" idx="11"/>
          </p:nvPr>
        </p:nvSpPr>
        <p:spPr/>
        <p:txBody>
          <a:bodyPr/>
          <a:lstStyle/>
          <a:p>
            <a:r>
              <a:rPr lang="en-US"/>
              <a:t>Western Regional Gas Conference 2025</a:t>
            </a:r>
            <a:endParaRPr lang="en-US" dirty="0"/>
          </a:p>
        </p:txBody>
      </p:sp>
      <p:sp>
        <p:nvSpPr>
          <p:cNvPr id="5" name="Slide Number Placeholder 4"/>
          <p:cNvSpPr>
            <a:spLocks noGrp="1"/>
          </p:cNvSpPr>
          <p:nvPr>
            <p:ph type="sldNum" sz="quarter" idx="12"/>
          </p:nvPr>
        </p:nvSpPr>
        <p:spPr/>
        <p:txBody>
          <a:bodyPr/>
          <a:lstStyle/>
          <a:p>
            <a:fld id="{E3C578C6-927A-E54D-B4E7-9BA826EF25BA}" type="slidenum">
              <a:rPr lang="en-US" smtClean="0"/>
              <a:t>32</a:t>
            </a:fld>
            <a:endParaRPr lang="en-US" dirty="0"/>
          </a:p>
        </p:txBody>
      </p:sp>
    </p:spTree>
    <p:extLst>
      <p:ext uri="{BB962C8B-B14F-4D97-AF65-F5344CB8AC3E}">
        <p14:creationId xmlns:p14="http://schemas.microsoft.com/office/powerpoint/2010/main" val="878095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 	</a:t>
            </a:r>
          </a:p>
        </p:txBody>
      </p:sp>
      <p:sp>
        <p:nvSpPr>
          <p:cNvPr id="7" name="Content Placeholder 6"/>
          <p:cNvSpPr>
            <a:spLocks noGrp="1"/>
          </p:cNvSpPr>
          <p:nvPr>
            <p:ph idx="1"/>
          </p:nvPr>
        </p:nvSpPr>
        <p:spPr/>
        <p:txBody>
          <a:bodyPr>
            <a:normAutofit/>
          </a:bodyPr>
          <a:lstStyle/>
          <a:p>
            <a:r>
              <a:rPr lang="en-US" dirty="0"/>
              <a:t>Monitor Strategies and the Implementation have become a large subject to tackle in Station Designs. </a:t>
            </a:r>
          </a:p>
          <a:p>
            <a:r>
              <a:rPr lang="en-US" dirty="0"/>
              <a:t>First you must investigate all Codes and Regulations as well as Engineering Design Standards of your company that are in place to protect the public and prevent pipeline overpressure conditions. </a:t>
            </a:r>
          </a:p>
          <a:p>
            <a:r>
              <a:rPr lang="en-US" dirty="0"/>
              <a:t>At times there will be many tough decisions and different options available for consideration before you put forth the best design for the application. Hopefully this paper will bring to light many of the concerns we encounter in station design, and offer solutions with options in Monitor Strategies available to the user.</a:t>
            </a:r>
          </a:p>
          <a:p>
            <a:endParaRPr lang="en-US" dirty="0"/>
          </a:p>
        </p:txBody>
      </p:sp>
      <p:sp>
        <p:nvSpPr>
          <p:cNvPr id="5" name="Footer Placeholder 4"/>
          <p:cNvSpPr>
            <a:spLocks noGrp="1"/>
          </p:cNvSpPr>
          <p:nvPr>
            <p:ph type="ftr" sz="quarter" idx="11"/>
          </p:nvPr>
        </p:nvSpPr>
        <p:spPr/>
        <p:txBody>
          <a:bodyPr/>
          <a:lstStyle/>
          <a:p>
            <a:r>
              <a:rPr lang="en-US"/>
              <a:t>Western Regional Gas Conference 2025</a:t>
            </a:r>
            <a:endParaRPr lang="en-US" dirty="0"/>
          </a:p>
        </p:txBody>
      </p:sp>
      <p:sp>
        <p:nvSpPr>
          <p:cNvPr id="6" name="Slide Number Placeholder 5"/>
          <p:cNvSpPr>
            <a:spLocks noGrp="1"/>
          </p:cNvSpPr>
          <p:nvPr>
            <p:ph type="sldNum" sz="quarter" idx="12"/>
          </p:nvPr>
        </p:nvSpPr>
        <p:spPr/>
        <p:txBody>
          <a:bodyPr/>
          <a:lstStyle/>
          <a:p>
            <a:fld id="{E3C578C6-927A-E54D-B4E7-9BA826EF25BA}" type="slidenum">
              <a:rPr lang="en-US" smtClean="0"/>
              <a:t>33</a:t>
            </a:fld>
            <a:endParaRPr lang="en-US" dirty="0"/>
          </a:p>
        </p:txBody>
      </p:sp>
    </p:spTree>
    <p:extLst>
      <p:ext uri="{BB962C8B-B14F-4D97-AF65-F5344CB8AC3E}">
        <p14:creationId xmlns:p14="http://schemas.microsoft.com/office/powerpoint/2010/main" val="7502581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FA08E-3A83-CA3B-557E-FFB26796F0E4}"/>
              </a:ext>
            </a:extLst>
          </p:cNvPr>
          <p:cNvSpPr>
            <a:spLocks noGrp="1"/>
          </p:cNvSpPr>
          <p:nvPr>
            <p:ph type="title"/>
          </p:nvPr>
        </p:nvSpPr>
        <p:spPr/>
        <p:txBody>
          <a:bodyPr/>
          <a:lstStyle/>
          <a:p>
            <a:r>
              <a:rPr lang="en-US" dirty="0"/>
              <a:t>Thank you for your time and attendance </a:t>
            </a:r>
          </a:p>
        </p:txBody>
      </p:sp>
      <p:sp>
        <p:nvSpPr>
          <p:cNvPr id="3" name="Content Placeholder 2">
            <a:extLst>
              <a:ext uri="{FF2B5EF4-FFF2-40B4-BE49-F238E27FC236}">
                <a16:creationId xmlns:a16="http://schemas.microsoft.com/office/drawing/2014/main" id="{3BDCFCD1-83E3-E8B8-36E3-8A1EBF6B24C4}"/>
              </a:ext>
            </a:extLst>
          </p:cNvPr>
          <p:cNvSpPr>
            <a:spLocks noGrp="1"/>
          </p:cNvSpPr>
          <p:nvPr>
            <p:ph idx="1"/>
          </p:nvPr>
        </p:nvSpPr>
        <p:spPr/>
        <p:txBody>
          <a:bodyPr/>
          <a:lstStyle/>
          <a:p>
            <a:r>
              <a:rPr lang="en-US" dirty="0"/>
              <a:t>Direct any questions to:</a:t>
            </a:r>
          </a:p>
          <a:p>
            <a:endParaRPr lang="en-US" dirty="0"/>
          </a:p>
          <a:p>
            <a:pPr lvl="1"/>
            <a:r>
              <a:rPr lang="en-US" dirty="0"/>
              <a:t>Sam Hegje </a:t>
            </a:r>
          </a:p>
          <a:p>
            <a:pPr marL="457200" lvl="1" indent="0">
              <a:buNone/>
            </a:pPr>
            <a:r>
              <a:rPr lang="en-US" dirty="0"/>
              <a:t>     Tri Pacific, Inc. </a:t>
            </a:r>
          </a:p>
          <a:p>
            <a:pPr marL="457200" lvl="1" indent="0">
              <a:buNone/>
            </a:pPr>
            <a:r>
              <a:rPr lang="en-US" dirty="0"/>
              <a:t>	</a:t>
            </a:r>
            <a:r>
              <a:rPr lang="en-US" dirty="0">
                <a:hlinkClick r:id="rId2"/>
              </a:rPr>
              <a:t>Sam.Hegje@tripacific.net</a:t>
            </a:r>
            <a:endParaRPr lang="en-US" dirty="0"/>
          </a:p>
          <a:p>
            <a:pPr marL="457200" lvl="1" indent="0">
              <a:buNone/>
            </a:pPr>
            <a:r>
              <a:rPr lang="en-US" dirty="0"/>
              <a:t>	916-675-2851</a:t>
            </a:r>
          </a:p>
          <a:p>
            <a:pPr marL="457200" lvl="1" indent="0">
              <a:buNone/>
            </a:pPr>
            <a:endParaRPr lang="en-US" dirty="0"/>
          </a:p>
        </p:txBody>
      </p:sp>
      <p:sp>
        <p:nvSpPr>
          <p:cNvPr id="4" name="Footer Placeholder 3">
            <a:extLst>
              <a:ext uri="{FF2B5EF4-FFF2-40B4-BE49-F238E27FC236}">
                <a16:creationId xmlns:a16="http://schemas.microsoft.com/office/drawing/2014/main" id="{33CA79E1-98F0-D070-0A0B-607FD115095E}"/>
              </a:ext>
            </a:extLst>
          </p:cNvPr>
          <p:cNvSpPr>
            <a:spLocks noGrp="1"/>
          </p:cNvSpPr>
          <p:nvPr>
            <p:ph type="ftr" sz="quarter" idx="11"/>
          </p:nvPr>
        </p:nvSpPr>
        <p:spPr/>
        <p:txBody>
          <a:bodyPr/>
          <a:lstStyle/>
          <a:p>
            <a:r>
              <a:rPr lang="en-US"/>
              <a:t>Western Regional Gas Conference 2025</a:t>
            </a:r>
            <a:endParaRPr lang="en-US" dirty="0"/>
          </a:p>
        </p:txBody>
      </p:sp>
      <p:sp>
        <p:nvSpPr>
          <p:cNvPr id="5" name="Slide Number Placeholder 4">
            <a:extLst>
              <a:ext uri="{FF2B5EF4-FFF2-40B4-BE49-F238E27FC236}">
                <a16:creationId xmlns:a16="http://schemas.microsoft.com/office/drawing/2014/main" id="{D868488A-88EB-A63E-1212-E56B4A2A96E1}"/>
              </a:ext>
            </a:extLst>
          </p:cNvPr>
          <p:cNvSpPr>
            <a:spLocks noGrp="1"/>
          </p:cNvSpPr>
          <p:nvPr>
            <p:ph type="sldNum" sz="quarter" idx="12"/>
          </p:nvPr>
        </p:nvSpPr>
        <p:spPr/>
        <p:txBody>
          <a:bodyPr/>
          <a:lstStyle/>
          <a:p>
            <a:fld id="{CB4267AA-24EC-BD45-A91B-B528E9F89975}" type="slidenum">
              <a:rPr lang="en-US" smtClean="0"/>
              <a:t>34</a:t>
            </a:fld>
            <a:endParaRPr lang="en-US" dirty="0"/>
          </a:p>
        </p:txBody>
      </p:sp>
      <p:pic>
        <p:nvPicPr>
          <p:cNvPr id="6" name="Picture 5">
            <a:extLst>
              <a:ext uri="{FF2B5EF4-FFF2-40B4-BE49-F238E27FC236}">
                <a16:creationId xmlns:a16="http://schemas.microsoft.com/office/drawing/2014/main" id="{77D8236F-C76F-03A1-7CE7-2F11ACFD96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796" y="4359057"/>
            <a:ext cx="10082408" cy="2074401"/>
          </a:xfrm>
          <a:prstGeom prst="rect">
            <a:avLst/>
          </a:prstGeom>
        </p:spPr>
      </p:pic>
    </p:spTree>
    <p:extLst>
      <p:ext uri="{BB962C8B-B14F-4D97-AF65-F5344CB8AC3E}">
        <p14:creationId xmlns:p14="http://schemas.microsoft.com/office/powerpoint/2010/main" val="3809183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Codes and Regulations</a:t>
            </a:r>
          </a:p>
        </p:txBody>
      </p:sp>
      <p:sp>
        <p:nvSpPr>
          <p:cNvPr id="3" name="Content Placeholder 2"/>
          <p:cNvSpPr>
            <a:spLocks noGrp="1"/>
          </p:cNvSpPr>
          <p:nvPr>
            <p:ph idx="1"/>
          </p:nvPr>
        </p:nvSpPr>
        <p:spPr/>
        <p:txBody>
          <a:bodyPr/>
          <a:lstStyle/>
          <a:p>
            <a:r>
              <a:rPr lang="en-US" dirty="0"/>
              <a:t>What governs us on station design and pipeline safety?</a:t>
            </a:r>
          </a:p>
          <a:p>
            <a:pPr lvl="1"/>
            <a:endParaRPr lang="en-US" dirty="0"/>
          </a:p>
          <a:p>
            <a:r>
              <a:rPr lang="en-US" dirty="0"/>
              <a:t>Who guides us in how to design and install equipment?</a:t>
            </a:r>
          </a:p>
          <a:p>
            <a:pPr marL="0" indent="0">
              <a:buNone/>
            </a:pPr>
            <a:endParaRPr lang="en-US" dirty="0"/>
          </a:p>
          <a:p>
            <a:pPr lvl="1"/>
            <a:r>
              <a:rPr lang="en-US" dirty="0"/>
              <a:t>Code of Federal Regulations (CFR)</a:t>
            </a:r>
          </a:p>
          <a:p>
            <a:pPr lvl="2"/>
            <a:r>
              <a:rPr lang="en-US" dirty="0"/>
              <a:t>49CFR Part 192</a:t>
            </a:r>
          </a:p>
          <a:p>
            <a:pPr lvl="1"/>
            <a:r>
              <a:rPr lang="en-US" dirty="0"/>
              <a:t>ASME Codes</a:t>
            </a:r>
          </a:p>
          <a:p>
            <a:pPr lvl="2"/>
            <a:r>
              <a:rPr lang="en-US" dirty="0"/>
              <a:t>ASME B31</a:t>
            </a:r>
          </a:p>
          <a:p>
            <a:pPr lvl="1"/>
            <a:r>
              <a:rPr lang="en-US" dirty="0"/>
              <a:t>Company Station Design Standards</a:t>
            </a:r>
          </a:p>
          <a:p>
            <a:endParaRPr lang="en-US" dirty="0"/>
          </a:p>
        </p:txBody>
      </p:sp>
      <p:sp>
        <p:nvSpPr>
          <p:cNvPr id="4" name="Footer Placeholder 3"/>
          <p:cNvSpPr>
            <a:spLocks noGrp="1"/>
          </p:cNvSpPr>
          <p:nvPr>
            <p:ph type="ftr" sz="quarter" idx="11"/>
          </p:nvPr>
        </p:nvSpPr>
        <p:spPr/>
        <p:txBody>
          <a:bodyPr/>
          <a:lstStyle/>
          <a:p>
            <a:r>
              <a:rPr lang="en-US"/>
              <a:t>Western Regional Gas Conference 2025</a:t>
            </a:r>
            <a:endParaRPr lang="en-US" dirty="0"/>
          </a:p>
        </p:txBody>
      </p:sp>
      <p:sp>
        <p:nvSpPr>
          <p:cNvPr id="5" name="Slide Number Placeholder 4"/>
          <p:cNvSpPr>
            <a:spLocks noGrp="1"/>
          </p:cNvSpPr>
          <p:nvPr>
            <p:ph type="sldNum" sz="quarter" idx="12"/>
          </p:nvPr>
        </p:nvSpPr>
        <p:spPr/>
        <p:txBody>
          <a:bodyPr/>
          <a:lstStyle/>
          <a:p>
            <a:fld id="{E3C578C6-927A-E54D-B4E7-9BA826EF25BA}" type="slidenum">
              <a:rPr lang="en-US" smtClean="0"/>
              <a:t>4</a:t>
            </a:fld>
            <a:endParaRPr lang="en-US" dirty="0"/>
          </a:p>
        </p:txBody>
      </p:sp>
    </p:spTree>
    <p:extLst>
      <p:ext uri="{BB962C8B-B14F-4D97-AF65-F5344CB8AC3E}">
        <p14:creationId xmlns:p14="http://schemas.microsoft.com/office/powerpoint/2010/main" val="927141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Codes and Regulations</a:t>
            </a:r>
          </a:p>
        </p:txBody>
      </p:sp>
      <p:sp>
        <p:nvSpPr>
          <p:cNvPr id="3" name="Content Placeholder 2"/>
          <p:cNvSpPr>
            <a:spLocks noGrp="1"/>
          </p:cNvSpPr>
          <p:nvPr>
            <p:ph idx="1"/>
          </p:nvPr>
        </p:nvSpPr>
        <p:spPr/>
        <p:txBody>
          <a:bodyPr/>
          <a:lstStyle/>
          <a:p>
            <a:r>
              <a:rPr lang="en-US" dirty="0"/>
              <a:t>These documents provide guidelines on the materials, use and installation of equipment</a:t>
            </a:r>
          </a:p>
          <a:p>
            <a:r>
              <a:rPr lang="en-US" dirty="0"/>
              <a:t>Each company is tasked with ensuring that all standards required for their pipeline are met </a:t>
            </a:r>
          </a:p>
          <a:p>
            <a:pPr lvl="1"/>
            <a:r>
              <a:rPr lang="en-US" dirty="0"/>
              <a:t>Generally, the station design engineer will ensure that compliance is met</a:t>
            </a:r>
          </a:p>
          <a:p>
            <a:r>
              <a:rPr lang="en-US" b="1" u="sng" dirty="0"/>
              <a:t>A key issue in all designs is a single point of failure cannot result in exceeding MAOP (Maximum Allowable Operating Pressure)</a:t>
            </a:r>
          </a:p>
        </p:txBody>
      </p:sp>
      <p:sp>
        <p:nvSpPr>
          <p:cNvPr id="4" name="Footer Placeholder 3"/>
          <p:cNvSpPr>
            <a:spLocks noGrp="1"/>
          </p:cNvSpPr>
          <p:nvPr>
            <p:ph type="ftr" sz="quarter" idx="11"/>
          </p:nvPr>
        </p:nvSpPr>
        <p:spPr/>
        <p:txBody>
          <a:bodyPr/>
          <a:lstStyle/>
          <a:p>
            <a:r>
              <a:rPr lang="en-US"/>
              <a:t>Western Regional Gas Conference 2025</a:t>
            </a:r>
            <a:endParaRPr lang="en-US" dirty="0"/>
          </a:p>
        </p:txBody>
      </p:sp>
      <p:sp>
        <p:nvSpPr>
          <p:cNvPr id="5" name="Slide Number Placeholder 4"/>
          <p:cNvSpPr>
            <a:spLocks noGrp="1"/>
          </p:cNvSpPr>
          <p:nvPr>
            <p:ph type="sldNum" sz="quarter" idx="12"/>
          </p:nvPr>
        </p:nvSpPr>
        <p:spPr/>
        <p:txBody>
          <a:bodyPr/>
          <a:lstStyle/>
          <a:p>
            <a:fld id="{E3C578C6-927A-E54D-B4E7-9BA826EF25BA}" type="slidenum">
              <a:rPr lang="en-US" smtClean="0"/>
              <a:t>5</a:t>
            </a:fld>
            <a:endParaRPr lang="en-US" dirty="0"/>
          </a:p>
        </p:txBody>
      </p:sp>
    </p:spTree>
    <p:extLst>
      <p:ext uri="{BB962C8B-B14F-4D97-AF65-F5344CB8AC3E}">
        <p14:creationId xmlns:p14="http://schemas.microsoft.com/office/powerpoint/2010/main" val="994839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E3E2F-40BD-C462-88D2-B2B63FA5AE5D}"/>
              </a:ext>
            </a:extLst>
          </p:cNvPr>
          <p:cNvSpPr>
            <a:spLocks noGrp="1"/>
          </p:cNvSpPr>
          <p:nvPr>
            <p:ph type="title"/>
          </p:nvPr>
        </p:nvSpPr>
        <p:spPr/>
        <p:txBody>
          <a:bodyPr/>
          <a:lstStyle/>
          <a:p>
            <a:r>
              <a:rPr lang="en-US" dirty="0"/>
              <a:t>Initial Factors to Consider for Station Design	</a:t>
            </a:r>
          </a:p>
        </p:txBody>
      </p:sp>
      <p:sp>
        <p:nvSpPr>
          <p:cNvPr id="3" name="Content Placeholder 2">
            <a:extLst>
              <a:ext uri="{FF2B5EF4-FFF2-40B4-BE49-F238E27FC236}">
                <a16:creationId xmlns:a16="http://schemas.microsoft.com/office/drawing/2014/main" id="{417B23A7-3B9A-C41E-1FEC-6DB2C783CD13}"/>
              </a:ext>
            </a:extLst>
          </p:cNvPr>
          <p:cNvSpPr>
            <a:spLocks noGrp="1"/>
          </p:cNvSpPr>
          <p:nvPr>
            <p:ph idx="1"/>
          </p:nvPr>
        </p:nvSpPr>
        <p:spPr/>
        <p:txBody>
          <a:bodyPr>
            <a:normAutofit fontScale="92500" lnSpcReduction="10000"/>
          </a:bodyPr>
          <a:lstStyle/>
          <a:p>
            <a:r>
              <a:rPr lang="en-US" dirty="0"/>
              <a:t>Single feed run, Dual run, Loop feed</a:t>
            </a:r>
          </a:p>
          <a:p>
            <a:r>
              <a:rPr lang="en-US" dirty="0"/>
              <a:t>Over pressure protection</a:t>
            </a:r>
          </a:p>
          <a:p>
            <a:pPr lvl="1"/>
            <a:r>
              <a:rPr lang="en-US" dirty="0"/>
              <a:t>Monitor setup</a:t>
            </a:r>
          </a:p>
          <a:p>
            <a:pPr lvl="1"/>
            <a:r>
              <a:rPr lang="en-US" dirty="0"/>
              <a:t>Relief</a:t>
            </a:r>
          </a:p>
          <a:p>
            <a:pPr lvl="1"/>
            <a:r>
              <a:rPr lang="en-US" dirty="0"/>
              <a:t>Slam Shut</a:t>
            </a:r>
          </a:p>
          <a:p>
            <a:r>
              <a:rPr lang="en-US" dirty="0"/>
              <a:t>Material selections</a:t>
            </a:r>
          </a:p>
          <a:p>
            <a:pPr lvl="1"/>
            <a:r>
              <a:rPr lang="en-US" dirty="0"/>
              <a:t>Brass, Aluminum, Stainless, Coated</a:t>
            </a:r>
          </a:p>
          <a:p>
            <a:pPr lvl="1"/>
            <a:r>
              <a:rPr lang="en-US" dirty="0"/>
              <a:t>Temperature considerations</a:t>
            </a:r>
          </a:p>
          <a:p>
            <a:r>
              <a:rPr lang="en-US" dirty="0"/>
              <a:t>Pressure limitations and differential pressure</a:t>
            </a:r>
          </a:p>
          <a:p>
            <a:r>
              <a:rPr lang="en-US" dirty="0"/>
              <a:t>Failure consequences</a:t>
            </a:r>
          </a:p>
          <a:p>
            <a:r>
              <a:rPr lang="en-US" dirty="0"/>
              <a:t>Etc… </a:t>
            </a:r>
          </a:p>
        </p:txBody>
      </p:sp>
      <p:sp>
        <p:nvSpPr>
          <p:cNvPr id="4" name="Footer Placeholder 3">
            <a:extLst>
              <a:ext uri="{FF2B5EF4-FFF2-40B4-BE49-F238E27FC236}">
                <a16:creationId xmlns:a16="http://schemas.microsoft.com/office/drawing/2014/main" id="{16FCAD21-EF6D-8E9F-0D37-9E2E4093BA8B}"/>
              </a:ext>
            </a:extLst>
          </p:cNvPr>
          <p:cNvSpPr>
            <a:spLocks noGrp="1"/>
          </p:cNvSpPr>
          <p:nvPr>
            <p:ph type="ftr" sz="quarter" idx="11"/>
          </p:nvPr>
        </p:nvSpPr>
        <p:spPr/>
        <p:txBody>
          <a:bodyPr/>
          <a:lstStyle/>
          <a:p>
            <a:r>
              <a:rPr lang="en-US"/>
              <a:t>Western Regional Gas Conference 2025</a:t>
            </a:r>
            <a:endParaRPr lang="en-US" dirty="0"/>
          </a:p>
        </p:txBody>
      </p:sp>
      <p:sp>
        <p:nvSpPr>
          <p:cNvPr id="5" name="Slide Number Placeholder 4">
            <a:extLst>
              <a:ext uri="{FF2B5EF4-FFF2-40B4-BE49-F238E27FC236}">
                <a16:creationId xmlns:a16="http://schemas.microsoft.com/office/drawing/2014/main" id="{57395EFE-5CD9-F58E-136E-63F3E406A98C}"/>
              </a:ext>
            </a:extLst>
          </p:cNvPr>
          <p:cNvSpPr>
            <a:spLocks noGrp="1"/>
          </p:cNvSpPr>
          <p:nvPr>
            <p:ph type="sldNum" sz="quarter" idx="12"/>
          </p:nvPr>
        </p:nvSpPr>
        <p:spPr/>
        <p:txBody>
          <a:bodyPr/>
          <a:lstStyle/>
          <a:p>
            <a:fld id="{CB4267AA-24EC-BD45-A91B-B528E9F89975}" type="slidenum">
              <a:rPr lang="en-US" smtClean="0"/>
              <a:t>6</a:t>
            </a:fld>
            <a:endParaRPr lang="en-US" dirty="0"/>
          </a:p>
        </p:txBody>
      </p:sp>
    </p:spTree>
    <p:extLst>
      <p:ext uri="{BB962C8B-B14F-4D97-AF65-F5344CB8AC3E}">
        <p14:creationId xmlns:p14="http://schemas.microsoft.com/office/powerpoint/2010/main" val="2652818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Pressure Limiting Monitor Designs</a:t>
            </a:r>
          </a:p>
        </p:txBody>
      </p:sp>
      <p:sp>
        <p:nvSpPr>
          <p:cNvPr id="3" name="Content Placeholder 2"/>
          <p:cNvSpPr>
            <a:spLocks noGrp="1"/>
          </p:cNvSpPr>
          <p:nvPr>
            <p:ph idx="1"/>
          </p:nvPr>
        </p:nvSpPr>
        <p:spPr/>
        <p:txBody>
          <a:bodyPr>
            <a:normAutofit/>
          </a:bodyPr>
          <a:lstStyle/>
          <a:p>
            <a:r>
              <a:rPr lang="en-US" dirty="0"/>
              <a:t>There are six typical configurations when it comes to using a monitor regulator </a:t>
            </a:r>
          </a:p>
          <a:p>
            <a:pPr lvl="1"/>
            <a:r>
              <a:rPr lang="en-US" b="1" dirty="0"/>
              <a:t>Standby Monitor – </a:t>
            </a:r>
            <a:r>
              <a:rPr lang="en-US" dirty="0"/>
              <a:t>Two Pilot Operated Regulators (Single pressure cut)</a:t>
            </a:r>
          </a:p>
          <a:p>
            <a:pPr lvl="1"/>
            <a:r>
              <a:rPr lang="en-US" b="1" dirty="0"/>
              <a:t>Working Monitor – </a:t>
            </a:r>
            <a:r>
              <a:rPr lang="en-US" dirty="0"/>
              <a:t>Multiple pressure cuts with Two Pilot Operated Regulators (Three Pilots) </a:t>
            </a:r>
          </a:p>
          <a:p>
            <a:pPr lvl="1"/>
            <a:r>
              <a:rPr lang="en-US" b="1" dirty="0"/>
              <a:t>Integral Monitor/Slam Shut – </a:t>
            </a:r>
            <a:r>
              <a:rPr lang="en-US" dirty="0"/>
              <a:t>Use of a device that will monitor and slam shut</a:t>
            </a:r>
          </a:p>
          <a:p>
            <a:pPr lvl="1"/>
            <a:r>
              <a:rPr lang="en-US" b="1" dirty="0"/>
              <a:t>Dissimilar Monitor Regulator - </a:t>
            </a:r>
            <a:r>
              <a:rPr lang="en-US" dirty="0"/>
              <a:t>Self Operated Monitor with Pilot Operated primary regulator </a:t>
            </a:r>
          </a:p>
          <a:p>
            <a:pPr lvl="1"/>
            <a:r>
              <a:rPr lang="en-US" b="1" dirty="0"/>
              <a:t>Control Valve Monitor – </a:t>
            </a:r>
            <a:r>
              <a:rPr lang="en-US" dirty="0"/>
              <a:t>Fast acting pilot operated ball or globe valve monitor</a:t>
            </a:r>
          </a:p>
          <a:p>
            <a:pPr lvl="1"/>
            <a:r>
              <a:rPr lang="en-US" b="1" dirty="0"/>
              <a:t>Low Differential Strategies -  </a:t>
            </a:r>
            <a:r>
              <a:rPr lang="en-US" dirty="0"/>
              <a:t>When Using a Standby Monitor Design</a:t>
            </a:r>
          </a:p>
        </p:txBody>
      </p:sp>
      <p:sp>
        <p:nvSpPr>
          <p:cNvPr id="4" name="Footer Placeholder 3"/>
          <p:cNvSpPr>
            <a:spLocks noGrp="1"/>
          </p:cNvSpPr>
          <p:nvPr>
            <p:ph type="ftr" sz="quarter" idx="11"/>
          </p:nvPr>
        </p:nvSpPr>
        <p:spPr/>
        <p:txBody>
          <a:bodyPr/>
          <a:lstStyle/>
          <a:p>
            <a:r>
              <a:rPr lang="en-US"/>
              <a:t>Western Regional Gas Conference 2025</a:t>
            </a:r>
            <a:endParaRPr lang="en-US" dirty="0"/>
          </a:p>
        </p:txBody>
      </p:sp>
      <p:sp>
        <p:nvSpPr>
          <p:cNvPr id="5" name="Slide Number Placeholder 4"/>
          <p:cNvSpPr>
            <a:spLocks noGrp="1"/>
          </p:cNvSpPr>
          <p:nvPr>
            <p:ph type="sldNum" sz="quarter" idx="12"/>
          </p:nvPr>
        </p:nvSpPr>
        <p:spPr/>
        <p:txBody>
          <a:bodyPr/>
          <a:lstStyle/>
          <a:p>
            <a:fld id="{E3C578C6-927A-E54D-B4E7-9BA826EF25BA}" type="slidenum">
              <a:rPr lang="en-US" smtClean="0"/>
              <a:t>7</a:t>
            </a:fld>
            <a:endParaRPr lang="en-US" dirty="0"/>
          </a:p>
        </p:txBody>
      </p:sp>
    </p:spTree>
    <p:extLst>
      <p:ext uri="{BB962C8B-B14F-4D97-AF65-F5344CB8AC3E}">
        <p14:creationId xmlns:p14="http://schemas.microsoft.com/office/powerpoint/2010/main" val="1019909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922564"/>
          </a:xfrm>
        </p:spPr>
        <p:txBody>
          <a:bodyPr>
            <a:normAutofit fontScale="90000"/>
          </a:bodyPr>
          <a:lstStyle/>
          <a:p>
            <a:r>
              <a:rPr lang="en-US" dirty="0"/>
              <a:t>Standby Monitor Design</a:t>
            </a:r>
          </a:p>
        </p:txBody>
      </p:sp>
      <p:sp>
        <p:nvSpPr>
          <p:cNvPr id="7" name="Picture Placeholder 6"/>
          <p:cNvSpPr>
            <a:spLocks noGrp="1"/>
          </p:cNvSpPr>
          <p:nvPr>
            <p:ph type="pic" idx="1"/>
          </p:nvPr>
        </p:nvSpPr>
        <p:spPr/>
        <p:txBody>
          <a:bodyPr/>
          <a:lstStyle/>
          <a:p>
            <a:endParaRPr lang="en-US"/>
          </a:p>
        </p:txBody>
      </p:sp>
      <p:sp>
        <p:nvSpPr>
          <p:cNvPr id="3" name="Content Placeholder 2"/>
          <p:cNvSpPr>
            <a:spLocks noGrp="1"/>
          </p:cNvSpPr>
          <p:nvPr>
            <p:ph type="body" sz="half" idx="2"/>
          </p:nvPr>
        </p:nvSpPr>
        <p:spPr/>
        <p:txBody>
          <a:bodyPr>
            <a:normAutofit fontScale="92500" lnSpcReduction="20000"/>
          </a:bodyPr>
          <a:lstStyle/>
          <a:p>
            <a:pPr marL="285750" indent="-285750">
              <a:buFont typeface="Arial" charset="0"/>
              <a:buChar char="•"/>
            </a:pPr>
            <a:r>
              <a:rPr lang="en-US" sz="2400" dirty="0"/>
              <a:t>A Monitor System is any two regulators in series both sensing the same downstream pressure. </a:t>
            </a:r>
          </a:p>
          <a:p>
            <a:pPr marL="285750" indent="-285750">
              <a:buFont typeface="Arial" charset="0"/>
              <a:buChar char="•"/>
            </a:pPr>
            <a:r>
              <a:rPr lang="en-US" sz="2400" dirty="0"/>
              <a:t>In the event of a failure of the Primary Regulator, the Monitor Regulator will take over and continue to provide gas flow </a:t>
            </a:r>
          </a:p>
          <a:p>
            <a:pPr marL="285750" indent="-285750">
              <a:buFont typeface="Arial" charset="0"/>
              <a:buChar char="•"/>
            </a:pPr>
            <a:r>
              <a:rPr lang="en-US" sz="2400" dirty="0"/>
              <a:t>Pressure will be maintained and controlling at a slightly higher pressure</a:t>
            </a:r>
            <a:r>
              <a:rPr lang="en-US" dirty="0"/>
              <a:t>.</a:t>
            </a:r>
          </a:p>
          <a:p>
            <a:pPr marL="742950" lvl="1" indent="-285750">
              <a:buFont typeface="Arial" charset="0"/>
              <a:buChar char="•"/>
            </a:pPr>
            <a:r>
              <a:rPr lang="en-US" sz="1700" dirty="0"/>
              <a:t>You must consider the pressure increase during design to ensure MAOP is protected</a:t>
            </a:r>
          </a:p>
        </p:txBody>
      </p:sp>
      <p:sp>
        <p:nvSpPr>
          <p:cNvPr id="4" name="Footer Placeholder 3"/>
          <p:cNvSpPr>
            <a:spLocks noGrp="1"/>
          </p:cNvSpPr>
          <p:nvPr>
            <p:ph type="ftr" sz="quarter" idx="11"/>
          </p:nvPr>
        </p:nvSpPr>
        <p:spPr/>
        <p:txBody>
          <a:bodyPr/>
          <a:lstStyle/>
          <a:p>
            <a:r>
              <a:rPr lang="en-US"/>
              <a:t>Western Regional Gas Conference 2025</a:t>
            </a:r>
            <a:endParaRPr lang="en-US" dirty="0"/>
          </a:p>
        </p:txBody>
      </p:sp>
      <p:sp>
        <p:nvSpPr>
          <p:cNvPr id="5" name="Slide Number Placeholder 4"/>
          <p:cNvSpPr>
            <a:spLocks noGrp="1"/>
          </p:cNvSpPr>
          <p:nvPr>
            <p:ph type="sldNum" sz="quarter" idx="12"/>
          </p:nvPr>
        </p:nvSpPr>
        <p:spPr/>
        <p:txBody>
          <a:bodyPr/>
          <a:lstStyle/>
          <a:p>
            <a:fld id="{E3C578C6-927A-E54D-B4E7-9BA826EF25BA}" type="slidenum">
              <a:rPr lang="en-US" smtClean="0"/>
              <a:t>8</a:t>
            </a:fld>
            <a:endParaRPr lang="en-US" dirty="0"/>
          </a:p>
        </p:txBody>
      </p:sp>
      <p:grpSp>
        <p:nvGrpSpPr>
          <p:cNvPr id="9" name="Group 8"/>
          <p:cNvGrpSpPr/>
          <p:nvPr/>
        </p:nvGrpSpPr>
        <p:grpSpPr>
          <a:xfrm>
            <a:off x="5357342" y="987424"/>
            <a:ext cx="5994870" cy="5027009"/>
            <a:chOff x="103896" y="1327694"/>
            <a:chExt cx="4624858" cy="4132580"/>
          </a:xfrm>
        </p:grpSpPr>
        <p:pic>
          <p:nvPicPr>
            <p:cNvPr id="10" name="Picture 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3896" y="1327694"/>
              <a:ext cx="4624858" cy="4132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149379" y="1850097"/>
              <a:ext cx="524202" cy="4876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2" name="Rectangle 11"/>
            <p:cNvSpPr/>
            <p:nvPr/>
          </p:nvSpPr>
          <p:spPr>
            <a:xfrm>
              <a:off x="1789387" y="2271084"/>
              <a:ext cx="524202" cy="4876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3" name="Rectangle 12"/>
            <p:cNvSpPr/>
            <p:nvPr/>
          </p:nvSpPr>
          <p:spPr>
            <a:xfrm>
              <a:off x="2251116" y="2553465"/>
              <a:ext cx="524202" cy="3924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4" name="Rectangle 13"/>
            <p:cNvSpPr/>
            <p:nvPr/>
          </p:nvSpPr>
          <p:spPr>
            <a:xfrm>
              <a:off x="3396380" y="3327149"/>
              <a:ext cx="618832" cy="5995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5" name="Rectangle 14"/>
            <p:cNvSpPr/>
            <p:nvPr/>
          </p:nvSpPr>
          <p:spPr>
            <a:xfrm>
              <a:off x="2495990" y="4452969"/>
              <a:ext cx="524202" cy="4876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6" name="Rectangle 15"/>
            <p:cNvSpPr/>
            <p:nvPr/>
          </p:nvSpPr>
          <p:spPr>
            <a:xfrm>
              <a:off x="2698813" y="4437448"/>
              <a:ext cx="524202" cy="4876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7" name="Rectangle 16"/>
            <p:cNvSpPr/>
            <p:nvPr/>
          </p:nvSpPr>
          <p:spPr>
            <a:xfrm>
              <a:off x="411480" y="3837333"/>
              <a:ext cx="524202" cy="4876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8" name="Rectangle 17"/>
            <p:cNvSpPr/>
            <p:nvPr/>
          </p:nvSpPr>
          <p:spPr>
            <a:xfrm>
              <a:off x="567171" y="3837333"/>
              <a:ext cx="524202" cy="4876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9" name="Rectangle 18"/>
            <p:cNvSpPr/>
            <p:nvPr/>
          </p:nvSpPr>
          <p:spPr>
            <a:xfrm>
              <a:off x="1318609" y="2711513"/>
              <a:ext cx="524202" cy="6156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0" name="Rectangle 19"/>
            <p:cNvSpPr/>
            <p:nvPr/>
          </p:nvSpPr>
          <p:spPr>
            <a:xfrm>
              <a:off x="668111" y="2393004"/>
              <a:ext cx="321379" cy="2438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1" name="Rectangle 20"/>
            <p:cNvSpPr/>
            <p:nvPr/>
          </p:nvSpPr>
          <p:spPr>
            <a:xfrm>
              <a:off x="2788899" y="3008034"/>
              <a:ext cx="262101" cy="2438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2" name="Rectangle 21"/>
            <p:cNvSpPr/>
            <p:nvPr/>
          </p:nvSpPr>
          <p:spPr>
            <a:xfrm>
              <a:off x="3358836" y="4730435"/>
              <a:ext cx="1180578" cy="5587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grpSp>
    </p:spTree>
    <p:extLst>
      <p:ext uri="{BB962C8B-B14F-4D97-AF65-F5344CB8AC3E}">
        <p14:creationId xmlns:p14="http://schemas.microsoft.com/office/powerpoint/2010/main" val="1047464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Working Monitor Design</a:t>
            </a:r>
          </a:p>
        </p:txBody>
      </p:sp>
      <p:sp>
        <p:nvSpPr>
          <p:cNvPr id="3" name="Content Placeholder 2"/>
          <p:cNvSpPr>
            <a:spLocks noGrp="1"/>
          </p:cNvSpPr>
          <p:nvPr>
            <p:ph sz="half" idx="1"/>
          </p:nvPr>
        </p:nvSpPr>
        <p:spPr/>
        <p:txBody>
          <a:bodyPr>
            <a:normAutofit fontScale="70000" lnSpcReduction="20000"/>
          </a:bodyPr>
          <a:lstStyle/>
          <a:p>
            <a:r>
              <a:rPr lang="en-US" dirty="0"/>
              <a:t>Working Monitor Design is used when the normal pressure cut exceeds company station design standards or maximum manufacture recommendations </a:t>
            </a:r>
          </a:p>
          <a:p>
            <a:r>
              <a:rPr lang="en-US" dirty="0"/>
              <a:t>The benefits of a two-stage pressure cut</a:t>
            </a:r>
          </a:p>
          <a:p>
            <a:pPr lvl="1"/>
            <a:r>
              <a:rPr lang="en-US" dirty="0"/>
              <a:t>Reduced noise</a:t>
            </a:r>
          </a:p>
          <a:p>
            <a:pPr lvl="1"/>
            <a:r>
              <a:rPr lang="en-US" dirty="0"/>
              <a:t>Longevity of internal components </a:t>
            </a:r>
          </a:p>
          <a:p>
            <a:pPr lvl="1"/>
            <a:r>
              <a:rPr lang="en-US" dirty="0"/>
              <a:t>Reduced sulfur build-up</a:t>
            </a:r>
          </a:p>
          <a:p>
            <a:pPr lvl="1"/>
            <a:endParaRPr lang="en-US" dirty="0"/>
          </a:p>
          <a:p>
            <a:r>
              <a:rPr lang="en-US" dirty="0"/>
              <a:t>The upstream regulator now has two pilots and serves two functions </a:t>
            </a:r>
          </a:p>
          <a:p>
            <a:pPr lvl="1"/>
            <a:r>
              <a:rPr lang="en-US" dirty="0"/>
              <a:t>The first pilot acts as a working regulator making the first stage cut</a:t>
            </a:r>
          </a:p>
          <a:p>
            <a:pPr lvl="1"/>
            <a:r>
              <a:rPr lang="en-US" dirty="0"/>
              <a:t>The second pilot acts a monitor incase the primary regulator fails, this pilot will take control of the upstream regulator and handle the entire station pressure reduction </a:t>
            </a:r>
          </a:p>
        </p:txBody>
      </p:sp>
      <p:sp>
        <p:nvSpPr>
          <p:cNvPr id="4" name="Content Placeholder 3"/>
          <p:cNvSpPr>
            <a:spLocks noGrp="1"/>
          </p:cNvSpPr>
          <p:nvPr>
            <p:ph sz="half" idx="2"/>
          </p:nvPr>
        </p:nvSpPr>
        <p:spPr/>
        <p:txBody>
          <a:bodyPr>
            <a:normAutofit fontScale="70000" lnSpcReduction="20000"/>
          </a:bodyPr>
          <a:lstStyle/>
          <a:p>
            <a:endParaRPr lang="en-US" dirty="0"/>
          </a:p>
        </p:txBody>
      </p:sp>
      <p:sp>
        <p:nvSpPr>
          <p:cNvPr id="5" name="Footer Placeholder 4"/>
          <p:cNvSpPr>
            <a:spLocks noGrp="1"/>
          </p:cNvSpPr>
          <p:nvPr>
            <p:ph type="ftr" sz="quarter" idx="11"/>
          </p:nvPr>
        </p:nvSpPr>
        <p:spPr/>
        <p:txBody>
          <a:bodyPr/>
          <a:lstStyle/>
          <a:p>
            <a:r>
              <a:rPr lang="en-US"/>
              <a:t>Western Regional Gas Conference 2025</a:t>
            </a:r>
            <a:endParaRPr lang="en-US" dirty="0"/>
          </a:p>
        </p:txBody>
      </p:sp>
      <p:sp>
        <p:nvSpPr>
          <p:cNvPr id="6" name="Slide Number Placeholder 5"/>
          <p:cNvSpPr>
            <a:spLocks noGrp="1"/>
          </p:cNvSpPr>
          <p:nvPr>
            <p:ph type="sldNum" sz="quarter" idx="12"/>
          </p:nvPr>
        </p:nvSpPr>
        <p:spPr/>
        <p:txBody>
          <a:bodyPr/>
          <a:lstStyle/>
          <a:p>
            <a:fld id="{E3C578C6-927A-E54D-B4E7-9BA826EF25BA}" type="slidenum">
              <a:rPr lang="en-US" smtClean="0"/>
              <a:t>9</a:t>
            </a:fld>
            <a:endParaRPr lang="en-US" dirty="0"/>
          </a:p>
        </p:txBody>
      </p:sp>
      <p:grpSp>
        <p:nvGrpSpPr>
          <p:cNvPr id="7" name="Group 149"/>
          <p:cNvGrpSpPr>
            <a:grpSpLocks/>
          </p:cNvGrpSpPr>
          <p:nvPr/>
        </p:nvGrpSpPr>
        <p:grpSpPr bwMode="auto">
          <a:xfrm>
            <a:off x="6255319" y="2392361"/>
            <a:ext cx="5015361" cy="2582864"/>
            <a:chOff x="15" y="0"/>
            <a:chExt cx="9219" cy="3763"/>
          </a:xfrm>
        </p:grpSpPr>
        <p:pic>
          <p:nvPicPr>
            <p:cNvPr id="8" name="Picture 29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 y="219"/>
              <a:ext cx="9219" cy="35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6" y="1315"/>
              <a:ext cx="1846" cy="122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288"/>
            <p:cNvGrpSpPr>
              <a:grpSpLocks/>
            </p:cNvGrpSpPr>
            <p:nvPr/>
          </p:nvGrpSpPr>
          <p:grpSpPr bwMode="auto">
            <a:xfrm>
              <a:off x="2541" y="1372"/>
              <a:ext cx="2" cy="150"/>
              <a:chOff x="2541" y="1372"/>
              <a:chExt cx="2" cy="150"/>
            </a:xfrm>
          </p:grpSpPr>
          <p:sp>
            <p:nvSpPr>
              <p:cNvPr id="128" name="Freeform 289"/>
              <p:cNvSpPr>
                <a:spLocks noEditPoints="1"/>
              </p:cNvSpPr>
              <p:nvPr/>
            </p:nvSpPr>
            <p:spPr bwMode="auto">
              <a:xfrm>
                <a:off x="5082" y="2744"/>
                <a:ext cx="0" cy="150"/>
              </a:xfrm>
              <a:custGeom>
                <a:avLst/>
                <a:gdLst>
                  <a:gd name="T0" fmla="+- 0 1372 1372"/>
                  <a:gd name="T1" fmla="*/ 1372 h 150"/>
                  <a:gd name="T2" fmla="+- 0 1522 1372"/>
                  <a:gd name="T3" fmla="*/ 1522 h 150"/>
                </a:gdLst>
                <a:ahLst/>
                <a:cxnLst>
                  <a:cxn ang="0">
                    <a:pos x="0" y="T1"/>
                  </a:cxn>
                  <a:cxn ang="0">
                    <a:pos x="0" y="T3"/>
                  </a:cxn>
                </a:cxnLst>
                <a:rect l="0" t="0" r="r" b="b"/>
                <a:pathLst>
                  <a:path h="150">
                    <a:moveTo>
                      <a:pt x="0" y="0"/>
                    </a:moveTo>
                    <a:lnTo>
                      <a:pt x="0" y="150"/>
                    </a:lnTo>
                  </a:path>
                </a:pathLst>
              </a:custGeom>
              <a:noFill/>
              <a:ln w="8890">
                <a:solidFill>
                  <a:srgbClr val="242728"/>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1" name="Group 286"/>
            <p:cNvGrpSpPr>
              <a:grpSpLocks/>
            </p:cNvGrpSpPr>
            <p:nvPr/>
          </p:nvGrpSpPr>
          <p:grpSpPr bwMode="auto">
            <a:xfrm>
              <a:off x="7388" y="3052"/>
              <a:ext cx="1280" cy="2"/>
              <a:chOff x="7388" y="3052"/>
              <a:chExt cx="1280" cy="2"/>
            </a:xfrm>
          </p:grpSpPr>
          <p:sp>
            <p:nvSpPr>
              <p:cNvPr id="127" name="Freeform 287"/>
              <p:cNvSpPr>
                <a:spLocks noEditPoints="1"/>
              </p:cNvSpPr>
              <p:nvPr/>
            </p:nvSpPr>
            <p:spPr bwMode="auto">
              <a:xfrm>
                <a:off x="14776" y="6104"/>
                <a:ext cx="1279" cy="0"/>
              </a:xfrm>
              <a:custGeom>
                <a:avLst/>
                <a:gdLst>
                  <a:gd name="T0" fmla="+- 0 7388 7388"/>
                  <a:gd name="T1" fmla="*/ T0 w 1280"/>
                  <a:gd name="T2" fmla="+- 0 8668 7388"/>
                  <a:gd name="T3" fmla="*/ T2 w 1280"/>
                </a:gdLst>
                <a:ahLst/>
                <a:cxnLst>
                  <a:cxn ang="0">
                    <a:pos x="T1" y="0"/>
                  </a:cxn>
                  <a:cxn ang="0">
                    <a:pos x="T3" y="0"/>
                  </a:cxn>
                </a:cxnLst>
                <a:rect l="0" t="0" r="r" b="b"/>
                <a:pathLst>
                  <a:path w="1280">
                    <a:moveTo>
                      <a:pt x="0" y="0"/>
                    </a:moveTo>
                    <a:lnTo>
                      <a:pt x="1280" y="0"/>
                    </a:lnTo>
                  </a:path>
                </a:pathLst>
              </a:custGeom>
              <a:noFill/>
              <a:ln w="8890">
                <a:solidFill>
                  <a:srgbClr val="242728"/>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2" name="Group 284"/>
            <p:cNvGrpSpPr>
              <a:grpSpLocks/>
            </p:cNvGrpSpPr>
            <p:nvPr/>
          </p:nvGrpSpPr>
          <p:grpSpPr bwMode="auto">
            <a:xfrm>
              <a:off x="9036" y="340"/>
              <a:ext cx="12" cy="14"/>
              <a:chOff x="9036" y="340"/>
              <a:chExt cx="12" cy="14"/>
            </a:xfrm>
          </p:grpSpPr>
          <p:sp>
            <p:nvSpPr>
              <p:cNvPr id="126" name="Freeform 285"/>
              <p:cNvSpPr>
                <a:spLocks/>
              </p:cNvSpPr>
              <p:nvPr/>
            </p:nvSpPr>
            <p:spPr bwMode="auto">
              <a:xfrm>
                <a:off x="9036" y="340"/>
                <a:ext cx="12" cy="14"/>
              </a:xfrm>
              <a:custGeom>
                <a:avLst/>
                <a:gdLst>
                  <a:gd name="T0" fmla="+- 0 9047 9036"/>
                  <a:gd name="T1" fmla="*/ T0 w 12"/>
                  <a:gd name="T2" fmla="+- 0 340 340"/>
                  <a:gd name="T3" fmla="*/ 340 h 14"/>
                  <a:gd name="T4" fmla="+- 0 9036 9036"/>
                  <a:gd name="T5" fmla="*/ T4 w 12"/>
                  <a:gd name="T6" fmla="+- 0 343 340"/>
                  <a:gd name="T7" fmla="*/ 343 h 14"/>
                  <a:gd name="T8" fmla="+- 0 9037 9036"/>
                  <a:gd name="T9" fmla="*/ T8 w 12"/>
                  <a:gd name="T10" fmla="+- 0 353 340"/>
                  <a:gd name="T11" fmla="*/ 353 h 14"/>
                  <a:gd name="T12" fmla="+- 0 9048 9036"/>
                  <a:gd name="T13" fmla="*/ T12 w 12"/>
                  <a:gd name="T14" fmla="+- 0 352 340"/>
                  <a:gd name="T15" fmla="*/ 352 h 14"/>
                  <a:gd name="T16" fmla="+- 0 9047 9036"/>
                  <a:gd name="T17" fmla="*/ T16 w 12"/>
                  <a:gd name="T18" fmla="+- 0 343 340"/>
                  <a:gd name="T19" fmla="*/ 343 h 14"/>
                  <a:gd name="T20" fmla="+- 0 9047 9036"/>
                  <a:gd name="T21" fmla="*/ T20 w 12"/>
                  <a:gd name="T22" fmla="+- 0 340 340"/>
                  <a:gd name="T23" fmla="*/ 340 h 14"/>
                </a:gdLst>
                <a:ahLst/>
                <a:cxnLst>
                  <a:cxn ang="0">
                    <a:pos x="T1" y="T3"/>
                  </a:cxn>
                  <a:cxn ang="0">
                    <a:pos x="T5" y="T7"/>
                  </a:cxn>
                  <a:cxn ang="0">
                    <a:pos x="T9" y="T11"/>
                  </a:cxn>
                  <a:cxn ang="0">
                    <a:pos x="T13" y="T15"/>
                  </a:cxn>
                  <a:cxn ang="0">
                    <a:pos x="T17" y="T19"/>
                  </a:cxn>
                  <a:cxn ang="0">
                    <a:pos x="T21" y="T23"/>
                  </a:cxn>
                </a:cxnLst>
                <a:rect l="0" t="0" r="r" b="b"/>
                <a:pathLst>
                  <a:path w="12" h="14">
                    <a:moveTo>
                      <a:pt x="11" y="0"/>
                    </a:moveTo>
                    <a:lnTo>
                      <a:pt x="0" y="3"/>
                    </a:lnTo>
                    <a:lnTo>
                      <a:pt x="1" y="13"/>
                    </a:lnTo>
                    <a:lnTo>
                      <a:pt x="12" y="12"/>
                    </a:lnTo>
                    <a:lnTo>
                      <a:pt x="11" y="3"/>
                    </a:lnTo>
                    <a:lnTo>
                      <a:pt x="11" y="0"/>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3" name="Group 282"/>
            <p:cNvGrpSpPr>
              <a:grpSpLocks/>
            </p:cNvGrpSpPr>
            <p:nvPr/>
          </p:nvGrpSpPr>
          <p:grpSpPr bwMode="auto">
            <a:xfrm>
              <a:off x="9032" y="331"/>
              <a:ext cx="15" cy="15"/>
              <a:chOff x="9032" y="331"/>
              <a:chExt cx="15" cy="15"/>
            </a:xfrm>
          </p:grpSpPr>
          <p:sp>
            <p:nvSpPr>
              <p:cNvPr id="125" name="Freeform 283"/>
              <p:cNvSpPr>
                <a:spLocks/>
              </p:cNvSpPr>
              <p:nvPr/>
            </p:nvSpPr>
            <p:spPr bwMode="auto">
              <a:xfrm>
                <a:off x="9032" y="331"/>
                <a:ext cx="15" cy="15"/>
              </a:xfrm>
              <a:custGeom>
                <a:avLst/>
                <a:gdLst>
                  <a:gd name="T0" fmla="+- 0 9043 9032"/>
                  <a:gd name="T1" fmla="*/ T0 w 15"/>
                  <a:gd name="T2" fmla="+- 0 331 331"/>
                  <a:gd name="T3" fmla="*/ 331 h 15"/>
                  <a:gd name="T4" fmla="+- 0 9032 9032"/>
                  <a:gd name="T5" fmla="*/ T4 w 15"/>
                  <a:gd name="T6" fmla="+- 0 337 331"/>
                  <a:gd name="T7" fmla="*/ 337 h 15"/>
                  <a:gd name="T8" fmla="+- 0 9036 9032"/>
                  <a:gd name="T9" fmla="*/ T8 w 15"/>
                  <a:gd name="T10" fmla="+- 0 345 331"/>
                  <a:gd name="T11" fmla="*/ 345 h 15"/>
                  <a:gd name="T12" fmla="+- 0 9047 9032"/>
                  <a:gd name="T13" fmla="*/ T12 w 15"/>
                  <a:gd name="T14" fmla="+- 0 340 331"/>
                  <a:gd name="T15" fmla="*/ 340 h 15"/>
                  <a:gd name="T16" fmla="+- 0 9043 9032"/>
                  <a:gd name="T17" fmla="*/ T16 w 15"/>
                  <a:gd name="T18" fmla="+- 0 332 331"/>
                  <a:gd name="T19" fmla="*/ 332 h 15"/>
                  <a:gd name="T20" fmla="+- 0 9043 9032"/>
                  <a:gd name="T21" fmla="*/ T20 w 15"/>
                  <a:gd name="T22" fmla="+- 0 331 331"/>
                  <a:gd name="T23" fmla="*/ 331 h 15"/>
                </a:gdLst>
                <a:ahLst/>
                <a:cxnLst>
                  <a:cxn ang="0">
                    <a:pos x="T1" y="T3"/>
                  </a:cxn>
                  <a:cxn ang="0">
                    <a:pos x="T5" y="T7"/>
                  </a:cxn>
                  <a:cxn ang="0">
                    <a:pos x="T9" y="T11"/>
                  </a:cxn>
                  <a:cxn ang="0">
                    <a:pos x="T13" y="T15"/>
                  </a:cxn>
                  <a:cxn ang="0">
                    <a:pos x="T17" y="T19"/>
                  </a:cxn>
                  <a:cxn ang="0">
                    <a:pos x="T21" y="T23"/>
                  </a:cxn>
                </a:cxnLst>
                <a:rect l="0" t="0" r="r" b="b"/>
                <a:pathLst>
                  <a:path w="15" h="15">
                    <a:moveTo>
                      <a:pt x="11" y="0"/>
                    </a:moveTo>
                    <a:lnTo>
                      <a:pt x="0" y="6"/>
                    </a:lnTo>
                    <a:lnTo>
                      <a:pt x="4" y="14"/>
                    </a:lnTo>
                    <a:lnTo>
                      <a:pt x="15" y="9"/>
                    </a:lnTo>
                    <a:lnTo>
                      <a:pt x="11" y="1"/>
                    </a:lnTo>
                    <a:lnTo>
                      <a:pt x="11" y="0"/>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4" name="Group 280"/>
            <p:cNvGrpSpPr>
              <a:grpSpLocks/>
            </p:cNvGrpSpPr>
            <p:nvPr/>
          </p:nvGrpSpPr>
          <p:grpSpPr bwMode="auto">
            <a:xfrm>
              <a:off x="9027" y="322"/>
              <a:ext cx="16" cy="16"/>
              <a:chOff x="9027" y="322"/>
              <a:chExt cx="16" cy="16"/>
            </a:xfrm>
          </p:grpSpPr>
          <p:sp>
            <p:nvSpPr>
              <p:cNvPr id="124" name="Freeform 281"/>
              <p:cNvSpPr>
                <a:spLocks/>
              </p:cNvSpPr>
              <p:nvPr/>
            </p:nvSpPr>
            <p:spPr bwMode="auto">
              <a:xfrm>
                <a:off x="9027" y="322"/>
                <a:ext cx="16" cy="16"/>
              </a:xfrm>
              <a:custGeom>
                <a:avLst/>
                <a:gdLst>
                  <a:gd name="T0" fmla="+- 0 9037 9027"/>
                  <a:gd name="T1" fmla="*/ T0 w 16"/>
                  <a:gd name="T2" fmla="+- 0 322 322"/>
                  <a:gd name="T3" fmla="*/ 322 h 16"/>
                  <a:gd name="T4" fmla="+- 0 9027 9027"/>
                  <a:gd name="T5" fmla="*/ T4 w 16"/>
                  <a:gd name="T6" fmla="+- 0 329 322"/>
                  <a:gd name="T7" fmla="*/ 329 h 16"/>
                  <a:gd name="T8" fmla="+- 0 9032 9027"/>
                  <a:gd name="T9" fmla="*/ T8 w 16"/>
                  <a:gd name="T10" fmla="+- 0 338 322"/>
                  <a:gd name="T11" fmla="*/ 338 h 16"/>
                  <a:gd name="T12" fmla="+- 0 9043 9027"/>
                  <a:gd name="T13" fmla="*/ T12 w 16"/>
                  <a:gd name="T14" fmla="+- 0 331 322"/>
                  <a:gd name="T15" fmla="*/ 331 h 16"/>
                  <a:gd name="T16" fmla="+- 0 9037 9027"/>
                  <a:gd name="T17" fmla="*/ T16 w 16"/>
                  <a:gd name="T18" fmla="+- 0 323 322"/>
                  <a:gd name="T19" fmla="*/ 323 h 16"/>
                  <a:gd name="T20" fmla="+- 0 9037 9027"/>
                  <a:gd name="T21" fmla="*/ T20 w 16"/>
                  <a:gd name="T22" fmla="+- 0 322 322"/>
                  <a:gd name="T23" fmla="*/ 322 h 16"/>
                </a:gdLst>
                <a:ahLst/>
                <a:cxnLst>
                  <a:cxn ang="0">
                    <a:pos x="T1" y="T3"/>
                  </a:cxn>
                  <a:cxn ang="0">
                    <a:pos x="T5" y="T7"/>
                  </a:cxn>
                  <a:cxn ang="0">
                    <a:pos x="T9" y="T11"/>
                  </a:cxn>
                  <a:cxn ang="0">
                    <a:pos x="T13" y="T15"/>
                  </a:cxn>
                  <a:cxn ang="0">
                    <a:pos x="T17" y="T19"/>
                  </a:cxn>
                  <a:cxn ang="0">
                    <a:pos x="T21" y="T23"/>
                  </a:cxn>
                </a:cxnLst>
                <a:rect l="0" t="0" r="r" b="b"/>
                <a:pathLst>
                  <a:path w="16" h="16">
                    <a:moveTo>
                      <a:pt x="10" y="0"/>
                    </a:moveTo>
                    <a:lnTo>
                      <a:pt x="0" y="7"/>
                    </a:lnTo>
                    <a:lnTo>
                      <a:pt x="5" y="16"/>
                    </a:lnTo>
                    <a:lnTo>
                      <a:pt x="16" y="9"/>
                    </a:lnTo>
                    <a:lnTo>
                      <a:pt x="10" y="1"/>
                    </a:lnTo>
                    <a:lnTo>
                      <a:pt x="10" y="0"/>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5" name="Group 277"/>
            <p:cNvGrpSpPr>
              <a:grpSpLocks/>
            </p:cNvGrpSpPr>
            <p:nvPr/>
          </p:nvGrpSpPr>
          <p:grpSpPr bwMode="auto">
            <a:xfrm>
              <a:off x="9021" y="314"/>
              <a:ext cx="16" cy="16"/>
              <a:chOff x="9021" y="314"/>
              <a:chExt cx="16" cy="16"/>
            </a:xfrm>
          </p:grpSpPr>
          <p:sp>
            <p:nvSpPr>
              <p:cNvPr id="122" name="Freeform 279"/>
              <p:cNvSpPr>
                <a:spLocks/>
              </p:cNvSpPr>
              <p:nvPr/>
            </p:nvSpPr>
            <p:spPr bwMode="auto">
              <a:xfrm>
                <a:off x="9021" y="314"/>
                <a:ext cx="16" cy="16"/>
              </a:xfrm>
              <a:custGeom>
                <a:avLst/>
                <a:gdLst>
                  <a:gd name="T0" fmla="+- 0 9029 9021"/>
                  <a:gd name="T1" fmla="*/ T0 w 16"/>
                  <a:gd name="T2" fmla="+- 0 314 314"/>
                  <a:gd name="T3" fmla="*/ 314 h 16"/>
                  <a:gd name="T4" fmla="+- 0 9021 9021"/>
                  <a:gd name="T5" fmla="*/ T4 w 16"/>
                  <a:gd name="T6" fmla="+- 0 322 314"/>
                  <a:gd name="T7" fmla="*/ 322 h 16"/>
                  <a:gd name="T8" fmla="+- 0 9029 9021"/>
                  <a:gd name="T9" fmla="*/ T8 w 16"/>
                  <a:gd name="T10" fmla="+- 0 329 314"/>
                  <a:gd name="T11" fmla="*/ 329 h 16"/>
                  <a:gd name="T12" fmla="+- 0 9037 9021"/>
                  <a:gd name="T13" fmla="*/ T12 w 16"/>
                  <a:gd name="T14" fmla="+- 0 322 314"/>
                  <a:gd name="T15" fmla="*/ 322 h 16"/>
                  <a:gd name="T16" fmla="+- 0 9029 9021"/>
                  <a:gd name="T17" fmla="*/ T16 w 16"/>
                  <a:gd name="T18" fmla="+- 0 314 314"/>
                  <a:gd name="T19" fmla="*/ 314 h 16"/>
                </a:gdLst>
                <a:ahLst/>
                <a:cxnLst>
                  <a:cxn ang="0">
                    <a:pos x="T1" y="T3"/>
                  </a:cxn>
                  <a:cxn ang="0">
                    <a:pos x="T5" y="T7"/>
                  </a:cxn>
                  <a:cxn ang="0">
                    <a:pos x="T9" y="T11"/>
                  </a:cxn>
                  <a:cxn ang="0">
                    <a:pos x="T13" y="T15"/>
                  </a:cxn>
                  <a:cxn ang="0">
                    <a:pos x="T17" y="T19"/>
                  </a:cxn>
                </a:cxnLst>
                <a:rect l="0" t="0" r="r" b="b"/>
                <a:pathLst>
                  <a:path w="16" h="16">
                    <a:moveTo>
                      <a:pt x="8" y="0"/>
                    </a:moveTo>
                    <a:lnTo>
                      <a:pt x="0" y="8"/>
                    </a:lnTo>
                    <a:lnTo>
                      <a:pt x="8" y="15"/>
                    </a:lnTo>
                    <a:lnTo>
                      <a:pt x="16" y="8"/>
                    </a:lnTo>
                    <a:lnTo>
                      <a:pt x="8" y="0"/>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3" name="Freeform 278"/>
              <p:cNvSpPr>
                <a:spLocks/>
              </p:cNvSpPr>
              <p:nvPr/>
            </p:nvSpPr>
            <p:spPr bwMode="auto">
              <a:xfrm>
                <a:off x="9021" y="314"/>
                <a:ext cx="16" cy="16"/>
              </a:xfrm>
              <a:custGeom>
                <a:avLst/>
                <a:gdLst>
                  <a:gd name="T0" fmla="+- 0 9030 9021"/>
                  <a:gd name="T1" fmla="*/ T0 w 16"/>
                  <a:gd name="T2" fmla="+- 0 314 314"/>
                  <a:gd name="T3" fmla="*/ 314 h 16"/>
                  <a:gd name="T4" fmla="+- 0 9029 9021"/>
                  <a:gd name="T5" fmla="*/ T4 w 16"/>
                  <a:gd name="T6" fmla="+- 0 314 314"/>
                  <a:gd name="T7" fmla="*/ 314 h 16"/>
                  <a:gd name="T8" fmla="+- 0 9030 9021"/>
                  <a:gd name="T9" fmla="*/ T8 w 16"/>
                  <a:gd name="T10" fmla="+- 0 315 314"/>
                  <a:gd name="T11" fmla="*/ 315 h 16"/>
                  <a:gd name="T12" fmla="+- 0 9030 9021"/>
                  <a:gd name="T13" fmla="*/ T12 w 16"/>
                  <a:gd name="T14" fmla="+- 0 314 314"/>
                  <a:gd name="T15" fmla="*/ 314 h 16"/>
                </a:gdLst>
                <a:ahLst/>
                <a:cxnLst>
                  <a:cxn ang="0">
                    <a:pos x="T1" y="T3"/>
                  </a:cxn>
                  <a:cxn ang="0">
                    <a:pos x="T5" y="T7"/>
                  </a:cxn>
                  <a:cxn ang="0">
                    <a:pos x="T9" y="T11"/>
                  </a:cxn>
                  <a:cxn ang="0">
                    <a:pos x="T13" y="T15"/>
                  </a:cxn>
                </a:cxnLst>
                <a:rect l="0" t="0" r="r" b="b"/>
                <a:pathLst>
                  <a:path w="16" h="16">
                    <a:moveTo>
                      <a:pt x="9" y="0"/>
                    </a:moveTo>
                    <a:lnTo>
                      <a:pt x="8" y="0"/>
                    </a:lnTo>
                    <a:lnTo>
                      <a:pt x="9" y="1"/>
                    </a:lnTo>
                    <a:lnTo>
                      <a:pt x="9" y="0"/>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6" name="Group 275"/>
            <p:cNvGrpSpPr>
              <a:grpSpLocks/>
            </p:cNvGrpSpPr>
            <p:nvPr/>
          </p:nvGrpSpPr>
          <p:grpSpPr bwMode="auto">
            <a:xfrm>
              <a:off x="9014" y="308"/>
              <a:ext cx="15" cy="17"/>
              <a:chOff x="9014" y="308"/>
              <a:chExt cx="15" cy="17"/>
            </a:xfrm>
          </p:grpSpPr>
          <p:sp>
            <p:nvSpPr>
              <p:cNvPr id="121" name="Freeform 276"/>
              <p:cNvSpPr>
                <a:spLocks/>
              </p:cNvSpPr>
              <p:nvPr/>
            </p:nvSpPr>
            <p:spPr bwMode="auto">
              <a:xfrm>
                <a:off x="9014" y="308"/>
                <a:ext cx="15" cy="17"/>
              </a:xfrm>
              <a:custGeom>
                <a:avLst/>
                <a:gdLst>
                  <a:gd name="T0" fmla="+- 0 9021 9014"/>
                  <a:gd name="T1" fmla="*/ T0 w 15"/>
                  <a:gd name="T2" fmla="+- 0 308 308"/>
                  <a:gd name="T3" fmla="*/ 308 h 17"/>
                  <a:gd name="T4" fmla="+- 0 9019 9014"/>
                  <a:gd name="T5" fmla="*/ T4 w 15"/>
                  <a:gd name="T6" fmla="+- 0 308 308"/>
                  <a:gd name="T7" fmla="*/ 308 h 17"/>
                  <a:gd name="T8" fmla="+- 0 9014 9014"/>
                  <a:gd name="T9" fmla="*/ T8 w 15"/>
                  <a:gd name="T10" fmla="+- 0 317 308"/>
                  <a:gd name="T11" fmla="*/ 317 h 17"/>
                  <a:gd name="T12" fmla="+- 0 9021 9014"/>
                  <a:gd name="T13" fmla="*/ T12 w 15"/>
                  <a:gd name="T14" fmla="+- 0 325 308"/>
                  <a:gd name="T15" fmla="*/ 325 h 17"/>
                  <a:gd name="T16" fmla="+- 0 9029 9014"/>
                  <a:gd name="T17" fmla="*/ T16 w 15"/>
                  <a:gd name="T18" fmla="+- 0 314 308"/>
                  <a:gd name="T19" fmla="*/ 314 h 17"/>
                  <a:gd name="T20" fmla="+- 0 9021 9014"/>
                  <a:gd name="T21" fmla="*/ T20 w 15"/>
                  <a:gd name="T22" fmla="+- 0 308 308"/>
                  <a:gd name="T23" fmla="*/ 308 h 17"/>
                </a:gdLst>
                <a:ahLst/>
                <a:cxnLst>
                  <a:cxn ang="0">
                    <a:pos x="T1" y="T3"/>
                  </a:cxn>
                  <a:cxn ang="0">
                    <a:pos x="T5" y="T7"/>
                  </a:cxn>
                  <a:cxn ang="0">
                    <a:pos x="T9" y="T11"/>
                  </a:cxn>
                  <a:cxn ang="0">
                    <a:pos x="T13" y="T15"/>
                  </a:cxn>
                  <a:cxn ang="0">
                    <a:pos x="T17" y="T19"/>
                  </a:cxn>
                  <a:cxn ang="0">
                    <a:pos x="T21" y="T23"/>
                  </a:cxn>
                </a:cxnLst>
                <a:rect l="0" t="0" r="r" b="b"/>
                <a:pathLst>
                  <a:path w="15" h="17">
                    <a:moveTo>
                      <a:pt x="7" y="0"/>
                    </a:moveTo>
                    <a:lnTo>
                      <a:pt x="5" y="0"/>
                    </a:lnTo>
                    <a:lnTo>
                      <a:pt x="0" y="9"/>
                    </a:lnTo>
                    <a:lnTo>
                      <a:pt x="7" y="17"/>
                    </a:lnTo>
                    <a:lnTo>
                      <a:pt x="15" y="6"/>
                    </a:lnTo>
                    <a:lnTo>
                      <a:pt x="7" y="0"/>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7" name="Group 273"/>
            <p:cNvGrpSpPr>
              <a:grpSpLocks/>
            </p:cNvGrpSpPr>
            <p:nvPr/>
          </p:nvGrpSpPr>
          <p:grpSpPr bwMode="auto">
            <a:xfrm>
              <a:off x="9005" y="304"/>
              <a:ext cx="15" cy="15"/>
              <a:chOff x="9005" y="304"/>
              <a:chExt cx="15" cy="15"/>
            </a:xfrm>
          </p:grpSpPr>
          <p:sp>
            <p:nvSpPr>
              <p:cNvPr id="120" name="Freeform 274"/>
              <p:cNvSpPr>
                <a:spLocks/>
              </p:cNvSpPr>
              <p:nvPr/>
            </p:nvSpPr>
            <p:spPr bwMode="auto">
              <a:xfrm>
                <a:off x="9005" y="304"/>
                <a:ext cx="15" cy="15"/>
              </a:xfrm>
              <a:custGeom>
                <a:avLst/>
                <a:gdLst>
                  <a:gd name="T0" fmla="+- 0 9009 9005"/>
                  <a:gd name="T1" fmla="*/ T0 w 15"/>
                  <a:gd name="T2" fmla="+- 0 304 304"/>
                  <a:gd name="T3" fmla="*/ 304 h 15"/>
                  <a:gd name="T4" fmla="+- 0 9007 9005"/>
                  <a:gd name="T5" fmla="*/ T4 w 15"/>
                  <a:gd name="T6" fmla="+- 0 304 304"/>
                  <a:gd name="T7" fmla="*/ 304 h 15"/>
                  <a:gd name="T8" fmla="+- 0 9005 9005"/>
                  <a:gd name="T9" fmla="*/ T8 w 15"/>
                  <a:gd name="T10" fmla="+- 0 315 304"/>
                  <a:gd name="T11" fmla="*/ 315 h 15"/>
                  <a:gd name="T12" fmla="+- 0 9015 9005"/>
                  <a:gd name="T13" fmla="*/ T12 w 15"/>
                  <a:gd name="T14" fmla="+- 0 319 304"/>
                  <a:gd name="T15" fmla="*/ 319 h 15"/>
                  <a:gd name="T16" fmla="+- 0 9019 9005"/>
                  <a:gd name="T17" fmla="*/ T16 w 15"/>
                  <a:gd name="T18" fmla="+- 0 308 304"/>
                  <a:gd name="T19" fmla="*/ 308 h 15"/>
                  <a:gd name="T20" fmla="+- 0 9009 9005"/>
                  <a:gd name="T21" fmla="*/ T20 w 15"/>
                  <a:gd name="T22" fmla="+- 0 304 304"/>
                  <a:gd name="T23" fmla="*/ 304 h 15"/>
                </a:gdLst>
                <a:ahLst/>
                <a:cxnLst>
                  <a:cxn ang="0">
                    <a:pos x="T1" y="T3"/>
                  </a:cxn>
                  <a:cxn ang="0">
                    <a:pos x="T5" y="T7"/>
                  </a:cxn>
                  <a:cxn ang="0">
                    <a:pos x="T9" y="T11"/>
                  </a:cxn>
                  <a:cxn ang="0">
                    <a:pos x="T13" y="T15"/>
                  </a:cxn>
                  <a:cxn ang="0">
                    <a:pos x="T17" y="T19"/>
                  </a:cxn>
                  <a:cxn ang="0">
                    <a:pos x="T21" y="T23"/>
                  </a:cxn>
                </a:cxnLst>
                <a:rect l="0" t="0" r="r" b="b"/>
                <a:pathLst>
                  <a:path w="15" h="15">
                    <a:moveTo>
                      <a:pt x="4" y="0"/>
                    </a:moveTo>
                    <a:lnTo>
                      <a:pt x="2" y="0"/>
                    </a:lnTo>
                    <a:lnTo>
                      <a:pt x="0" y="11"/>
                    </a:lnTo>
                    <a:lnTo>
                      <a:pt x="10" y="15"/>
                    </a:lnTo>
                    <a:lnTo>
                      <a:pt x="14" y="4"/>
                    </a:lnTo>
                    <a:lnTo>
                      <a:pt x="4" y="0"/>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8" name="Group 269"/>
            <p:cNvGrpSpPr>
              <a:grpSpLocks/>
            </p:cNvGrpSpPr>
            <p:nvPr/>
          </p:nvGrpSpPr>
          <p:grpSpPr bwMode="auto">
            <a:xfrm>
              <a:off x="9122" y="286"/>
              <a:ext cx="15" cy="24"/>
              <a:chOff x="9122" y="286"/>
              <a:chExt cx="15" cy="24"/>
            </a:xfrm>
          </p:grpSpPr>
          <p:sp>
            <p:nvSpPr>
              <p:cNvPr id="119" name="Freeform 270"/>
              <p:cNvSpPr>
                <a:spLocks/>
              </p:cNvSpPr>
              <p:nvPr/>
            </p:nvSpPr>
            <p:spPr bwMode="auto">
              <a:xfrm>
                <a:off x="9122" y="286"/>
                <a:ext cx="15" cy="24"/>
              </a:xfrm>
              <a:custGeom>
                <a:avLst/>
                <a:gdLst>
                  <a:gd name="T0" fmla="+- 0 9134 9122"/>
                  <a:gd name="T1" fmla="*/ T0 w 15"/>
                  <a:gd name="T2" fmla="+- 0 286 286"/>
                  <a:gd name="T3" fmla="*/ 286 h 24"/>
                  <a:gd name="T4" fmla="+- 0 9122 9122"/>
                  <a:gd name="T5" fmla="*/ T4 w 15"/>
                  <a:gd name="T6" fmla="+- 0 290 286"/>
                  <a:gd name="T7" fmla="*/ 290 h 24"/>
                  <a:gd name="T8" fmla="+- 0 9125 9122"/>
                  <a:gd name="T9" fmla="*/ T8 w 15"/>
                  <a:gd name="T10" fmla="+- 0 310 286"/>
                  <a:gd name="T11" fmla="*/ 310 h 24"/>
                  <a:gd name="T12" fmla="+- 0 9137 9122"/>
                  <a:gd name="T13" fmla="*/ T12 w 15"/>
                  <a:gd name="T14" fmla="+- 0 308 286"/>
                  <a:gd name="T15" fmla="*/ 308 h 24"/>
                  <a:gd name="T16" fmla="+- 0 9134 9122"/>
                  <a:gd name="T17" fmla="*/ T16 w 15"/>
                  <a:gd name="T18" fmla="+- 0 287 286"/>
                  <a:gd name="T19" fmla="*/ 287 h 24"/>
                  <a:gd name="T20" fmla="+- 0 9134 9122"/>
                  <a:gd name="T21" fmla="*/ T20 w 15"/>
                  <a:gd name="T22" fmla="+- 0 286 286"/>
                  <a:gd name="T23" fmla="*/ 286 h 24"/>
                </a:gdLst>
                <a:ahLst/>
                <a:cxnLst>
                  <a:cxn ang="0">
                    <a:pos x="T1" y="T3"/>
                  </a:cxn>
                  <a:cxn ang="0">
                    <a:pos x="T5" y="T7"/>
                  </a:cxn>
                  <a:cxn ang="0">
                    <a:pos x="T9" y="T11"/>
                  </a:cxn>
                  <a:cxn ang="0">
                    <a:pos x="T13" y="T15"/>
                  </a:cxn>
                  <a:cxn ang="0">
                    <a:pos x="T17" y="T19"/>
                  </a:cxn>
                  <a:cxn ang="0">
                    <a:pos x="T21" y="T23"/>
                  </a:cxn>
                </a:cxnLst>
                <a:rect l="0" t="0" r="r" b="b"/>
                <a:pathLst>
                  <a:path w="15" h="24">
                    <a:moveTo>
                      <a:pt x="12" y="0"/>
                    </a:moveTo>
                    <a:lnTo>
                      <a:pt x="0" y="4"/>
                    </a:lnTo>
                    <a:lnTo>
                      <a:pt x="3" y="24"/>
                    </a:lnTo>
                    <a:lnTo>
                      <a:pt x="15" y="22"/>
                    </a:lnTo>
                    <a:lnTo>
                      <a:pt x="12" y="1"/>
                    </a:lnTo>
                    <a:lnTo>
                      <a:pt x="12" y="0"/>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9" name="Group 267"/>
            <p:cNvGrpSpPr>
              <a:grpSpLocks/>
            </p:cNvGrpSpPr>
            <p:nvPr/>
          </p:nvGrpSpPr>
          <p:grpSpPr bwMode="auto">
            <a:xfrm>
              <a:off x="9116" y="266"/>
              <a:ext cx="18" cy="24"/>
              <a:chOff x="9116" y="266"/>
              <a:chExt cx="18" cy="24"/>
            </a:xfrm>
          </p:grpSpPr>
          <p:sp>
            <p:nvSpPr>
              <p:cNvPr id="118" name="Freeform 268"/>
              <p:cNvSpPr>
                <a:spLocks/>
              </p:cNvSpPr>
              <p:nvPr/>
            </p:nvSpPr>
            <p:spPr bwMode="auto">
              <a:xfrm>
                <a:off x="9116" y="266"/>
                <a:ext cx="18" cy="24"/>
              </a:xfrm>
              <a:custGeom>
                <a:avLst/>
                <a:gdLst>
                  <a:gd name="T0" fmla="+- 0 9127 9116"/>
                  <a:gd name="T1" fmla="*/ T0 w 18"/>
                  <a:gd name="T2" fmla="+- 0 266 266"/>
                  <a:gd name="T3" fmla="*/ 266 h 24"/>
                  <a:gd name="T4" fmla="+- 0 9116 9116"/>
                  <a:gd name="T5" fmla="*/ T4 w 18"/>
                  <a:gd name="T6" fmla="+- 0 273 266"/>
                  <a:gd name="T7" fmla="*/ 273 h 24"/>
                  <a:gd name="T8" fmla="+- 0 9122 9116"/>
                  <a:gd name="T9" fmla="*/ T8 w 18"/>
                  <a:gd name="T10" fmla="+- 0 290 266"/>
                  <a:gd name="T11" fmla="*/ 290 h 24"/>
                  <a:gd name="T12" fmla="+- 0 9134 9116"/>
                  <a:gd name="T13" fmla="*/ T12 w 18"/>
                  <a:gd name="T14" fmla="+- 0 286 266"/>
                  <a:gd name="T15" fmla="*/ 286 h 24"/>
                  <a:gd name="T16" fmla="+- 0 9127 9116"/>
                  <a:gd name="T17" fmla="*/ T16 w 18"/>
                  <a:gd name="T18" fmla="+- 0 267 266"/>
                  <a:gd name="T19" fmla="*/ 267 h 24"/>
                  <a:gd name="T20" fmla="+- 0 9127 9116"/>
                  <a:gd name="T21" fmla="*/ T20 w 18"/>
                  <a:gd name="T22" fmla="+- 0 266 266"/>
                  <a:gd name="T23" fmla="*/ 266 h 24"/>
                </a:gdLst>
                <a:ahLst/>
                <a:cxnLst>
                  <a:cxn ang="0">
                    <a:pos x="T1" y="T3"/>
                  </a:cxn>
                  <a:cxn ang="0">
                    <a:pos x="T5" y="T7"/>
                  </a:cxn>
                  <a:cxn ang="0">
                    <a:pos x="T9" y="T11"/>
                  </a:cxn>
                  <a:cxn ang="0">
                    <a:pos x="T13" y="T15"/>
                  </a:cxn>
                  <a:cxn ang="0">
                    <a:pos x="T17" y="T19"/>
                  </a:cxn>
                  <a:cxn ang="0">
                    <a:pos x="T21" y="T23"/>
                  </a:cxn>
                </a:cxnLst>
                <a:rect l="0" t="0" r="r" b="b"/>
                <a:pathLst>
                  <a:path w="18" h="24">
                    <a:moveTo>
                      <a:pt x="11" y="0"/>
                    </a:moveTo>
                    <a:lnTo>
                      <a:pt x="0" y="7"/>
                    </a:lnTo>
                    <a:lnTo>
                      <a:pt x="6" y="24"/>
                    </a:lnTo>
                    <a:lnTo>
                      <a:pt x="18" y="20"/>
                    </a:lnTo>
                    <a:lnTo>
                      <a:pt x="11" y="1"/>
                    </a:lnTo>
                    <a:lnTo>
                      <a:pt x="11" y="0"/>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0" name="Group 265"/>
            <p:cNvGrpSpPr>
              <a:grpSpLocks/>
            </p:cNvGrpSpPr>
            <p:nvPr/>
          </p:nvGrpSpPr>
          <p:grpSpPr bwMode="auto">
            <a:xfrm>
              <a:off x="9105" y="249"/>
              <a:ext cx="22" cy="24"/>
              <a:chOff x="9105" y="249"/>
              <a:chExt cx="22" cy="24"/>
            </a:xfrm>
          </p:grpSpPr>
          <p:sp>
            <p:nvSpPr>
              <p:cNvPr id="117" name="Freeform 266"/>
              <p:cNvSpPr>
                <a:spLocks/>
              </p:cNvSpPr>
              <p:nvPr/>
            </p:nvSpPr>
            <p:spPr bwMode="auto">
              <a:xfrm>
                <a:off x="9105" y="249"/>
                <a:ext cx="22" cy="24"/>
              </a:xfrm>
              <a:custGeom>
                <a:avLst/>
                <a:gdLst>
                  <a:gd name="T0" fmla="+- 0 9116 9105"/>
                  <a:gd name="T1" fmla="*/ T0 w 22"/>
                  <a:gd name="T2" fmla="+- 0 249 249"/>
                  <a:gd name="T3" fmla="*/ 249 h 24"/>
                  <a:gd name="T4" fmla="+- 0 9105 9105"/>
                  <a:gd name="T5" fmla="*/ T4 w 22"/>
                  <a:gd name="T6" fmla="+- 0 256 249"/>
                  <a:gd name="T7" fmla="*/ 256 h 24"/>
                  <a:gd name="T8" fmla="+- 0 9116 9105"/>
                  <a:gd name="T9" fmla="*/ T8 w 22"/>
                  <a:gd name="T10" fmla="+- 0 273 249"/>
                  <a:gd name="T11" fmla="*/ 273 h 24"/>
                  <a:gd name="T12" fmla="+- 0 9127 9105"/>
                  <a:gd name="T13" fmla="*/ T12 w 22"/>
                  <a:gd name="T14" fmla="+- 0 266 249"/>
                  <a:gd name="T15" fmla="*/ 266 h 24"/>
                  <a:gd name="T16" fmla="+- 0 9116 9105"/>
                  <a:gd name="T17" fmla="*/ T16 w 22"/>
                  <a:gd name="T18" fmla="+- 0 250 249"/>
                  <a:gd name="T19" fmla="*/ 250 h 24"/>
                  <a:gd name="T20" fmla="+- 0 9116 9105"/>
                  <a:gd name="T21" fmla="*/ T20 w 22"/>
                  <a:gd name="T22" fmla="+- 0 249 249"/>
                  <a:gd name="T23" fmla="*/ 249 h 24"/>
                </a:gdLst>
                <a:ahLst/>
                <a:cxnLst>
                  <a:cxn ang="0">
                    <a:pos x="T1" y="T3"/>
                  </a:cxn>
                  <a:cxn ang="0">
                    <a:pos x="T5" y="T7"/>
                  </a:cxn>
                  <a:cxn ang="0">
                    <a:pos x="T9" y="T11"/>
                  </a:cxn>
                  <a:cxn ang="0">
                    <a:pos x="T13" y="T15"/>
                  </a:cxn>
                  <a:cxn ang="0">
                    <a:pos x="T17" y="T19"/>
                  </a:cxn>
                  <a:cxn ang="0">
                    <a:pos x="T21" y="T23"/>
                  </a:cxn>
                </a:cxnLst>
                <a:rect l="0" t="0" r="r" b="b"/>
                <a:pathLst>
                  <a:path w="22" h="24">
                    <a:moveTo>
                      <a:pt x="11" y="0"/>
                    </a:moveTo>
                    <a:lnTo>
                      <a:pt x="0" y="7"/>
                    </a:lnTo>
                    <a:lnTo>
                      <a:pt x="11" y="24"/>
                    </a:lnTo>
                    <a:lnTo>
                      <a:pt x="22" y="17"/>
                    </a:lnTo>
                    <a:lnTo>
                      <a:pt x="11" y="1"/>
                    </a:lnTo>
                    <a:lnTo>
                      <a:pt x="11" y="0"/>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1" name="Group 263"/>
            <p:cNvGrpSpPr>
              <a:grpSpLocks/>
            </p:cNvGrpSpPr>
            <p:nvPr/>
          </p:nvGrpSpPr>
          <p:grpSpPr bwMode="auto">
            <a:xfrm>
              <a:off x="9093" y="235"/>
              <a:ext cx="23" cy="23"/>
              <a:chOff x="9093" y="235"/>
              <a:chExt cx="23" cy="23"/>
            </a:xfrm>
          </p:grpSpPr>
          <p:sp>
            <p:nvSpPr>
              <p:cNvPr id="116" name="Freeform 264"/>
              <p:cNvSpPr>
                <a:spLocks/>
              </p:cNvSpPr>
              <p:nvPr/>
            </p:nvSpPr>
            <p:spPr bwMode="auto">
              <a:xfrm>
                <a:off x="9093" y="235"/>
                <a:ext cx="23" cy="23"/>
              </a:xfrm>
              <a:custGeom>
                <a:avLst/>
                <a:gdLst>
                  <a:gd name="T0" fmla="+- 0 9102 9093"/>
                  <a:gd name="T1" fmla="*/ T0 w 23"/>
                  <a:gd name="T2" fmla="+- 0 235 235"/>
                  <a:gd name="T3" fmla="*/ 235 h 23"/>
                  <a:gd name="T4" fmla="+- 0 9101 9093"/>
                  <a:gd name="T5" fmla="*/ T4 w 23"/>
                  <a:gd name="T6" fmla="+- 0 235 235"/>
                  <a:gd name="T7" fmla="*/ 235 h 23"/>
                  <a:gd name="T8" fmla="+- 0 9093 9093"/>
                  <a:gd name="T9" fmla="*/ T8 w 23"/>
                  <a:gd name="T10" fmla="+- 0 244 235"/>
                  <a:gd name="T11" fmla="*/ 244 h 23"/>
                  <a:gd name="T12" fmla="+- 0 9107 9093"/>
                  <a:gd name="T13" fmla="*/ T12 w 23"/>
                  <a:gd name="T14" fmla="+- 0 257 235"/>
                  <a:gd name="T15" fmla="*/ 257 h 23"/>
                  <a:gd name="T16" fmla="+- 0 9116 9093"/>
                  <a:gd name="T17" fmla="*/ T16 w 23"/>
                  <a:gd name="T18" fmla="+- 0 249 235"/>
                  <a:gd name="T19" fmla="*/ 249 h 23"/>
                  <a:gd name="T20" fmla="+- 0 9102 9093"/>
                  <a:gd name="T21" fmla="*/ T20 w 23"/>
                  <a:gd name="T22" fmla="+- 0 235 235"/>
                  <a:gd name="T23" fmla="*/ 235 h 23"/>
                </a:gdLst>
                <a:ahLst/>
                <a:cxnLst>
                  <a:cxn ang="0">
                    <a:pos x="T1" y="T3"/>
                  </a:cxn>
                  <a:cxn ang="0">
                    <a:pos x="T5" y="T7"/>
                  </a:cxn>
                  <a:cxn ang="0">
                    <a:pos x="T9" y="T11"/>
                  </a:cxn>
                  <a:cxn ang="0">
                    <a:pos x="T13" y="T15"/>
                  </a:cxn>
                  <a:cxn ang="0">
                    <a:pos x="T17" y="T19"/>
                  </a:cxn>
                  <a:cxn ang="0">
                    <a:pos x="T21" y="T23"/>
                  </a:cxn>
                </a:cxnLst>
                <a:rect l="0" t="0" r="r" b="b"/>
                <a:pathLst>
                  <a:path w="23" h="23">
                    <a:moveTo>
                      <a:pt x="9" y="0"/>
                    </a:moveTo>
                    <a:lnTo>
                      <a:pt x="8" y="0"/>
                    </a:lnTo>
                    <a:lnTo>
                      <a:pt x="0" y="9"/>
                    </a:lnTo>
                    <a:lnTo>
                      <a:pt x="14" y="22"/>
                    </a:lnTo>
                    <a:lnTo>
                      <a:pt x="23" y="14"/>
                    </a:lnTo>
                    <a:lnTo>
                      <a:pt x="9" y="0"/>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2" name="Group 261"/>
            <p:cNvGrpSpPr>
              <a:grpSpLocks/>
            </p:cNvGrpSpPr>
            <p:nvPr/>
          </p:nvGrpSpPr>
          <p:grpSpPr bwMode="auto">
            <a:xfrm>
              <a:off x="9077" y="221"/>
              <a:ext cx="24" cy="23"/>
              <a:chOff x="9077" y="221"/>
              <a:chExt cx="24" cy="23"/>
            </a:xfrm>
          </p:grpSpPr>
          <p:sp>
            <p:nvSpPr>
              <p:cNvPr id="115" name="Freeform 262"/>
              <p:cNvSpPr>
                <a:spLocks/>
              </p:cNvSpPr>
              <p:nvPr/>
            </p:nvSpPr>
            <p:spPr bwMode="auto">
              <a:xfrm>
                <a:off x="9077" y="221"/>
                <a:ext cx="24" cy="23"/>
              </a:xfrm>
              <a:custGeom>
                <a:avLst/>
                <a:gdLst>
                  <a:gd name="T0" fmla="+- 0 9083 9077"/>
                  <a:gd name="T1" fmla="*/ T0 w 24"/>
                  <a:gd name="T2" fmla="+- 0 221 221"/>
                  <a:gd name="T3" fmla="*/ 221 h 23"/>
                  <a:gd name="T4" fmla="+- 0 9077 9077"/>
                  <a:gd name="T5" fmla="*/ T4 w 24"/>
                  <a:gd name="T6" fmla="+- 0 233 221"/>
                  <a:gd name="T7" fmla="*/ 233 h 23"/>
                  <a:gd name="T8" fmla="+- 0 9095 9077"/>
                  <a:gd name="T9" fmla="*/ T8 w 24"/>
                  <a:gd name="T10" fmla="+- 0 244 221"/>
                  <a:gd name="T11" fmla="*/ 244 h 23"/>
                  <a:gd name="T12" fmla="+- 0 9101 9077"/>
                  <a:gd name="T13" fmla="*/ T12 w 24"/>
                  <a:gd name="T14" fmla="+- 0 235 221"/>
                  <a:gd name="T15" fmla="*/ 235 h 23"/>
                  <a:gd name="T16" fmla="+- 0 9084 9077"/>
                  <a:gd name="T17" fmla="*/ T16 w 24"/>
                  <a:gd name="T18" fmla="+- 0 223 221"/>
                  <a:gd name="T19" fmla="*/ 223 h 23"/>
                  <a:gd name="T20" fmla="+- 0 9083 9077"/>
                  <a:gd name="T21" fmla="*/ T20 w 24"/>
                  <a:gd name="T22" fmla="+- 0 221 221"/>
                  <a:gd name="T23" fmla="*/ 221 h 23"/>
                </a:gdLst>
                <a:ahLst/>
                <a:cxnLst>
                  <a:cxn ang="0">
                    <a:pos x="T1" y="T3"/>
                  </a:cxn>
                  <a:cxn ang="0">
                    <a:pos x="T5" y="T7"/>
                  </a:cxn>
                  <a:cxn ang="0">
                    <a:pos x="T9" y="T11"/>
                  </a:cxn>
                  <a:cxn ang="0">
                    <a:pos x="T13" y="T15"/>
                  </a:cxn>
                  <a:cxn ang="0">
                    <a:pos x="T17" y="T19"/>
                  </a:cxn>
                  <a:cxn ang="0">
                    <a:pos x="T21" y="T23"/>
                  </a:cxn>
                </a:cxnLst>
                <a:rect l="0" t="0" r="r" b="b"/>
                <a:pathLst>
                  <a:path w="24" h="23">
                    <a:moveTo>
                      <a:pt x="6" y="0"/>
                    </a:moveTo>
                    <a:lnTo>
                      <a:pt x="0" y="12"/>
                    </a:lnTo>
                    <a:lnTo>
                      <a:pt x="18" y="23"/>
                    </a:lnTo>
                    <a:lnTo>
                      <a:pt x="24" y="14"/>
                    </a:lnTo>
                    <a:lnTo>
                      <a:pt x="7" y="2"/>
                    </a:lnTo>
                    <a:lnTo>
                      <a:pt x="6" y="0"/>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3" name="Group 259"/>
            <p:cNvGrpSpPr>
              <a:grpSpLocks/>
            </p:cNvGrpSpPr>
            <p:nvPr/>
          </p:nvGrpSpPr>
          <p:grpSpPr bwMode="auto">
            <a:xfrm>
              <a:off x="9060" y="217"/>
              <a:ext cx="23" cy="17"/>
              <a:chOff x="9060" y="217"/>
              <a:chExt cx="23" cy="17"/>
            </a:xfrm>
          </p:grpSpPr>
          <p:sp>
            <p:nvSpPr>
              <p:cNvPr id="114" name="Freeform 260"/>
              <p:cNvSpPr>
                <a:spLocks/>
              </p:cNvSpPr>
              <p:nvPr/>
            </p:nvSpPr>
            <p:spPr bwMode="auto">
              <a:xfrm>
                <a:off x="9060" y="217"/>
                <a:ext cx="23" cy="17"/>
              </a:xfrm>
              <a:custGeom>
                <a:avLst/>
                <a:gdLst>
                  <a:gd name="T0" fmla="+- 0 9062 9060"/>
                  <a:gd name="T1" fmla="*/ T0 w 23"/>
                  <a:gd name="T2" fmla="+- 0 217 217"/>
                  <a:gd name="T3" fmla="*/ 217 h 17"/>
                  <a:gd name="T4" fmla="+- 0 9061 9060"/>
                  <a:gd name="T5" fmla="*/ T4 w 23"/>
                  <a:gd name="T6" fmla="+- 0 217 217"/>
                  <a:gd name="T7" fmla="*/ 217 h 17"/>
                  <a:gd name="T8" fmla="+- 0 9060 9060"/>
                  <a:gd name="T9" fmla="*/ T8 w 23"/>
                  <a:gd name="T10" fmla="+- 0 227 217"/>
                  <a:gd name="T11" fmla="*/ 227 h 17"/>
                  <a:gd name="T12" fmla="+- 0 9079 9060"/>
                  <a:gd name="T13" fmla="*/ T12 w 23"/>
                  <a:gd name="T14" fmla="+- 0 233 217"/>
                  <a:gd name="T15" fmla="*/ 233 h 17"/>
                  <a:gd name="T16" fmla="+- 0 9083 9060"/>
                  <a:gd name="T17" fmla="*/ T16 w 23"/>
                  <a:gd name="T18" fmla="+- 0 221 217"/>
                  <a:gd name="T19" fmla="*/ 221 h 17"/>
                  <a:gd name="T20" fmla="+- 0 9062 9060"/>
                  <a:gd name="T21" fmla="*/ T20 w 23"/>
                  <a:gd name="T22" fmla="+- 0 217 217"/>
                  <a:gd name="T23" fmla="*/ 217 h 17"/>
                </a:gdLst>
                <a:ahLst/>
                <a:cxnLst>
                  <a:cxn ang="0">
                    <a:pos x="T1" y="T3"/>
                  </a:cxn>
                  <a:cxn ang="0">
                    <a:pos x="T5" y="T7"/>
                  </a:cxn>
                  <a:cxn ang="0">
                    <a:pos x="T9" y="T11"/>
                  </a:cxn>
                  <a:cxn ang="0">
                    <a:pos x="T13" y="T15"/>
                  </a:cxn>
                  <a:cxn ang="0">
                    <a:pos x="T17" y="T19"/>
                  </a:cxn>
                  <a:cxn ang="0">
                    <a:pos x="T21" y="T23"/>
                  </a:cxn>
                </a:cxnLst>
                <a:rect l="0" t="0" r="r" b="b"/>
                <a:pathLst>
                  <a:path w="23" h="17">
                    <a:moveTo>
                      <a:pt x="2" y="0"/>
                    </a:moveTo>
                    <a:lnTo>
                      <a:pt x="1" y="0"/>
                    </a:lnTo>
                    <a:lnTo>
                      <a:pt x="0" y="10"/>
                    </a:lnTo>
                    <a:lnTo>
                      <a:pt x="19" y="16"/>
                    </a:lnTo>
                    <a:lnTo>
                      <a:pt x="23" y="4"/>
                    </a:lnTo>
                    <a:lnTo>
                      <a:pt x="2" y="0"/>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4" name="Group 257"/>
            <p:cNvGrpSpPr>
              <a:grpSpLocks/>
            </p:cNvGrpSpPr>
            <p:nvPr/>
          </p:nvGrpSpPr>
          <p:grpSpPr bwMode="auto">
            <a:xfrm>
              <a:off x="9042" y="214"/>
              <a:ext cx="20" cy="14"/>
              <a:chOff x="9042" y="214"/>
              <a:chExt cx="20" cy="14"/>
            </a:xfrm>
          </p:grpSpPr>
          <p:sp>
            <p:nvSpPr>
              <p:cNvPr id="113" name="Freeform 258"/>
              <p:cNvSpPr>
                <a:spLocks/>
              </p:cNvSpPr>
              <p:nvPr/>
            </p:nvSpPr>
            <p:spPr bwMode="auto">
              <a:xfrm>
                <a:off x="9042" y="214"/>
                <a:ext cx="20" cy="14"/>
              </a:xfrm>
              <a:custGeom>
                <a:avLst/>
                <a:gdLst>
                  <a:gd name="T0" fmla="+- 0 9043 9042"/>
                  <a:gd name="T1" fmla="*/ T0 w 20"/>
                  <a:gd name="T2" fmla="+- 0 214 214"/>
                  <a:gd name="T3" fmla="*/ 214 h 14"/>
                  <a:gd name="T4" fmla="+- 0 9042 9042"/>
                  <a:gd name="T5" fmla="*/ T4 w 20"/>
                  <a:gd name="T6" fmla="+- 0 225 214"/>
                  <a:gd name="T7" fmla="*/ 225 h 14"/>
                  <a:gd name="T8" fmla="+- 0 9061 9042"/>
                  <a:gd name="T9" fmla="*/ T8 w 20"/>
                  <a:gd name="T10" fmla="+- 0 227 214"/>
                  <a:gd name="T11" fmla="*/ 227 h 14"/>
                  <a:gd name="T12" fmla="+- 0 9061 9042"/>
                  <a:gd name="T13" fmla="*/ T12 w 20"/>
                  <a:gd name="T14" fmla="+- 0 217 214"/>
                  <a:gd name="T15" fmla="*/ 217 h 14"/>
                  <a:gd name="T16" fmla="+- 0 9043 9042"/>
                  <a:gd name="T17" fmla="*/ T16 w 20"/>
                  <a:gd name="T18" fmla="+- 0 214 214"/>
                  <a:gd name="T19" fmla="*/ 214 h 14"/>
                </a:gdLst>
                <a:ahLst/>
                <a:cxnLst>
                  <a:cxn ang="0">
                    <a:pos x="T1" y="T3"/>
                  </a:cxn>
                  <a:cxn ang="0">
                    <a:pos x="T5" y="T7"/>
                  </a:cxn>
                  <a:cxn ang="0">
                    <a:pos x="T9" y="T11"/>
                  </a:cxn>
                  <a:cxn ang="0">
                    <a:pos x="T13" y="T15"/>
                  </a:cxn>
                  <a:cxn ang="0">
                    <a:pos x="T17" y="T19"/>
                  </a:cxn>
                </a:cxnLst>
                <a:rect l="0" t="0" r="r" b="b"/>
                <a:pathLst>
                  <a:path w="20" h="14">
                    <a:moveTo>
                      <a:pt x="1" y="0"/>
                    </a:moveTo>
                    <a:lnTo>
                      <a:pt x="0" y="11"/>
                    </a:lnTo>
                    <a:lnTo>
                      <a:pt x="19" y="13"/>
                    </a:lnTo>
                    <a:lnTo>
                      <a:pt x="19" y="3"/>
                    </a:lnTo>
                    <a:lnTo>
                      <a:pt x="1" y="0"/>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5" name="Group 255"/>
            <p:cNvGrpSpPr>
              <a:grpSpLocks/>
            </p:cNvGrpSpPr>
            <p:nvPr/>
          </p:nvGrpSpPr>
          <p:grpSpPr bwMode="auto">
            <a:xfrm>
              <a:off x="9131" y="309"/>
              <a:ext cx="2" cy="2744"/>
              <a:chOff x="9131" y="309"/>
              <a:chExt cx="2" cy="2744"/>
            </a:xfrm>
          </p:grpSpPr>
          <p:sp>
            <p:nvSpPr>
              <p:cNvPr id="112" name="Freeform 256"/>
              <p:cNvSpPr>
                <a:spLocks noEditPoints="1"/>
              </p:cNvSpPr>
              <p:nvPr/>
            </p:nvSpPr>
            <p:spPr bwMode="auto">
              <a:xfrm>
                <a:off x="18262" y="618"/>
                <a:ext cx="0" cy="2743"/>
              </a:xfrm>
              <a:custGeom>
                <a:avLst/>
                <a:gdLst>
                  <a:gd name="T0" fmla="+- 0 309 309"/>
                  <a:gd name="T1" fmla="*/ 309 h 2744"/>
                  <a:gd name="T2" fmla="+- 0 3053 309"/>
                  <a:gd name="T3" fmla="*/ 3053 h 2744"/>
                </a:gdLst>
                <a:ahLst/>
                <a:cxnLst>
                  <a:cxn ang="0">
                    <a:pos x="0" y="T1"/>
                  </a:cxn>
                  <a:cxn ang="0">
                    <a:pos x="0" y="T3"/>
                  </a:cxn>
                </a:cxnLst>
                <a:rect l="0" t="0" r="r" b="b"/>
                <a:pathLst>
                  <a:path h="2744">
                    <a:moveTo>
                      <a:pt x="0" y="0"/>
                    </a:moveTo>
                    <a:lnTo>
                      <a:pt x="0" y="2744"/>
                    </a:lnTo>
                  </a:path>
                </a:pathLst>
              </a:custGeom>
              <a:noFill/>
              <a:ln w="8890">
                <a:solidFill>
                  <a:srgbClr val="242728"/>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6" name="Group 252"/>
            <p:cNvGrpSpPr>
              <a:grpSpLocks/>
            </p:cNvGrpSpPr>
            <p:nvPr/>
          </p:nvGrpSpPr>
          <p:grpSpPr bwMode="auto">
            <a:xfrm>
              <a:off x="9042" y="353"/>
              <a:ext cx="2" cy="2699"/>
              <a:chOff x="9042" y="353"/>
              <a:chExt cx="2" cy="2699"/>
            </a:xfrm>
          </p:grpSpPr>
          <p:sp>
            <p:nvSpPr>
              <p:cNvPr id="110" name="Freeform 254"/>
              <p:cNvSpPr>
                <a:spLocks noEditPoints="1"/>
              </p:cNvSpPr>
              <p:nvPr/>
            </p:nvSpPr>
            <p:spPr bwMode="auto">
              <a:xfrm>
                <a:off x="18084" y="706"/>
                <a:ext cx="0" cy="2699"/>
              </a:xfrm>
              <a:custGeom>
                <a:avLst/>
                <a:gdLst>
                  <a:gd name="T0" fmla="+- 0 353 353"/>
                  <a:gd name="T1" fmla="*/ 353 h 2699"/>
                  <a:gd name="T2" fmla="+- 0 3052 353"/>
                  <a:gd name="T3" fmla="*/ 3052 h 2699"/>
                </a:gdLst>
                <a:ahLst/>
                <a:cxnLst>
                  <a:cxn ang="0">
                    <a:pos x="0" y="T1"/>
                  </a:cxn>
                  <a:cxn ang="0">
                    <a:pos x="0" y="T3"/>
                  </a:cxn>
                </a:cxnLst>
                <a:rect l="0" t="0" r="r" b="b"/>
                <a:pathLst>
                  <a:path h="2699">
                    <a:moveTo>
                      <a:pt x="0" y="0"/>
                    </a:moveTo>
                    <a:lnTo>
                      <a:pt x="0" y="2699"/>
                    </a:lnTo>
                  </a:path>
                </a:pathLst>
              </a:custGeom>
              <a:noFill/>
              <a:ln w="8127">
                <a:solidFill>
                  <a:srgbClr val="242728"/>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11" name="Picture 25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4"/>
                <a:ext cx="4599" cy="32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48"/>
            <p:cNvGrpSpPr>
              <a:grpSpLocks/>
            </p:cNvGrpSpPr>
            <p:nvPr/>
          </p:nvGrpSpPr>
          <p:grpSpPr bwMode="auto">
            <a:xfrm>
              <a:off x="4968" y="2551"/>
              <a:ext cx="14" cy="23"/>
              <a:chOff x="4968" y="2551"/>
              <a:chExt cx="14" cy="23"/>
            </a:xfrm>
          </p:grpSpPr>
          <p:sp>
            <p:nvSpPr>
              <p:cNvPr id="109" name="Freeform 249"/>
              <p:cNvSpPr>
                <a:spLocks/>
              </p:cNvSpPr>
              <p:nvPr/>
            </p:nvSpPr>
            <p:spPr bwMode="auto">
              <a:xfrm>
                <a:off x="4968" y="2551"/>
                <a:ext cx="14" cy="23"/>
              </a:xfrm>
              <a:custGeom>
                <a:avLst/>
                <a:gdLst>
                  <a:gd name="T0" fmla="+- 0 4980 4968"/>
                  <a:gd name="T1" fmla="*/ T0 w 14"/>
                  <a:gd name="T2" fmla="+- 0 2551 2551"/>
                  <a:gd name="T3" fmla="*/ 2551 h 23"/>
                  <a:gd name="T4" fmla="+- 0 4979 4968"/>
                  <a:gd name="T5" fmla="*/ T4 w 14"/>
                  <a:gd name="T6" fmla="+- 0 2551 2551"/>
                  <a:gd name="T7" fmla="*/ 2551 h 23"/>
                  <a:gd name="T8" fmla="+- 0 4968 4968"/>
                  <a:gd name="T9" fmla="*/ T8 w 14"/>
                  <a:gd name="T10" fmla="+- 0 2553 2551"/>
                  <a:gd name="T11" fmla="*/ 2553 h 23"/>
                  <a:gd name="T12" fmla="+- 0 4970 4968"/>
                  <a:gd name="T13" fmla="*/ T12 w 14"/>
                  <a:gd name="T14" fmla="+- 0 2573 2551"/>
                  <a:gd name="T15" fmla="*/ 2573 h 23"/>
                  <a:gd name="T16" fmla="+- 0 4981 4968"/>
                  <a:gd name="T17" fmla="*/ T16 w 14"/>
                  <a:gd name="T18" fmla="+- 0 2571 2551"/>
                  <a:gd name="T19" fmla="*/ 2571 h 23"/>
                  <a:gd name="T20" fmla="+- 0 4980 4968"/>
                  <a:gd name="T21" fmla="*/ T20 w 14"/>
                  <a:gd name="T22" fmla="+- 0 2551 2551"/>
                  <a:gd name="T23" fmla="*/ 2551 h 23"/>
                </a:gdLst>
                <a:ahLst/>
                <a:cxnLst>
                  <a:cxn ang="0">
                    <a:pos x="T1" y="T3"/>
                  </a:cxn>
                  <a:cxn ang="0">
                    <a:pos x="T5" y="T7"/>
                  </a:cxn>
                  <a:cxn ang="0">
                    <a:pos x="T9" y="T11"/>
                  </a:cxn>
                  <a:cxn ang="0">
                    <a:pos x="T13" y="T15"/>
                  </a:cxn>
                  <a:cxn ang="0">
                    <a:pos x="T17" y="T19"/>
                  </a:cxn>
                  <a:cxn ang="0">
                    <a:pos x="T21" y="T23"/>
                  </a:cxn>
                </a:cxnLst>
                <a:rect l="0" t="0" r="r" b="b"/>
                <a:pathLst>
                  <a:path w="14" h="23">
                    <a:moveTo>
                      <a:pt x="12" y="0"/>
                    </a:moveTo>
                    <a:lnTo>
                      <a:pt x="11" y="0"/>
                    </a:lnTo>
                    <a:lnTo>
                      <a:pt x="0" y="2"/>
                    </a:lnTo>
                    <a:lnTo>
                      <a:pt x="2" y="22"/>
                    </a:lnTo>
                    <a:lnTo>
                      <a:pt x="13" y="20"/>
                    </a:lnTo>
                    <a:lnTo>
                      <a:pt x="12" y="0"/>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8" name="Group 246"/>
            <p:cNvGrpSpPr>
              <a:grpSpLocks/>
            </p:cNvGrpSpPr>
            <p:nvPr/>
          </p:nvGrpSpPr>
          <p:grpSpPr bwMode="auto">
            <a:xfrm>
              <a:off x="4961" y="2531"/>
              <a:ext cx="18" cy="23"/>
              <a:chOff x="4961" y="2531"/>
              <a:chExt cx="18" cy="23"/>
            </a:xfrm>
          </p:grpSpPr>
          <p:sp>
            <p:nvSpPr>
              <p:cNvPr id="108" name="Freeform 247"/>
              <p:cNvSpPr>
                <a:spLocks/>
              </p:cNvSpPr>
              <p:nvPr/>
            </p:nvSpPr>
            <p:spPr bwMode="auto">
              <a:xfrm>
                <a:off x="4961" y="2531"/>
                <a:ext cx="18" cy="23"/>
              </a:xfrm>
              <a:custGeom>
                <a:avLst/>
                <a:gdLst>
                  <a:gd name="T0" fmla="+- 0 4971 4961"/>
                  <a:gd name="T1" fmla="*/ T0 w 18"/>
                  <a:gd name="T2" fmla="+- 0 2531 2531"/>
                  <a:gd name="T3" fmla="*/ 2531 h 23"/>
                  <a:gd name="T4" fmla="+- 0 4961 4961"/>
                  <a:gd name="T5" fmla="*/ T4 w 18"/>
                  <a:gd name="T6" fmla="+- 0 2536 2531"/>
                  <a:gd name="T7" fmla="*/ 2536 h 23"/>
                  <a:gd name="T8" fmla="+- 0 4968 4961"/>
                  <a:gd name="T9" fmla="*/ T8 w 18"/>
                  <a:gd name="T10" fmla="+- 0 2554 2531"/>
                  <a:gd name="T11" fmla="*/ 2554 h 23"/>
                  <a:gd name="T12" fmla="+- 0 4979 4961"/>
                  <a:gd name="T13" fmla="*/ T12 w 18"/>
                  <a:gd name="T14" fmla="+- 0 2551 2531"/>
                  <a:gd name="T15" fmla="*/ 2551 h 23"/>
                  <a:gd name="T16" fmla="+- 0 4971 4961"/>
                  <a:gd name="T17" fmla="*/ T16 w 18"/>
                  <a:gd name="T18" fmla="+- 0 2533 2531"/>
                  <a:gd name="T19" fmla="*/ 2533 h 23"/>
                  <a:gd name="T20" fmla="+- 0 4971 4961"/>
                  <a:gd name="T21" fmla="*/ T20 w 18"/>
                  <a:gd name="T22" fmla="+- 0 2531 2531"/>
                  <a:gd name="T23" fmla="*/ 2531 h 23"/>
                </a:gdLst>
                <a:ahLst/>
                <a:cxnLst>
                  <a:cxn ang="0">
                    <a:pos x="T1" y="T3"/>
                  </a:cxn>
                  <a:cxn ang="0">
                    <a:pos x="T5" y="T7"/>
                  </a:cxn>
                  <a:cxn ang="0">
                    <a:pos x="T9" y="T11"/>
                  </a:cxn>
                  <a:cxn ang="0">
                    <a:pos x="T13" y="T15"/>
                  </a:cxn>
                  <a:cxn ang="0">
                    <a:pos x="T17" y="T19"/>
                  </a:cxn>
                  <a:cxn ang="0">
                    <a:pos x="T21" y="T23"/>
                  </a:cxn>
                </a:cxnLst>
                <a:rect l="0" t="0" r="r" b="b"/>
                <a:pathLst>
                  <a:path w="18" h="23">
                    <a:moveTo>
                      <a:pt x="10" y="0"/>
                    </a:moveTo>
                    <a:lnTo>
                      <a:pt x="0" y="5"/>
                    </a:lnTo>
                    <a:lnTo>
                      <a:pt x="7" y="23"/>
                    </a:lnTo>
                    <a:lnTo>
                      <a:pt x="18" y="20"/>
                    </a:lnTo>
                    <a:lnTo>
                      <a:pt x="10" y="2"/>
                    </a:lnTo>
                    <a:lnTo>
                      <a:pt x="10" y="0"/>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9" name="Group 244"/>
            <p:cNvGrpSpPr>
              <a:grpSpLocks/>
            </p:cNvGrpSpPr>
            <p:nvPr/>
          </p:nvGrpSpPr>
          <p:grpSpPr bwMode="auto">
            <a:xfrm>
              <a:off x="4951" y="2512"/>
              <a:ext cx="21" cy="26"/>
              <a:chOff x="4951" y="2512"/>
              <a:chExt cx="21" cy="26"/>
            </a:xfrm>
          </p:grpSpPr>
          <p:sp>
            <p:nvSpPr>
              <p:cNvPr id="107" name="Freeform 245"/>
              <p:cNvSpPr>
                <a:spLocks/>
              </p:cNvSpPr>
              <p:nvPr/>
            </p:nvSpPr>
            <p:spPr bwMode="auto">
              <a:xfrm>
                <a:off x="4951" y="2512"/>
                <a:ext cx="21" cy="26"/>
              </a:xfrm>
              <a:custGeom>
                <a:avLst/>
                <a:gdLst>
                  <a:gd name="T0" fmla="+- 0 4961 4951"/>
                  <a:gd name="T1" fmla="*/ T0 w 21"/>
                  <a:gd name="T2" fmla="+- 0 2512 2512"/>
                  <a:gd name="T3" fmla="*/ 2512 h 26"/>
                  <a:gd name="T4" fmla="+- 0 4951 4951"/>
                  <a:gd name="T5" fmla="*/ T4 w 21"/>
                  <a:gd name="T6" fmla="+- 0 2519 2512"/>
                  <a:gd name="T7" fmla="*/ 2519 h 26"/>
                  <a:gd name="T8" fmla="+- 0 4961 4951"/>
                  <a:gd name="T9" fmla="*/ T8 w 21"/>
                  <a:gd name="T10" fmla="+- 0 2537 2512"/>
                  <a:gd name="T11" fmla="*/ 2537 h 26"/>
                  <a:gd name="T12" fmla="+- 0 4971 4951"/>
                  <a:gd name="T13" fmla="*/ T12 w 21"/>
                  <a:gd name="T14" fmla="+- 0 2531 2512"/>
                  <a:gd name="T15" fmla="*/ 2531 h 26"/>
                  <a:gd name="T16" fmla="+- 0 4961 4951"/>
                  <a:gd name="T17" fmla="*/ T16 w 21"/>
                  <a:gd name="T18" fmla="+- 0 2515 2512"/>
                  <a:gd name="T19" fmla="*/ 2515 h 26"/>
                  <a:gd name="T20" fmla="+- 0 4961 4951"/>
                  <a:gd name="T21" fmla="*/ T20 w 21"/>
                  <a:gd name="T22" fmla="+- 0 2512 2512"/>
                  <a:gd name="T23" fmla="*/ 2512 h 26"/>
                </a:gdLst>
                <a:ahLst/>
                <a:cxnLst>
                  <a:cxn ang="0">
                    <a:pos x="T1" y="T3"/>
                  </a:cxn>
                  <a:cxn ang="0">
                    <a:pos x="T5" y="T7"/>
                  </a:cxn>
                  <a:cxn ang="0">
                    <a:pos x="T9" y="T11"/>
                  </a:cxn>
                  <a:cxn ang="0">
                    <a:pos x="T13" y="T15"/>
                  </a:cxn>
                  <a:cxn ang="0">
                    <a:pos x="T17" y="T19"/>
                  </a:cxn>
                  <a:cxn ang="0">
                    <a:pos x="T21" y="T23"/>
                  </a:cxn>
                </a:cxnLst>
                <a:rect l="0" t="0" r="r" b="b"/>
                <a:pathLst>
                  <a:path w="21" h="26">
                    <a:moveTo>
                      <a:pt x="10" y="0"/>
                    </a:moveTo>
                    <a:lnTo>
                      <a:pt x="0" y="7"/>
                    </a:lnTo>
                    <a:lnTo>
                      <a:pt x="10" y="25"/>
                    </a:lnTo>
                    <a:lnTo>
                      <a:pt x="20" y="19"/>
                    </a:lnTo>
                    <a:lnTo>
                      <a:pt x="10" y="3"/>
                    </a:lnTo>
                    <a:lnTo>
                      <a:pt x="10" y="0"/>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0" name="Group 242"/>
            <p:cNvGrpSpPr>
              <a:grpSpLocks/>
            </p:cNvGrpSpPr>
            <p:nvPr/>
          </p:nvGrpSpPr>
          <p:grpSpPr bwMode="auto">
            <a:xfrm>
              <a:off x="4938" y="2498"/>
              <a:ext cx="23" cy="24"/>
              <a:chOff x="4938" y="2498"/>
              <a:chExt cx="23" cy="24"/>
            </a:xfrm>
          </p:grpSpPr>
          <p:sp>
            <p:nvSpPr>
              <p:cNvPr id="106" name="Freeform 243"/>
              <p:cNvSpPr>
                <a:spLocks/>
              </p:cNvSpPr>
              <p:nvPr/>
            </p:nvSpPr>
            <p:spPr bwMode="auto">
              <a:xfrm>
                <a:off x="4938" y="2498"/>
                <a:ext cx="23" cy="24"/>
              </a:xfrm>
              <a:custGeom>
                <a:avLst/>
                <a:gdLst>
                  <a:gd name="T0" fmla="+- 0 4945 4938"/>
                  <a:gd name="T1" fmla="*/ T0 w 23"/>
                  <a:gd name="T2" fmla="+- 0 2498 2498"/>
                  <a:gd name="T3" fmla="*/ 2498 h 24"/>
                  <a:gd name="T4" fmla="+- 0 4938 4938"/>
                  <a:gd name="T5" fmla="*/ T4 w 23"/>
                  <a:gd name="T6" fmla="+- 0 2507 2498"/>
                  <a:gd name="T7" fmla="*/ 2507 h 24"/>
                  <a:gd name="T8" fmla="+- 0 4952 4938"/>
                  <a:gd name="T9" fmla="*/ T8 w 23"/>
                  <a:gd name="T10" fmla="+- 0 2522 2498"/>
                  <a:gd name="T11" fmla="*/ 2522 h 24"/>
                  <a:gd name="T12" fmla="+- 0 4961 4938"/>
                  <a:gd name="T13" fmla="*/ T12 w 23"/>
                  <a:gd name="T14" fmla="+- 0 2512 2498"/>
                  <a:gd name="T15" fmla="*/ 2512 h 24"/>
                  <a:gd name="T16" fmla="+- 0 4946 4938"/>
                  <a:gd name="T17" fmla="*/ T16 w 23"/>
                  <a:gd name="T18" fmla="+- 0 2499 2498"/>
                  <a:gd name="T19" fmla="*/ 2499 h 24"/>
                  <a:gd name="T20" fmla="+- 0 4945 4938"/>
                  <a:gd name="T21" fmla="*/ T20 w 23"/>
                  <a:gd name="T22" fmla="+- 0 2498 2498"/>
                  <a:gd name="T23" fmla="*/ 2498 h 24"/>
                </a:gdLst>
                <a:ahLst/>
                <a:cxnLst>
                  <a:cxn ang="0">
                    <a:pos x="T1" y="T3"/>
                  </a:cxn>
                  <a:cxn ang="0">
                    <a:pos x="T5" y="T7"/>
                  </a:cxn>
                  <a:cxn ang="0">
                    <a:pos x="T9" y="T11"/>
                  </a:cxn>
                  <a:cxn ang="0">
                    <a:pos x="T13" y="T15"/>
                  </a:cxn>
                  <a:cxn ang="0">
                    <a:pos x="T17" y="T19"/>
                  </a:cxn>
                  <a:cxn ang="0">
                    <a:pos x="T21" y="T23"/>
                  </a:cxn>
                </a:cxnLst>
                <a:rect l="0" t="0" r="r" b="b"/>
                <a:pathLst>
                  <a:path w="23" h="24">
                    <a:moveTo>
                      <a:pt x="7" y="0"/>
                    </a:moveTo>
                    <a:lnTo>
                      <a:pt x="0" y="9"/>
                    </a:lnTo>
                    <a:lnTo>
                      <a:pt x="14" y="24"/>
                    </a:lnTo>
                    <a:lnTo>
                      <a:pt x="23" y="14"/>
                    </a:lnTo>
                    <a:lnTo>
                      <a:pt x="8" y="1"/>
                    </a:lnTo>
                    <a:lnTo>
                      <a:pt x="7" y="0"/>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1" name="Group 240"/>
            <p:cNvGrpSpPr>
              <a:grpSpLocks/>
            </p:cNvGrpSpPr>
            <p:nvPr/>
          </p:nvGrpSpPr>
          <p:grpSpPr bwMode="auto">
            <a:xfrm>
              <a:off x="4921" y="2487"/>
              <a:ext cx="24" cy="22"/>
              <a:chOff x="4921" y="2487"/>
              <a:chExt cx="24" cy="22"/>
            </a:xfrm>
          </p:grpSpPr>
          <p:sp>
            <p:nvSpPr>
              <p:cNvPr id="105" name="Freeform 241"/>
              <p:cNvSpPr>
                <a:spLocks/>
              </p:cNvSpPr>
              <p:nvPr/>
            </p:nvSpPr>
            <p:spPr bwMode="auto">
              <a:xfrm>
                <a:off x="4921" y="2487"/>
                <a:ext cx="24" cy="22"/>
              </a:xfrm>
              <a:custGeom>
                <a:avLst/>
                <a:gdLst>
                  <a:gd name="T0" fmla="+- 0 4928 4921"/>
                  <a:gd name="T1" fmla="*/ T0 w 24"/>
                  <a:gd name="T2" fmla="+- 0 2487 2487"/>
                  <a:gd name="T3" fmla="*/ 2487 h 22"/>
                  <a:gd name="T4" fmla="+- 0 4926 4921"/>
                  <a:gd name="T5" fmla="*/ T4 w 24"/>
                  <a:gd name="T6" fmla="+- 0 2487 2487"/>
                  <a:gd name="T7" fmla="*/ 2487 h 22"/>
                  <a:gd name="T8" fmla="+- 0 4921 4921"/>
                  <a:gd name="T9" fmla="*/ T8 w 24"/>
                  <a:gd name="T10" fmla="+- 0 2497 2487"/>
                  <a:gd name="T11" fmla="*/ 2497 h 22"/>
                  <a:gd name="T12" fmla="+- 0 4939 4921"/>
                  <a:gd name="T13" fmla="*/ T12 w 24"/>
                  <a:gd name="T14" fmla="+- 0 2509 2487"/>
                  <a:gd name="T15" fmla="*/ 2509 h 22"/>
                  <a:gd name="T16" fmla="+- 0 4945 4921"/>
                  <a:gd name="T17" fmla="*/ T16 w 24"/>
                  <a:gd name="T18" fmla="+- 0 2498 2487"/>
                  <a:gd name="T19" fmla="*/ 2498 h 22"/>
                  <a:gd name="T20" fmla="+- 0 4928 4921"/>
                  <a:gd name="T21" fmla="*/ T20 w 24"/>
                  <a:gd name="T22" fmla="+- 0 2487 2487"/>
                  <a:gd name="T23" fmla="*/ 2487 h 22"/>
                </a:gdLst>
                <a:ahLst/>
                <a:cxnLst>
                  <a:cxn ang="0">
                    <a:pos x="T1" y="T3"/>
                  </a:cxn>
                  <a:cxn ang="0">
                    <a:pos x="T5" y="T7"/>
                  </a:cxn>
                  <a:cxn ang="0">
                    <a:pos x="T9" y="T11"/>
                  </a:cxn>
                  <a:cxn ang="0">
                    <a:pos x="T13" y="T15"/>
                  </a:cxn>
                  <a:cxn ang="0">
                    <a:pos x="T17" y="T19"/>
                  </a:cxn>
                  <a:cxn ang="0">
                    <a:pos x="T21" y="T23"/>
                  </a:cxn>
                </a:cxnLst>
                <a:rect l="0" t="0" r="r" b="b"/>
                <a:pathLst>
                  <a:path w="24" h="22">
                    <a:moveTo>
                      <a:pt x="7" y="0"/>
                    </a:moveTo>
                    <a:lnTo>
                      <a:pt x="5" y="0"/>
                    </a:lnTo>
                    <a:lnTo>
                      <a:pt x="0" y="10"/>
                    </a:lnTo>
                    <a:lnTo>
                      <a:pt x="18" y="22"/>
                    </a:lnTo>
                    <a:lnTo>
                      <a:pt x="24" y="11"/>
                    </a:lnTo>
                    <a:lnTo>
                      <a:pt x="7" y="0"/>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2" name="Group 238"/>
            <p:cNvGrpSpPr>
              <a:grpSpLocks/>
            </p:cNvGrpSpPr>
            <p:nvPr/>
          </p:nvGrpSpPr>
          <p:grpSpPr bwMode="auto">
            <a:xfrm>
              <a:off x="4904" y="2481"/>
              <a:ext cx="22" cy="17"/>
              <a:chOff x="4904" y="2481"/>
              <a:chExt cx="22" cy="17"/>
            </a:xfrm>
          </p:grpSpPr>
          <p:sp>
            <p:nvSpPr>
              <p:cNvPr id="104" name="Freeform 239"/>
              <p:cNvSpPr>
                <a:spLocks/>
              </p:cNvSpPr>
              <p:nvPr/>
            </p:nvSpPr>
            <p:spPr bwMode="auto">
              <a:xfrm>
                <a:off x="4904" y="2481"/>
                <a:ext cx="22" cy="17"/>
              </a:xfrm>
              <a:custGeom>
                <a:avLst/>
                <a:gdLst>
                  <a:gd name="T0" fmla="+- 0 4908 4904"/>
                  <a:gd name="T1" fmla="*/ T0 w 22"/>
                  <a:gd name="T2" fmla="+- 0 2481 2481"/>
                  <a:gd name="T3" fmla="*/ 2481 h 17"/>
                  <a:gd name="T4" fmla="+- 0 4907 4904"/>
                  <a:gd name="T5" fmla="*/ T4 w 22"/>
                  <a:gd name="T6" fmla="+- 0 2481 2481"/>
                  <a:gd name="T7" fmla="*/ 2481 h 17"/>
                  <a:gd name="T8" fmla="+- 0 4904 4904"/>
                  <a:gd name="T9" fmla="*/ T8 w 22"/>
                  <a:gd name="T10" fmla="+- 0 2492 2481"/>
                  <a:gd name="T11" fmla="*/ 2492 h 17"/>
                  <a:gd name="T12" fmla="+- 0 4923 4904"/>
                  <a:gd name="T13" fmla="*/ T12 w 22"/>
                  <a:gd name="T14" fmla="+- 0 2498 2481"/>
                  <a:gd name="T15" fmla="*/ 2498 h 17"/>
                  <a:gd name="T16" fmla="+- 0 4926 4904"/>
                  <a:gd name="T17" fmla="*/ T16 w 22"/>
                  <a:gd name="T18" fmla="+- 0 2487 2481"/>
                  <a:gd name="T19" fmla="*/ 2487 h 17"/>
                  <a:gd name="T20" fmla="+- 0 4908 4904"/>
                  <a:gd name="T21" fmla="*/ T20 w 22"/>
                  <a:gd name="T22" fmla="+- 0 2481 2481"/>
                  <a:gd name="T23" fmla="*/ 2481 h 17"/>
                </a:gdLst>
                <a:ahLst/>
                <a:cxnLst>
                  <a:cxn ang="0">
                    <a:pos x="T1" y="T3"/>
                  </a:cxn>
                  <a:cxn ang="0">
                    <a:pos x="T5" y="T7"/>
                  </a:cxn>
                  <a:cxn ang="0">
                    <a:pos x="T9" y="T11"/>
                  </a:cxn>
                  <a:cxn ang="0">
                    <a:pos x="T13" y="T15"/>
                  </a:cxn>
                  <a:cxn ang="0">
                    <a:pos x="T17" y="T19"/>
                  </a:cxn>
                  <a:cxn ang="0">
                    <a:pos x="T21" y="T23"/>
                  </a:cxn>
                </a:cxnLst>
                <a:rect l="0" t="0" r="r" b="b"/>
                <a:pathLst>
                  <a:path w="22" h="17">
                    <a:moveTo>
                      <a:pt x="4" y="0"/>
                    </a:moveTo>
                    <a:lnTo>
                      <a:pt x="3" y="0"/>
                    </a:lnTo>
                    <a:lnTo>
                      <a:pt x="0" y="11"/>
                    </a:lnTo>
                    <a:lnTo>
                      <a:pt x="19" y="17"/>
                    </a:lnTo>
                    <a:lnTo>
                      <a:pt x="22" y="6"/>
                    </a:lnTo>
                    <a:lnTo>
                      <a:pt x="4" y="0"/>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3" name="Group 236"/>
            <p:cNvGrpSpPr>
              <a:grpSpLocks/>
            </p:cNvGrpSpPr>
            <p:nvPr/>
          </p:nvGrpSpPr>
          <p:grpSpPr bwMode="auto">
            <a:xfrm>
              <a:off x="4885" y="2477"/>
              <a:ext cx="22" cy="15"/>
              <a:chOff x="4885" y="2477"/>
              <a:chExt cx="22" cy="15"/>
            </a:xfrm>
          </p:grpSpPr>
          <p:sp>
            <p:nvSpPr>
              <p:cNvPr id="103" name="Freeform 237"/>
              <p:cNvSpPr>
                <a:spLocks/>
              </p:cNvSpPr>
              <p:nvPr/>
            </p:nvSpPr>
            <p:spPr bwMode="auto">
              <a:xfrm>
                <a:off x="4885" y="2477"/>
                <a:ext cx="22" cy="15"/>
              </a:xfrm>
              <a:custGeom>
                <a:avLst/>
                <a:gdLst>
                  <a:gd name="T0" fmla="+- 0 4886 4885"/>
                  <a:gd name="T1" fmla="*/ T0 w 22"/>
                  <a:gd name="T2" fmla="+- 0 2477 2477"/>
                  <a:gd name="T3" fmla="*/ 2477 h 15"/>
                  <a:gd name="T4" fmla="+- 0 4885 4885"/>
                  <a:gd name="T5" fmla="*/ T4 w 22"/>
                  <a:gd name="T6" fmla="+- 0 2489 2477"/>
                  <a:gd name="T7" fmla="*/ 2489 h 15"/>
                  <a:gd name="T8" fmla="+- 0 4905 4885"/>
                  <a:gd name="T9" fmla="*/ T8 w 22"/>
                  <a:gd name="T10" fmla="+- 0 2492 2477"/>
                  <a:gd name="T11" fmla="*/ 2492 h 15"/>
                  <a:gd name="T12" fmla="+- 0 4907 4885"/>
                  <a:gd name="T13" fmla="*/ T12 w 22"/>
                  <a:gd name="T14" fmla="+- 0 2481 2477"/>
                  <a:gd name="T15" fmla="*/ 2481 h 15"/>
                  <a:gd name="T16" fmla="+- 0 4886 4885"/>
                  <a:gd name="T17" fmla="*/ T16 w 22"/>
                  <a:gd name="T18" fmla="+- 0 2477 2477"/>
                  <a:gd name="T19" fmla="*/ 2477 h 15"/>
                </a:gdLst>
                <a:ahLst/>
                <a:cxnLst>
                  <a:cxn ang="0">
                    <a:pos x="T1" y="T3"/>
                  </a:cxn>
                  <a:cxn ang="0">
                    <a:pos x="T5" y="T7"/>
                  </a:cxn>
                  <a:cxn ang="0">
                    <a:pos x="T9" y="T11"/>
                  </a:cxn>
                  <a:cxn ang="0">
                    <a:pos x="T13" y="T15"/>
                  </a:cxn>
                  <a:cxn ang="0">
                    <a:pos x="T17" y="T19"/>
                  </a:cxn>
                </a:cxnLst>
                <a:rect l="0" t="0" r="r" b="b"/>
                <a:pathLst>
                  <a:path w="22" h="15">
                    <a:moveTo>
                      <a:pt x="1" y="0"/>
                    </a:moveTo>
                    <a:lnTo>
                      <a:pt x="0" y="12"/>
                    </a:lnTo>
                    <a:lnTo>
                      <a:pt x="20" y="15"/>
                    </a:lnTo>
                    <a:lnTo>
                      <a:pt x="22" y="4"/>
                    </a:lnTo>
                    <a:lnTo>
                      <a:pt x="1" y="0"/>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4" name="Group 234"/>
            <p:cNvGrpSpPr>
              <a:grpSpLocks/>
            </p:cNvGrpSpPr>
            <p:nvPr/>
          </p:nvGrpSpPr>
          <p:grpSpPr bwMode="auto">
            <a:xfrm>
              <a:off x="4879" y="2607"/>
              <a:ext cx="14" cy="12"/>
              <a:chOff x="4879" y="2607"/>
              <a:chExt cx="14" cy="12"/>
            </a:xfrm>
          </p:grpSpPr>
          <p:sp>
            <p:nvSpPr>
              <p:cNvPr id="102" name="Freeform 235"/>
              <p:cNvSpPr>
                <a:spLocks/>
              </p:cNvSpPr>
              <p:nvPr/>
            </p:nvSpPr>
            <p:spPr bwMode="auto">
              <a:xfrm>
                <a:off x="4879" y="2607"/>
                <a:ext cx="14" cy="12"/>
              </a:xfrm>
              <a:custGeom>
                <a:avLst/>
                <a:gdLst>
                  <a:gd name="T0" fmla="+- 0 4891 4879"/>
                  <a:gd name="T1" fmla="*/ T0 w 14"/>
                  <a:gd name="T2" fmla="+- 0 2607 2607"/>
                  <a:gd name="T3" fmla="*/ 2607 h 12"/>
                  <a:gd name="T4" fmla="+- 0 4879 4879"/>
                  <a:gd name="T5" fmla="*/ T4 w 14"/>
                  <a:gd name="T6" fmla="+- 0 2609 2607"/>
                  <a:gd name="T7" fmla="*/ 2609 h 12"/>
                  <a:gd name="T8" fmla="+- 0 4880 4879"/>
                  <a:gd name="T9" fmla="*/ T8 w 14"/>
                  <a:gd name="T10" fmla="+- 0 2619 2607"/>
                  <a:gd name="T11" fmla="*/ 2619 h 12"/>
                  <a:gd name="T12" fmla="+- 0 4892 4879"/>
                  <a:gd name="T13" fmla="*/ T12 w 14"/>
                  <a:gd name="T14" fmla="+- 0 2617 2607"/>
                  <a:gd name="T15" fmla="*/ 2617 h 12"/>
                  <a:gd name="T16" fmla="+- 0 4891 4879"/>
                  <a:gd name="T17" fmla="*/ T16 w 14"/>
                  <a:gd name="T18" fmla="+- 0 2609 2607"/>
                  <a:gd name="T19" fmla="*/ 2609 h 12"/>
                  <a:gd name="T20" fmla="+- 0 4891 4879"/>
                  <a:gd name="T21" fmla="*/ T20 w 14"/>
                  <a:gd name="T22" fmla="+- 0 2607 2607"/>
                  <a:gd name="T23" fmla="*/ 2607 h 12"/>
                </a:gdLst>
                <a:ahLst/>
                <a:cxnLst>
                  <a:cxn ang="0">
                    <a:pos x="T1" y="T3"/>
                  </a:cxn>
                  <a:cxn ang="0">
                    <a:pos x="T5" y="T7"/>
                  </a:cxn>
                  <a:cxn ang="0">
                    <a:pos x="T9" y="T11"/>
                  </a:cxn>
                  <a:cxn ang="0">
                    <a:pos x="T13" y="T15"/>
                  </a:cxn>
                  <a:cxn ang="0">
                    <a:pos x="T17" y="T19"/>
                  </a:cxn>
                  <a:cxn ang="0">
                    <a:pos x="T21" y="T23"/>
                  </a:cxn>
                </a:cxnLst>
                <a:rect l="0" t="0" r="r" b="b"/>
                <a:pathLst>
                  <a:path w="14" h="12">
                    <a:moveTo>
                      <a:pt x="12" y="0"/>
                    </a:moveTo>
                    <a:lnTo>
                      <a:pt x="0" y="2"/>
                    </a:lnTo>
                    <a:lnTo>
                      <a:pt x="1" y="12"/>
                    </a:lnTo>
                    <a:lnTo>
                      <a:pt x="13" y="10"/>
                    </a:lnTo>
                    <a:lnTo>
                      <a:pt x="12" y="2"/>
                    </a:lnTo>
                    <a:lnTo>
                      <a:pt x="12" y="0"/>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5" name="Group 232"/>
            <p:cNvGrpSpPr>
              <a:grpSpLocks/>
            </p:cNvGrpSpPr>
            <p:nvPr/>
          </p:nvGrpSpPr>
          <p:grpSpPr bwMode="auto">
            <a:xfrm>
              <a:off x="4877" y="2596"/>
              <a:ext cx="15" cy="15"/>
              <a:chOff x="4877" y="2596"/>
              <a:chExt cx="15" cy="15"/>
            </a:xfrm>
          </p:grpSpPr>
          <p:sp>
            <p:nvSpPr>
              <p:cNvPr id="101" name="Freeform 233"/>
              <p:cNvSpPr>
                <a:spLocks/>
              </p:cNvSpPr>
              <p:nvPr/>
            </p:nvSpPr>
            <p:spPr bwMode="auto">
              <a:xfrm>
                <a:off x="4877" y="2596"/>
                <a:ext cx="15" cy="15"/>
              </a:xfrm>
              <a:custGeom>
                <a:avLst/>
                <a:gdLst>
                  <a:gd name="T0" fmla="+- 0 4887 4877"/>
                  <a:gd name="T1" fmla="*/ T0 w 15"/>
                  <a:gd name="T2" fmla="+- 0 2596 2596"/>
                  <a:gd name="T3" fmla="*/ 2596 h 15"/>
                  <a:gd name="T4" fmla="+- 0 4877 4877"/>
                  <a:gd name="T5" fmla="*/ T4 w 15"/>
                  <a:gd name="T6" fmla="+- 0 2600 2596"/>
                  <a:gd name="T7" fmla="*/ 2600 h 15"/>
                  <a:gd name="T8" fmla="+- 0 4879 4877"/>
                  <a:gd name="T9" fmla="*/ T8 w 15"/>
                  <a:gd name="T10" fmla="+- 0 2611 2596"/>
                  <a:gd name="T11" fmla="*/ 2611 h 15"/>
                  <a:gd name="T12" fmla="+- 0 4891 4877"/>
                  <a:gd name="T13" fmla="*/ T12 w 15"/>
                  <a:gd name="T14" fmla="+- 0 2607 2596"/>
                  <a:gd name="T15" fmla="*/ 2607 h 15"/>
                  <a:gd name="T16" fmla="+- 0 4887 4877"/>
                  <a:gd name="T17" fmla="*/ T16 w 15"/>
                  <a:gd name="T18" fmla="+- 0 2596 2596"/>
                  <a:gd name="T19" fmla="*/ 2596 h 15"/>
                </a:gdLst>
                <a:ahLst/>
                <a:cxnLst>
                  <a:cxn ang="0">
                    <a:pos x="T1" y="T3"/>
                  </a:cxn>
                  <a:cxn ang="0">
                    <a:pos x="T5" y="T7"/>
                  </a:cxn>
                  <a:cxn ang="0">
                    <a:pos x="T9" y="T11"/>
                  </a:cxn>
                  <a:cxn ang="0">
                    <a:pos x="T13" y="T15"/>
                  </a:cxn>
                  <a:cxn ang="0">
                    <a:pos x="T17" y="T19"/>
                  </a:cxn>
                </a:cxnLst>
                <a:rect l="0" t="0" r="r" b="b"/>
                <a:pathLst>
                  <a:path w="15" h="15">
                    <a:moveTo>
                      <a:pt x="10" y="0"/>
                    </a:moveTo>
                    <a:lnTo>
                      <a:pt x="0" y="4"/>
                    </a:lnTo>
                    <a:lnTo>
                      <a:pt x="2" y="15"/>
                    </a:lnTo>
                    <a:lnTo>
                      <a:pt x="14" y="11"/>
                    </a:lnTo>
                    <a:lnTo>
                      <a:pt x="10" y="0"/>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6" name="Group 229"/>
            <p:cNvGrpSpPr>
              <a:grpSpLocks/>
            </p:cNvGrpSpPr>
            <p:nvPr/>
          </p:nvGrpSpPr>
          <p:grpSpPr bwMode="auto">
            <a:xfrm>
              <a:off x="4872" y="2585"/>
              <a:ext cx="16" cy="17"/>
              <a:chOff x="4872" y="2585"/>
              <a:chExt cx="16" cy="17"/>
            </a:xfrm>
          </p:grpSpPr>
          <p:sp>
            <p:nvSpPr>
              <p:cNvPr id="99" name="Freeform 231"/>
              <p:cNvSpPr>
                <a:spLocks/>
              </p:cNvSpPr>
              <p:nvPr/>
            </p:nvSpPr>
            <p:spPr bwMode="auto">
              <a:xfrm>
                <a:off x="4872" y="2585"/>
                <a:ext cx="16" cy="17"/>
              </a:xfrm>
              <a:custGeom>
                <a:avLst/>
                <a:gdLst>
                  <a:gd name="T0" fmla="+- 0 4880 4872"/>
                  <a:gd name="T1" fmla="*/ T0 w 16"/>
                  <a:gd name="T2" fmla="+- 0 2585 2585"/>
                  <a:gd name="T3" fmla="*/ 2585 h 17"/>
                  <a:gd name="T4" fmla="+- 0 4872 4872"/>
                  <a:gd name="T5" fmla="*/ T4 w 16"/>
                  <a:gd name="T6" fmla="+- 0 2594 2585"/>
                  <a:gd name="T7" fmla="*/ 2594 h 17"/>
                  <a:gd name="T8" fmla="+- 0 4877 4872"/>
                  <a:gd name="T9" fmla="*/ T8 w 16"/>
                  <a:gd name="T10" fmla="+- 0 2602 2585"/>
                  <a:gd name="T11" fmla="*/ 2602 h 17"/>
                  <a:gd name="T12" fmla="+- 0 4887 4872"/>
                  <a:gd name="T13" fmla="*/ T12 w 16"/>
                  <a:gd name="T14" fmla="+- 0 2596 2585"/>
                  <a:gd name="T15" fmla="*/ 2596 h 17"/>
                  <a:gd name="T16" fmla="+- 0 4881 4872"/>
                  <a:gd name="T17" fmla="*/ T16 w 16"/>
                  <a:gd name="T18" fmla="+- 0 2588 2585"/>
                  <a:gd name="T19" fmla="*/ 2588 h 17"/>
                  <a:gd name="T20" fmla="+- 0 4880 4872"/>
                  <a:gd name="T21" fmla="*/ T20 w 16"/>
                  <a:gd name="T22" fmla="+- 0 2585 2585"/>
                  <a:gd name="T23" fmla="*/ 2585 h 17"/>
                </a:gdLst>
                <a:ahLst/>
                <a:cxnLst>
                  <a:cxn ang="0">
                    <a:pos x="T1" y="T3"/>
                  </a:cxn>
                  <a:cxn ang="0">
                    <a:pos x="T5" y="T7"/>
                  </a:cxn>
                  <a:cxn ang="0">
                    <a:pos x="T9" y="T11"/>
                  </a:cxn>
                  <a:cxn ang="0">
                    <a:pos x="T13" y="T15"/>
                  </a:cxn>
                  <a:cxn ang="0">
                    <a:pos x="T17" y="T19"/>
                  </a:cxn>
                  <a:cxn ang="0">
                    <a:pos x="T21" y="T23"/>
                  </a:cxn>
                </a:cxnLst>
                <a:rect l="0" t="0" r="r" b="b"/>
                <a:pathLst>
                  <a:path w="16" h="17">
                    <a:moveTo>
                      <a:pt x="8" y="0"/>
                    </a:moveTo>
                    <a:lnTo>
                      <a:pt x="0" y="9"/>
                    </a:lnTo>
                    <a:lnTo>
                      <a:pt x="5" y="17"/>
                    </a:lnTo>
                    <a:lnTo>
                      <a:pt x="15" y="11"/>
                    </a:lnTo>
                    <a:lnTo>
                      <a:pt x="9" y="3"/>
                    </a:lnTo>
                    <a:lnTo>
                      <a:pt x="8" y="0"/>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230"/>
              <p:cNvSpPr>
                <a:spLocks/>
              </p:cNvSpPr>
              <p:nvPr/>
            </p:nvSpPr>
            <p:spPr bwMode="auto">
              <a:xfrm>
                <a:off x="4872" y="2585"/>
                <a:ext cx="16" cy="17"/>
              </a:xfrm>
              <a:custGeom>
                <a:avLst/>
                <a:gdLst>
                  <a:gd name="T0" fmla="+- 0 4880 4872"/>
                  <a:gd name="T1" fmla="*/ T0 w 16"/>
                  <a:gd name="T2" fmla="+- 0 2585 2585"/>
                  <a:gd name="T3" fmla="*/ 2585 h 17"/>
                  <a:gd name="T4" fmla="+- 0 4881 4872"/>
                  <a:gd name="T5" fmla="*/ T4 w 16"/>
                  <a:gd name="T6" fmla="+- 0 2588 2585"/>
                  <a:gd name="T7" fmla="*/ 2588 h 17"/>
                  <a:gd name="T8" fmla="+- 0 4881 4872"/>
                  <a:gd name="T9" fmla="*/ T8 w 16"/>
                  <a:gd name="T10" fmla="+- 0 2587 2585"/>
                  <a:gd name="T11" fmla="*/ 2587 h 17"/>
                  <a:gd name="T12" fmla="+- 0 4880 4872"/>
                  <a:gd name="T13" fmla="*/ T12 w 16"/>
                  <a:gd name="T14" fmla="+- 0 2585 2585"/>
                  <a:gd name="T15" fmla="*/ 2585 h 17"/>
                </a:gdLst>
                <a:ahLst/>
                <a:cxnLst>
                  <a:cxn ang="0">
                    <a:pos x="T1" y="T3"/>
                  </a:cxn>
                  <a:cxn ang="0">
                    <a:pos x="T5" y="T7"/>
                  </a:cxn>
                  <a:cxn ang="0">
                    <a:pos x="T9" y="T11"/>
                  </a:cxn>
                  <a:cxn ang="0">
                    <a:pos x="T13" y="T15"/>
                  </a:cxn>
                </a:cxnLst>
                <a:rect l="0" t="0" r="r" b="b"/>
                <a:pathLst>
                  <a:path w="16" h="17">
                    <a:moveTo>
                      <a:pt x="8" y="0"/>
                    </a:moveTo>
                    <a:lnTo>
                      <a:pt x="9" y="3"/>
                    </a:lnTo>
                    <a:lnTo>
                      <a:pt x="9" y="2"/>
                    </a:lnTo>
                    <a:lnTo>
                      <a:pt x="8" y="0"/>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7" name="Group 227"/>
            <p:cNvGrpSpPr>
              <a:grpSpLocks/>
            </p:cNvGrpSpPr>
            <p:nvPr/>
          </p:nvGrpSpPr>
          <p:grpSpPr bwMode="auto">
            <a:xfrm>
              <a:off x="4866" y="2578"/>
              <a:ext cx="15" cy="17"/>
              <a:chOff x="4866" y="2578"/>
              <a:chExt cx="15" cy="17"/>
            </a:xfrm>
          </p:grpSpPr>
          <p:sp>
            <p:nvSpPr>
              <p:cNvPr id="98" name="Freeform 228"/>
              <p:cNvSpPr>
                <a:spLocks/>
              </p:cNvSpPr>
              <p:nvPr/>
            </p:nvSpPr>
            <p:spPr bwMode="auto">
              <a:xfrm>
                <a:off x="4866" y="2578"/>
                <a:ext cx="15" cy="17"/>
              </a:xfrm>
              <a:custGeom>
                <a:avLst/>
                <a:gdLst>
                  <a:gd name="T0" fmla="+- 0 4873 4866"/>
                  <a:gd name="T1" fmla="*/ T0 w 15"/>
                  <a:gd name="T2" fmla="+- 0 2578 2578"/>
                  <a:gd name="T3" fmla="*/ 2578 h 17"/>
                  <a:gd name="T4" fmla="+- 0 4866 4866"/>
                  <a:gd name="T5" fmla="*/ T4 w 15"/>
                  <a:gd name="T6" fmla="+- 0 2588 2578"/>
                  <a:gd name="T7" fmla="*/ 2588 h 17"/>
                  <a:gd name="T8" fmla="+- 0 4873 4866"/>
                  <a:gd name="T9" fmla="*/ T8 w 15"/>
                  <a:gd name="T10" fmla="+- 0 2595 2578"/>
                  <a:gd name="T11" fmla="*/ 2595 h 17"/>
                  <a:gd name="T12" fmla="+- 0 4880 4866"/>
                  <a:gd name="T13" fmla="*/ T12 w 15"/>
                  <a:gd name="T14" fmla="+- 0 2585 2578"/>
                  <a:gd name="T15" fmla="*/ 2585 h 17"/>
                  <a:gd name="T16" fmla="+- 0 4873 4866"/>
                  <a:gd name="T17" fmla="*/ T16 w 15"/>
                  <a:gd name="T18" fmla="+- 0 2579 2578"/>
                  <a:gd name="T19" fmla="*/ 2579 h 17"/>
                  <a:gd name="T20" fmla="+- 0 4873 4866"/>
                  <a:gd name="T21" fmla="*/ T20 w 15"/>
                  <a:gd name="T22" fmla="+- 0 2578 2578"/>
                  <a:gd name="T23" fmla="*/ 2578 h 17"/>
                </a:gdLst>
                <a:ahLst/>
                <a:cxnLst>
                  <a:cxn ang="0">
                    <a:pos x="T1" y="T3"/>
                  </a:cxn>
                  <a:cxn ang="0">
                    <a:pos x="T5" y="T7"/>
                  </a:cxn>
                  <a:cxn ang="0">
                    <a:pos x="T9" y="T11"/>
                  </a:cxn>
                  <a:cxn ang="0">
                    <a:pos x="T13" y="T15"/>
                  </a:cxn>
                  <a:cxn ang="0">
                    <a:pos x="T17" y="T19"/>
                  </a:cxn>
                  <a:cxn ang="0">
                    <a:pos x="T21" y="T23"/>
                  </a:cxn>
                </a:cxnLst>
                <a:rect l="0" t="0" r="r" b="b"/>
                <a:pathLst>
                  <a:path w="15" h="17">
                    <a:moveTo>
                      <a:pt x="7" y="0"/>
                    </a:moveTo>
                    <a:lnTo>
                      <a:pt x="0" y="10"/>
                    </a:lnTo>
                    <a:lnTo>
                      <a:pt x="7" y="17"/>
                    </a:lnTo>
                    <a:lnTo>
                      <a:pt x="14" y="7"/>
                    </a:lnTo>
                    <a:lnTo>
                      <a:pt x="7" y="1"/>
                    </a:lnTo>
                    <a:lnTo>
                      <a:pt x="7" y="0"/>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8" name="Group 225"/>
            <p:cNvGrpSpPr>
              <a:grpSpLocks/>
            </p:cNvGrpSpPr>
            <p:nvPr/>
          </p:nvGrpSpPr>
          <p:grpSpPr bwMode="auto">
            <a:xfrm>
              <a:off x="4857" y="2573"/>
              <a:ext cx="16" cy="16"/>
              <a:chOff x="4857" y="2573"/>
              <a:chExt cx="16" cy="16"/>
            </a:xfrm>
          </p:grpSpPr>
          <p:sp>
            <p:nvSpPr>
              <p:cNvPr id="97" name="Freeform 226"/>
              <p:cNvSpPr>
                <a:spLocks/>
              </p:cNvSpPr>
              <p:nvPr/>
            </p:nvSpPr>
            <p:spPr bwMode="auto">
              <a:xfrm>
                <a:off x="4857" y="2573"/>
                <a:ext cx="16" cy="16"/>
              </a:xfrm>
              <a:custGeom>
                <a:avLst/>
                <a:gdLst>
                  <a:gd name="T0" fmla="+- 0 4865 4857"/>
                  <a:gd name="T1" fmla="*/ T0 w 16"/>
                  <a:gd name="T2" fmla="+- 0 2573 2573"/>
                  <a:gd name="T3" fmla="*/ 2573 h 16"/>
                  <a:gd name="T4" fmla="+- 0 4863 4857"/>
                  <a:gd name="T5" fmla="*/ T4 w 16"/>
                  <a:gd name="T6" fmla="+- 0 2573 2573"/>
                  <a:gd name="T7" fmla="*/ 2573 h 16"/>
                  <a:gd name="T8" fmla="+- 0 4857 4857"/>
                  <a:gd name="T9" fmla="*/ T8 w 16"/>
                  <a:gd name="T10" fmla="+- 0 2584 2573"/>
                  <a:gd name="T11" fmla="*/ 2584 h 16"/>
                  <a:gd name="T12" fmla="+- 0 4866 4857"/>
                  <a:gd name="T13" fmla="*/ T12 w 16"/>
                  <a:gd name="T14" fmla="+- 0 2589 2573"/>
                  <a:gd name="T15" fmla="*/ 2589 h 16"/>
                  <a:gd name="T16" fmla="+- 0 4873 4857"/>
                  <a:gd name="T17" fmla="*/ T16 w 16"/>
                  <a:gd name="T18" fmla="+- 0 2578 2573"/>
                  <a:gd name="T19" fmla="*/ 2578 h 16"/>
                  <a:gd name="T20" fmla="+- 0 4865 4857"/>
                  <a:gd name="T21" fmla="*/ T20 w 16"/>
                  <a:gd name="T22" fmla="+- 0 2573 2573"/>
                  <a:gd name="T23" fmla="*/ 2573 h 16"/>
                </a:gdLst>
                <a:ahLst/>
                <a:cxnLst>
                  <a:cxn ang="0">
                    <a:pos x="T1" y="T3"/>
                  </a:cxn>
                  <a:cxn ang="0">
                    <a:pos x="T5" y="T7"/>
                  </a:cxn>
                  <a:cxn ang="0">
                    <a:pos x="T9" y="T11"/>
                  </a:cxn>
                  <a:cxn ang="0">
                    <a:pos x="T13" y="T15"/>
                  </a:cxn>
                  <a:cxn ang="0">
                    <a:pos x="T17" y="T19"/>
                  </a:cxn>
                  <a:cxn ang="0">
                    <a:pos x="T21" y="T23"/>
                  </a:cxn>
                </a:cxnLst>
                <a:rect l="0" t="0" r="r" b="b"/>
                <a:pathLst>
                  <a:path w="16" h="16">
                    <a:moveTo>
                      <a:pt x="8" y="0"/>
                    </a:moveTo>
                    <a:lnTo>
                      <a:pt x="6" y="0"/>
                    </a:lnTo>
                    <a:lnTo>
                      <a:pt x="0" y="11"/>
                    </a:lnTo>
                    <a:lnTo>
                      <a:pt x="9" y="16"/>
                    </a:lnTo>
                    <a:lnTo>
                      <a:pt x="16" y="5"/>
                    </a:lnTo>
                    <a:lnTo>
                      <a:pt x="8" y="0"/>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9" name="Group 223"/>
            <p:cNvGrpSpPr>
              <a:grpSpLocks/>
            </p:cNvGrpSpPr>
            <p:nvPr/>
          </p:nvGrpSpPr>
          <p:grpSpPr bwMode="auto">
            <a:xfrm>
              <a:off x="4849" y="2569"/>
              <a:ext cx="15" cy="16"/>
              <a:chOff x="4849" y="2569"/>
              <a:chExt cx="15" cy="16"/>
            </a:xfrm>
          </p:grpSpPr>
          <p:sp>
            <p:nvSpPr>
              <p:cNvPr id="96" name="Freeform 224"/>
              <p:cNvSpPr>
                <a:spLocks/>
              </p:cNvSpPr>
              <p:nvPr/>
            </p:nvSpPr>
            <p:spPr bwMode="auto">
              <a:xfrm>
                <a:off x="4849" y="2569"/>
                <a:ext cx="15" cy="16"/>
              </a:xfrm>
              <a:custGeom>
                <a:avLst/>
                <a:gdLst>
                  <a:gd name="T0" fmla="+- 0 4854 4849"/>
                  <a:gd name="T1" fmla="*/ T0 w 15"/>
                  <a:gd name="T2" fmla="+- 0 2569 2569"/>
                  <a:gd name="T3" fmla="*/ 2569 h 16"/>
                  <a:gd name="T4" fmla="+- 0 4853 4849"/>
                  <a:gd name="T5" fmla="*/ T4 w 15"/>
                  <a:gd name="T6" fmla="+- 0 2569 2569"/>
                  <a:gd name="T7" fmla="*/ 2569 h 16"/>
                  <a:gd name="T8" fmla="+- 0 4849 4849"/>
                  <a:gd name="T9" fmla="*/ T8 w 15"/>
                  <a:gd name="T10" fmla="+- 0 2579 2569"/>
                  <a:gd name="T11" fmla="*/ 2579 h 16"/>
                  <a:gd name="T12" fmla="+- 0 4859 4849"/>
                  <a:gd name="T13" fmla="*/ T12 w 15"/>
                  <a:gd name="T14" fmla="+- 0 2584 2569"/>
                  <a:gd name="T15" fmla="*/ 2584 h 16"/>
                  <a:gd name="T16" fmla="+- 0 4863 4849"/>
                  <a:gd name="T17" fmla="*/ T16 w 15"/>
                  <a:gd name="T18" fmla="+- 0 2573 2569"/>
                  <a:gd name="T19" fmla="*/ 2573 h 16"/>
                  <a:gd name="T20" fmla="+- 0 4854 4849"/>
                  <a:gd name="T21" fmla="*/ T20 w 15"/>
                  <a:gd name="T22" fmla="+- 0 2569 2569"/>
                  <a:gd name="T23" fmla="*/ 2569 h 16"/>
                </a:gdLst>
                <a:ahLst/>
                <a:cxnLst>
                  <a:cxn ang="0">
                    <a:pos x="T1" y="T3"/>
                  </a:cxn>
                  <a:cxn ang="0">
                    <a:pos x="T5" y="T7"/>
                  </a:cxn>
                  <a:cxn ang="0">
                    <a:pos x="T9" y="T11"/>
                  </a:cxn>
                  <a:cxn ang="0">
                    <a:pos x="T13" y="T15"/>
                  </a:cxn>
                  <a:cxn ang="0">
                    <a:pos x="T17" y="T19"/>
                  </a:cxn>
                  <a:cxn ang="0">
                    <a:pos x="T21" y="T23"/>
                  </a:cxn>
                </a:cxnLst>
                <a:rect l="0" t="0" r="r" b="b"/>
                <a:pathLst>
                  <a:path w="15" h="16">
                    <a:moveTo>
                      <a:pt x="5" y="0"/>
                    </a:moveTo>
                    <a:lnTo>
                      <a:pt x="4" y="0"/>
                    </a:lnTo>
                    <a:lnTo>
                      <a:pt x="0" y="10"/>
                    </a:lnTo>
                    <a:lnTo>
                      <a:pt x="10" y="15"/>
                    </a:lnTo>
                    <a:lnTo>
                      <a:pt x="14" y="4"/>
                    </a:lnTo>
                    <a:lnTo>
                      <a:pt x="5" y="0"/>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40" name="Group 210"/>
            <p:cNvGrpSpPr>
              <a:grpSpLocks/>
            </p:cNvGrpSpPr>
            <p:nvPr/>
          </p:nvGrpSpPr>
          <p:grpSpPr bwMode="auto">
            <a:xfrm>
              <a:off x="3501" y="417"/>
              <a:ext cx="4392" cy="3346"/>
              <a:chOff x="3501" y="417"/>
              <a:chExt cx="4392" cy="3346"/>
            </a:xfrm>
          </p:grpSpPr>
          <p:pic>
            <p:nvPicPr>
              <p:cNvPr id="93" name="Picture 2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1" y="417"/>
                <a:ext cx="1190" cy="127"/>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5" y="3655"/>
                <a:ext cx="1828" cy="108"/>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9" y="1350"/>
                <a:ext cx="978" cy="1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208"/>
            <p:cNvGrpSpPr>
              <a:grpSpLocks/>
            </p:cNvGrpSpPr>
            <p:nvPr/>
          </p:nvGrpSpPr>
          <p:grpSpPr bwMode="auto">
            <a:xfrm>
              <a:off x="2690" y="260"/>
              <a:ext cx="69" cy="110"/>
              <a:chOff x="2690" y="260"/>
              <a:chExt cx="69" cy="110"/>
            </a:xfrm>
          </p:grpSpPr>
          <p:sp>
            <p:nvSpPr>
              <p:cNvPr id="92" name="Freeform 209"/>
              <p:cNvSpPr>
                <a:spLocks/>
              </p:cNvSpPr>
              <p:nvPr/>
            </p:nvSpPr>
            <p:spPr bwMode="auto">
              <a:xfrm>
                <a:off x="2690" y="260"/>
                <a:ext cx="69" cy="110"/>
              </a:xfrm>
              <a:custGeom>
                <a:avLst/>
                <a:gdLst>
                  <a:gd name="T0" fmla="+- 0 2705 2690"/>
                  <a:gd name="T1" fmla="*/ T0 w 69"/>
                  <a:gd name="T2" fmla="+- 0 260 260"/>
                  <a:gd name="T3" fmla="*/ 260 h 110"/>
                  <a:gd name="T4" fmla="+- 0 2690 2690"/>
                  <a:gd name="T5" fmla="*/ T4 w 69"/>
                  <a:gd name="T6" fmla="+- 0 260 260"/>
                  <a:gd name="T7" fmla="*/ 260 h 110"/>
                  <a:gd name="T8" fmla="+- 0 2690 2690"/>
                  <a:gd name="T9" fmla="*/ T8 w 69"/>
                  <a:gd name="T10" fmla="+- 0 369 260"/>
                  <a:gd name="T11" fmla="*/ 369 h 110"/>
                  <a:gd name="T12" fmla="+- 0 2759 2690"/>
                  <a:gd name="T13" fmla="*/ T12 w 69"/>
                  <a:gd name="T14" fmla="+- 0 369 260"/>
                  <a:gd name="T15" fmla="*/ 369 h 110"/>
                  <a:gd name="T16" fmla="+- 0 2759 2690"/>
                  <a:gd name="T17" fmla="*/ T16 w 69"/>
                  <a:gd name="T18" fmla="+- 0 357 260"/>
                  <a:gd name="T19" fmla="*/ 357 h 110"/>
                  <a:gd name="T20" fmla="+- 0 2705 2690"/>
                  <a:gd name="T21" fmla="*/ T20 w 69"/>
                  <a:gd name="T22" fmla="+- 0 357 260"/>
                  <a:gd name="T23" fmla="*/ 357 h 110"/>
                  <a:gd name="T24" fmla="+- 0 2705 2690"/>
                  <a:gd name="T25" fmla="*/ T24 w 69"/>
                  <a:gd name="T26" fmla="+- 0 260 260"/>
                  <a:gd name="T27" fmla="*/ 260 h 110"/>
                </a:gdLst>
                <a:ahLst/>
                <a:cxnLst>
                  <a:cxn ang="0">
                    <a:pos x="T1" y="T3"/>
                  </a:cxn>
                  <a:cxn ang="0">
                    <a:pos x="T5" y="T7"/>
                  </a:cxn>
                  <a:cxn ang="0">
                    <a:pos x="T9" y="T11"/>
                  </a:cxn>
                  <a:cxn ang="0">
                    <a:pos x="T13" y="T15"/>
                  </a:cxn>
                  <a:cxn ang="0">
                    <a:pos x="T17" y="T19"/>
                  </a:cxn>
                  <a:cxn ang="0">
                    <a:pos x="T21" y="T23"/>
                  </a:cxn>
                  <a:cxn ang="0">
                    <a:pos x="T25" y="T27"/>
                  </a:cxn>
                </a:cxnLst>
                <a:rect l="0" t="0" r="r" b="b"/>
                <a:pathLst>
                  <a:path w="69" h="110">
                    <a:moveTo>
                      <a:pt x="15" y="0"/>
                    </a:moveTo>
                    <a:lnTo>
                      <a:pt x="0" y="0"/>
                    </a:lnTo>
                    <a:lnTo>
                      <a:pt x="0" y="109"/>
                    </a:lnTo>
                    <a:lnTo>
                      <a:pt x="69" y="109"/>
                    </a:lnTo>
                    <a:lnTo>
                      <a:pt x="69" y="97"/>
                    </a:lnTo>
                    <a:lnTo>
                      <a:pt x="15" y="97"/>
                    </a:lnTo>
                    <a:lnTo>
                      <a:pt x="15" y="0"/>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42" name="Group 206"/>
            <p:cNvGrpSpPr>
              <a:grpSpLocks/>
            </p:cNvGrpSpPr>
            <p:nvPr/>
          </p:nvGrpSpPr>
          <p:grpSpPr bwMode="auto">
            <a:xfrm>
              <a:off x="2690" y="369"/>
              <a:ext cx="2" cy="2"/>
              <a:chOff x="2690" y="369"/>
              <a:chExt cx="2" cy="2"/>
            </a:xfrm>
          </p:grpSpPr>
          <p:sp>
            <p:nvSpPr>
              <p:cNvPr id="91" name="Freeform 207"/>
              <p:cNvSpPr>
                <a:spLocks noEditPoints="1"/>
              </p:cNvSpPr>
              <p:nvPr/>
            </p:nvSpPr>
            <p:spPr bwMode="auto">
              <a:xfrm>
                <a:off x="5380" y="738"/>
                <a:ext cx="0" cy="0"/>
              </a:xfrm>
              <a:custGeom>
                <a:avLst/>
                <a:gdLst/>
                <a:ahLst/>
                <a:cxnLst>
                  <a:cxn ang="0">
                    <a:pos x="0" y="0"/>
                  </a:cxn>
                  <a:cxn ang="0">
                    <a:pos x="0" y="0"/>
                  </a:cxn>
                </a:cxnLst>
                <a:rect l="0" t="0" r="r" b="b"/>
                <a:pathLst>
                  <a:path>
                    <a:moveTo>
                      <a:pt x="0" y="0"/>
                    </a:moveTo>
                    <a:lnTo>
                      <a:pt x="0" y="0"/>
                    </a:lnTo>
                  </a:path>
                </a:pathLst>
              </a:custGeom>
              <a:noFill/>
              <a:ln w="0">
                <a:solidFill>
                  <a:srgbClr val="01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43" name="Group 195"/>
            <p:cNvGrpSpPr>
              <a:grpSpLocks/>
            </p:cNvGrpSpPr>
            <p:nvPr/>
          </p:nvGrpSpPr>
          <p:grpSpPr bwMode="auto">
            <a:xfrm>
              <a:off x="3440" y="2330"/>
              <a:ext cx="88" cy="113"/>
              <a:chOff x="3440" y="2330"/>
              <a:chExt cx="88" cy="113"/>
            </a:xfrm>
          </p:grpSpPr>
          <p:sp>
            <p:nvSpPr>
              <p:cNvPr id="81" name="Freeform 205"/>
              <p:cNvSpPr>
                <a:spLocks/>
              </p:cNvSpPr>
              <p:nvPr/>
            </p:nvSpPr>
            <p:spPr bwMode="auto">
              <a:xfrm>
                <a:off x="3440" y="2330"/>
                <a:ext cx="88" cy="113"/>
              </a:xfrm>
              <a:custGeom>
                <a:avLst/>
                <a:gdLst>
                  <a:gd name="T0" fmla="+- 0 3504 3440"/>
                  <a:gd name="T1" fmla="*/ T0 w 88"/>
                  <a:gd name="T2" fmla="+- 0 2440 2330"/>
                  <a:gd name="T3" fmla="*/ 2440 h 113"/>
                  <a:gd name="T4" fmla="+- 0 3470 3440"/>
                  <a:gd name="T5" fmla="*/ T4 w 88"/>
                  <a:gd name="T6" fmla="+- 0 2440 2330"/>
                  <a:gd name="T7" fmla="*/ 2440 h 113"/>
                  <a:gd name="T8" fmla="+- 0 3474 3440"/>
                  <a:gd name="T9" fmla="*/ T8 w 88"/>
                  <a:gd name="T10" fmla="+- 0 2443 2330"/>
                  <a:gd name="T11" fmla="*/ 2443 h 113"/>
                  <a:gd name="T12" fmla="+- 0 3498 3440"/>
                  <a:gd name="T13" fmla="*/ T12 w 88"/>
                  <a:gd name="T14" fmla="+- 0 2443 2330"/>
                  <a:gd name="T15" fmla="*/ 2443 h 113"/>
                  <a:gd name="T16" fmla="+- 0 3501 3440"/>
                  <a:gd name="T17" fmla="*/ T16 w 88"/>
                  <a:gd name="T18" fmla="+- 0 2441 2330"/>
                  <a:gd name="T19" fmla="*/ 2441 h 113"/>
                  <a:gd name="T20" fmla="+- 0 3504 3440"/>
                  <a:gd name="T21" fmla="*/ T20 w 88"/>
                  <a:gd name="T22" fmla="+- 0 2440 2330"/>
                  <a:gd name="T23" fmla="*/ 2440 h 113"/>
                </a:gdLst>
                <a:ahLst/>
                <a:cxnLst>
                  <a:cxn ang="0">
                    <a:pos x="T1" y="T3"/>
                  </a:cxn>
                  <a:cxn ang="0">
                    <a:pos x="T5" y="T7"/>
                  </a:cxn>
                  <a:cxn ang="0">
                    <a:pos x="T9" y="T11"/>
                  </a:cxn>
                  <a:cxn ang="0">
                    <a:pos x="T13" y="T15"/>
                  </a:cxn>
                  <a:cxn ang="0">
                    <a:pos x="T17" y="T19"/>
                  </a:cxn>
                  <a:cxn ang="0">
                    <a:pos x="T21" y="T23"/>
                  </a:cxn>
                </a:cxnLst>
                <a:rect l="0" t="0" r="r" b="b"/>
                <a:pathLst>
                  <a:path w="88" h="113">
                    <a:moveTo>
                      <a:pt x="64" y="110"/>
                    </a:moveTo>
                    <a:lnTo>
                      <a:pt x="30" y="110"/>
                    </a:lnTo>
                    <a:lnTo>
                      <a:pt x="34" y="113"/>
                    </a:lnTo>
                    <a:lnTo>
                      <a:pt x="58" y="113"/>
                    </a:lnTo>
                    <a:lnTo>
                      <a:pt x="61" y="111"/>
                    </a:lnTo>
                    <a:lnTo>
                      <a:pt x="64" y="110"/>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Freeform 204"/>
              <p:cNvSpPr>
                <a:spLocks/>
              </p:cNvSpPr>
              <p:nvPr/>
            </p:nvSpPr>
            <p:spPr bwMode="auto">
              <a:xfrm>
                <a:off x="3440" y="2330"/>
                <a:ext cx="88" cy="113"/>
              </a:xfrm>
              <a:custGeom>
                <a:avLst/>
                <a:gdLst>
                  <a:gd name="T0" fmla="+- 0 3455 3440"/>
                  <a:gd name="T1" fmla="*/ T0 w 88"/>
                  <a:gd name="T2" fmla="+- 0 2404 2330"/>
                  <a:gd name="T3" fmla="*/ 2404 h 113"/>
                  <a:gd name="T4" fmla="+- 0 3440 3440"/>
                  <a:gd name="T5" fmla="*/ T4 w 88"/>
                  <a:gd name="T6" fmla="+- 0 2407 2330"/>
                  <a:gd name="T7" fmla="*/ 2407 h 113"/>
                  <a:gd name="T8" fmla="+- 0 3440 3440"/>
                  <a:gd name="T9" fmla="*/ T8 w 88"/>
                  <a:gd name="T10" fmla="+- 0 2409 2330"/>
                  <a:gd name="T11" fmla="*/ 2409 h 113"/>
                  <a:gd name="T12" fmla="+- 0 3441 3440"/>
                  <a:gd name="T13" fmla="*/ T12 w 88"/>
                  <a:gd name="T14" fmla="+- 0 2411 2330"/>
                  <a:gd name="T15" fmla="*/ 2411 h 113"/>
                  <a:gd name="T16" fmla="+- 0 3441 3440"/>
                  <a:gd name="T17" fmla="*/ T16 w 88"/>
                  <a:gd name="T18" fmla="+- 0 2414 2330"/>
                  <a:gd name="T19" fmla="*/ 2414 h 113"/>
                  <a:gd name="T20" fmla="+- 0 3443 3440"/>
                  <a:gd name="T21" fmla="*/ T20 w 88"/>
                  <a:gd name="T22" fmla="+- 0 2416 2330"/>
                  <a:gd name="T23" fmla="*/ 2416 h 113"/>
                  <a:gd name="T24" fmla="+- 0 3443 3440"/>
                  <a:gd name="T25" fmla="*/ T24 w 88"/>
                  <a:gd name="T26" fmla="+- 0 2419 2330"/>
                  <a:gd name="T27" fmla="*/ 2419 h 113"/>
                  <a:gd name="T28" fmla="+- 0 3444 3440"/>
                  <a:gd name="T29" fmla="*/ T28 w 88"/>
                  <a:gd name="T30" fmla="+- 0 2422 2330"/>
                  <a:gd name="T31" fmla="*/ 2422 h 113"/>
                  <a:gd name="T32" fmla="+- 0 3445 3440"/>
                  <a:gd name="T33" fmla="*/ T32 w 88"/>
                  <a:gd name="T34" fmla="+- 0 2423 2330"/>
                  <a:gd name="T35" fmla="*/ 2423 h 113"/>
                  <a:gd name="T36" fmla="+- 0 3446 3440"/>
                  <a:gd name="T37" fmla="*/ T36 w 88"/>
                  <a:gd name="T38" fmla="+- 0 2426 2330"/>
                  <a:gd name="T39" fmla="*/ 2426 h 113"/>
                  <a:gd name="T40" fmla="+- 0 3456 3440"/>
                  <a:gd name="T41" fmla="*/ T40 w 88"/>
                  <a:gd name="T42" fmla="+- 0 2435 2330"/>
                  <a:gd name="T43" fmla="*/ 2435 h 113"/>
                  <a:gd name="T44" fmla="+- 0 3465 3440"/>
                  <a:gd name="T45" fmla="*/ T44 w 88"/>
                  <a:gd name="T46" fmla="+- 0 2440 2330"/>
                  <a:gd name="T47" fmla="*/ 2440 h 113"/>
                  <a:gd name="T48" fmla="+- 0 3506 3440"/>
                  <a:gd name="T49" fmla="*/ T48 w 88"/>
                  <a:gd name="T50" fmla="+- 0 2440 2330"/>
                  <a:gd name="T51" fmla="*/ 2440 h 113"/>
                  <a:gd name="T52" fmla="+- 0 3511 3440"/>
                  <a:gd name="T53" fmla="*/ T52 w 88"/>
                  <a:gd name="T54" fmla="+- 0 2438 2330"/>
                  <a:gd name="T55" fmla="*/ 2438 h 113"/>
                  <a:gd name="T56" fmla="+- 0 3512 3440"/>
                  <a:gd name="T57" fmla="*/ T56 w 88"/>
                  <a:gd name="T58" fmla="+- 0 2437 2330"/>
                  <a:gd name="T59" fmla="*/ 2437 h 113"/>
                  <a:gd name="T60" fmla="+- 0 3515 3440"/>
                  <a:gd name="T61" fmla="*/ T60 w 88"/>
                  <a:gd name="T62" fmla="+- 0 2435 2330"/>
                  <a:gd name="T63" fmla="*/ 2435 h 113"/>
                  <a:gd name="T64" fmla="+- 0 3521 3440"/>
                  <a:gd name="T65" fmla="*/ T64 w 88"/>
                  <a:gd name="T66" fmla="+- 0 2429 2330"/>
                  <a:gd name="T67" fmla="*/ 2429 h 113"/>
                  <a:gd name="T68" fmla="+- 0 3476 3440"/>
                  <a:gd name="T69" fmla="*/ T68 w 88"/>
                  <a:gd name="T70" fmla="+- 0 2429 2330"/>
                  <a:gd name="T71" fmla="*/ 2429 h 113"/>
                  <a:gd name="T72" fmla="+- 0 3474 3440"/>
                  <a:gd name="T73" fmla="*/ T72 w 88"/>
                  <a:gd name="T74" fmla="+- 0 2428 2330"/>
                  <a:gd name="T75" fmla="*/ 2428 h 113"/>
                  <a:gd name="T76" fmla="+- 0 3471 3440"/>
                  <a:gd name="T77" fmla="*/ T76 w 88"/>
                  <a:gd name="T78" fmla="+- 0 2428 2330"/>
                  <a:gd name="T79" fmla="*/ 2428 h 113"/>
                  <a:gd name="T80" fmla="+- 0 3470 3440"/>
                  <a:gd name="T81" fmla="*/ T80 w 88"/>
                  <a:gd name="T82" fmla="+- 0 2426 2330"/>
                  <a:gd name="T83" fmla="*/ 2426 h 113"/>
                  <a:gd name="T84" fmla="+- 0 3468 3440"/>
                  <a:gd name="T85" fmla="*/ T84 w 88"/>
                  <a:gd name="T86" fmla="+- 0 2426 2330"/>
                  <a:gd name="T87" fmla="*/ 2426 h 113"/>
                  <a:gd name="T88" fmla="+- 0 3467 3440"/>
                  <a:gd name="T89" fmla="*/ T88 w 88"/>
                  <a:gd name="T90" fmla="+- 0 2425 2330"/>
                  <a:gd name="T91" fmla="*/ 2425 h 113"/>
                  <a:gd name="T92" fmla="+- 0 3464 3440"/>
                  <a:gd name="T93" fmla="*/ T92 w 88"/>
                  <a:gd name="T94" fmla="+- 0 2425 2330"/>
                  <a:gd name="T95" fmla="*/ 2425 h 113"/>
                  <a:gd name="T96" fmla="+- 0 3461 3440"/>
                  <a:gd name="T97" fmla="*/ T96 w 88"/>
                  <a:gd name="T98" fmla="+- 0 2422 2330"/>
                  <a:gd name="T99" fmla="*/ 2422 h 113"/>
                  <a:gd name="T100" fmla="+- 0 3459 3440"/>
                  <a:gd name="T101" fmla="*/ T100 w 88"/>
                  <a:gd name="T102" fmla="+- 0 2420 2330"/>
                  <a:gd name="T103" fmla="*/ 2420 h 113"/>
                  <a:gd name="T104" fmla="+- 0 3459 3440"/>
                  <a:gd name="T105" fmla="*/ T104 w 88"/>
                  <a:gd name="T106" fmla="+- 0 2419 2330"/>
                  <a:gd name="T107" fmla="*/ 2419 h 113"/>
                  <a:gd name="T108" fmla="+- 0 3458 3440"/>
                  <a:gd name="T109" fmla="*/ T108 w 88"/>
                  <a:gd name="T110" fmla="+- 0 2417 2330"/>
                  <a:gd name="T111" fmla="*/ 2417 h 113"/>
                  <a:gd name="T112" fmla="+- 0 3457 3440"/>
                  <a:gd name="T113" fmla="*/ T112 w 88"/>
                  <a:gd name="T114" fmla="+- 0 2415 2330"/>
                  <a:gd name="T115" fmla="*/ 2415 h 113"/>
                  <a:gd name="T116" fmla="+- 0 3457 3440"/>
                  <a:gd name="T117" fmla="*/ T116 w 88"/>
                  <a:gd name="T118" fmla="+- 0 2414 2330"/>
                  <a:gd name="T119" fmla="*/ 2414 h 113"/>
                  <a:gd name="T120" fmla="+- 0 3456 3440"/>
                  <a:gd name="T121" fmla="*/ T120 w 88"/>
                  <a:gd name="T122" fmla="+- 0 2413 2330"/>
                  <a:gd name="T123" fmla="*/ 2413 h 113"/>
                  <a:gd name="T124" fmla="+- 0 3456 3440"/>
                  <a:gd name="T125" fmla="*/ T124 w 88"/>
                  <a:gd name="T126" fmla="+- 0 2410 2330"/>
                  <a:gd name="T127" fmla="*/ 2410 h 113"/>
                  <a:gd name="T128" fmla="+- 0 3455 3440"/>
                  <a:gd name="T129" fmla="*/ T128 w 88"/>
                  <a:gd name="T130" fmla="+- 0 2409 2330"/>
                  <a:gd name="T131" fmla="*/ 2409 h 113"/>
                  <a:gd name="T132" fmla="+- 0 3455 3440"/>
                  <a:gd name="T133" fmla="*/ T132 w 88"/>
                  <a:gd name="T134" fmla="+- 0 2404 2330"/>
                  <a:gd name="T135" fmla="*/ 2404 h 1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88" h="113">
                    <a:moveTo>
                      <a:pt x="15" y="74"/>
                    </a:moveTo>
                    <a:lnTo>
                      <a:pt x="0" y="77"/>
                    </a:lnTo>
                    <a:lnTo>
                      <a:pt x="0" y="79"/>
                    </a:lnTo>
                    <a:lnTo>
                      <a:pt x="1" y="81"/>
                    </a:lnTo>
                    <a:lnTo>
                      <a:pt x="1" y="84"/>
                    </a:lnTo>
                    <a:lnTo>
                      <a:pt x="3" y="86"/>
                    </a:lnTo>
                    <a:lnTo>
                      <a:pt x="3" y="89"/>
                    </a:lnTo>
                    <a:lnTo>
                      <a:pt x="4" y="92"/>
                    </a:lnTo>
                    <a:lnTo>
                      <a:pt x="5" y="93"/>
                    </a:lnTo>
                    <a:lnTo>
                      <a:pt x="6" y="96"/>
                    </a:lnTo>
                    <a:lnTo>
                      <a:pt x="16" y="105"/>
                    </a:lnTo>
                    <a:lnTo>
                      <a:pt x="25" y="110"/>
                    </a:lnTo>
                    <a:lnTo>
                      <a:pt x="66" y="110"/>
                    </a:lnTo>
                    <a:lnTo>
                      <a:pt x="71" y="108"/>
                    </a:lnTo>
                    <a:lnTo>
                      <a:pt x="72" y="107"/>
                    </a:lnTo>
                    <a:lnTo>
                      <a:pt x="75" y="105"/>
                    </a:lnTo>
                    <a:lnTo>
                      <a:pt x="81" y="99"/>
                    </a:lnTo>
                    <a:lnTo>
                      <a:pt x="36" y="99"/>
                    </a:lnTo>
                    <a:lnTo>
                      <a:pt x="34" y="98"/>
                    </a:lnTo>
                    <a:lnTo>
                      <a:pt x="31" y="98"/>
                    </a:lnTo>
                    <a:lnTo>
                      <a:pt x="30" y="96"/>
                    </a:lnTo>
                    <a:lnTo>
                      <a:pt x="28" y="96"/>
                    </a:lnTo>
                    <a:lnTo>
                      <a:pt x="27" y="95"/>
                    </a:lnTo>
                    <a:lnTo>
                      <a:pt x="24" y="95"/>
                    </a:lnTo>
                    <a:lnTo>
                      <a:pt x="21" y="92"/>
                    </a:lnTo>
                    <a:lnTo>
                      <a:pt x="19" y="90"/>
                    </a:lnTo>
                    <a:lnTo>
                      <a:pt x="19" y="89"/>
                    </a:lnTo>
                    <a:lnTo>
                      <a:pt x="18" y="87"/>
                    </a:lnTo>
                    <a:lnTo>
                      <a:pt x="17" y="85"/>
                    </a:lnTo>
                    <a:lnTo>
                      <a:pt x="17" y="84"/>
                    </a:lnTo>
                    <a:lnTo>
                      <a:pt x="16" y="83"/>
                    </a:lnTo>
                    <a:lnTo>
                      <a:pt x="16" y="80"/>
                    </a:lnTo>
                    <a:lnTo>
                      <a:pt x="15" y="79"/>
                    </a:lnTo>
                    <a:lnTo>
                      <a:pt x="15" y="74"/>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203"/>
              <p:cNvSpPr>
                <a:spLocks/>
              </p:cNvSpPr>
              <p:nvPr/>
            </p:nvSpPr>
            <p:spPr bwMode="auto">
              <a:xfrm>
                <a:off x="3440" y="2330"/>
                <a:ext cx="88" cy="113"/>
              </a:xfrm>
              <a:custGeom>
                <a:avLst/>
                <a:gdLst>
                  <a:gd name="T0" fmla="+- 0 3512 3440"/>
                  <a:gd name="T1" fmla="*/ T0 w 88"/>
                  <a:gd name="T2" fmla="+- 0 2384 2330"/>
                  <a:gd name="T3" fmla="*/ 2384 h 113"/>
                  <a:gd name="T4" fmla="+- 0 3462 3440"/>
                  <a:gd name="T5" fmla="*/ T4 w 88"/>
                  <a:gd name="T6" fmla="+- 0 2384 2330"/>
                  <a:gd name="T7" fmla="*/ 2384 h 113"/>
                  <a:gd name="T8" fmla="+- 0 3470 3440"/>
                  <a:gd name="T9" fmla="*/ T8 w 88"/>
                  <a:gd name="T10" fmla="+- 0 2388 2330"/>
                  <a:gd name="T11" fmla="*/ 2388 h 113"/>
                  <a:gd name="T12" fmla="+- 0 3479 3440"/>
                  <a:gd name="T13" fmla="*/ T12 w 88"/>
                  <a:gd name="T14" fmla="+- 0 2390 2330"/>
                  <a:gd name="T15" fmla="*/ 2390 h 113"/>
                  <a:gd name="T16" fmla="+- 0 3488 3440"/>
                  <a:gd name="T17" fmla="*/ T16 w 88"/>
                  <a:gd name="T18" fmla="+- 0 2392 2330"/>
                  <a:gd name="T19" fmla="*/ 2392 h 113"/>
                  <a:gd name="T20" fmla="+- 0 3492 3440"/>
                  <a:gd name="T21" fmla="*/ T20 w 88"/>
                  <a:gd name="T22" fmla="+- 0 2393 2330"/>
                  <a:gd name="T23" fmla="*/ 2393 h 113"/>
                  <a:gd name="T24" fmla="+- 0 3494 3440"/>
                  <a:gd name="T25" fmla="*/ T24 w 88"/>
                  <a:gd name="T26" fmla="+- 0 2393 2330"/>
                  <a:gd name="T27" fmla="*/ 2393 h 113"/>
                  <a:gd name="T28" fmla="+- 0 3497 3440"/>
                  <a:gd name="T29" fmla="*/ T28 w 88"/>
                  <a:gd name="T30" fmla="+- 0 2395 2330"/>
                  <a:gd name="T31" fmla="*/ 2395 h 113"/>
                  <a:gd name="T32" fmla="+- 0 3500 3440"/>
                  <a:gd name="T33" fmla="*/ T32 w 88"/>
                  <a:gd name="T34" fmla="+- 0 2395 2330"/>
                  <a:gd name="T35" fmla="*/ 2395 h 113"/>
                  <a:gd name="T36" fmla="+- 0 3503 3440"/>
                  <a:gd name="T37" fmla="*/ T36 w 88"/>
                  <a:gd name="T38" fmla="+- 0 2397 2330"/>
                  <a:gd name="T39" fmla="*/ 2397 h 113"/>
                  <a:gd name="T40" fmla="+- 0 3504 3440"/>
                  <a:gd name="T41" fmla="*/ T40 w 88"/>
                  <a:gd name="T42" fmla="+- 0 2397 2330"/>
                  <a:gd name="T43" fmla="*/ 2397 h 113"/>
                  <a:gd name="T44" fmla="+- 0 3506 3440"/>
                  <a:gd name="T45" fmla="*/ T44 w 88"/>
                  <a:gd name="T46" fmla="+- 0 2398 2330"/>
                  <a:gd name="T47" fmla="*/ 2398 h 113"/>
                  <a:gd name="T48" fmla="+- 0 3507 3440"/>
                  <a:gd name="T49" fmla="*/ T48 w 88"/>
                  <a:gd name="T50" fmla="+- 0 2398 2330"/>
                  <a:gd name="T51" fmla="*/ 2398 h 113"/>
                  <a:gd name="T52" fmla="+- 0 3510 3440"/>
                  <a:gd name="T53" fmla="*/ T52 w 88"/>
                  <a:gd name="T54" fmla="+- 0 2401 2330"/>
                  <a:gd name="T55" fmla="*/ 2401 h 113"/>
                  <a:gd name="T56" fmla="+- 0 3510 3440"/>
                  <a:gd name="T57" fmla="*/ T56 w 88"/>
                  <a:gd name="T58" fmla="+- 0 2402 2330"/>
                  <a:gd name="T59" fmla="*/ 2402 h 113"/>
                  <a:gd name="T60" fmla="+- 0 3511 3440"/>
                  <a:gd name="T61" fmla="*/ T60 w 88"/>
                  <a:gd name="T62" fmla="+- 0 2402 2330"/>
                  <a:gd name="T63" fmla="*/ 2402 h 113"/>
                  <a:gd name="T64" fmla="+- 0 3512 3440"/>
                  <a:gd name="T65" fmla="*/ T64 w 88"/>
                  <a:gd name="T66" fmla="+- 0 2404 2330"/>
                  <a:gd name="T67" fmla="*/ 2404 h 113"/>
                  <a:gd name="T68" fmla="+- 0 3512 3440"/>
                  <a:gd name="T69" fmla="*/ T68 w 88"/>
                  <a:gd name="T70" fmla="+- 0 2405 2330"/>
                  <a:gd name="T71" fmla="*/ 2405 h 113"/>
                  <a:gd name="T72" fmla="+- 0 3513 3440"/>
                  <a:gd name="T73" fmla="*/ T72 w 88"/>
                  <a:gd name="T74" fmla="+- 0 2407 2330"/>
                  <a:gd name="T75" fmla="*/ 2407 h 113"/>
                  <a:gd name="T76" fmla="+- 0 3513 3440"/>
                  <a:gd name="T77" fmla="*/ T76 w 88"/>
                  <a:gd name="T78" fmla="+- 0 2416 2330"/>
                  <a:gd name="T79" fmla="*/ 2416 h 113"/>
                  <a:gd name="T80" fmla="+- 0 3512 3440"/>
                  <a:gd name="T81" fmla="*/ T80 w 88"/>
                  <a:gd name="T82" fmla="+- 0 2417 2330"/>
                  <a:gd name="T83" fmla="*/ 2417 h 113"/>
                  <a:gd name="T84" fmla="+- 0 3512 3440"/>
                  <a:gd name="T85" fmla="*/ T84 w 88"/>
                  <a:gd name="T86" fmla="+- 0 2420 2330"/>
                  <a:gd name="T87" fmla="*/ 2420 h 113"/>
                  <a:gd name="T88" fmla="+- 0 3510 3440"/>
                  <a:gd name="T89" fmla="*/ T88 w 88"/>
                  <a:gd name="T90" fmla="+- 0 2422 2330"/>
                  <a:gd name="T91" fmla="*/ 2422 h 113"/>
                  <a:gd name="T92" fmla="+- 0 3509 3440"/>
                  <a:gd name="T93" fmla="*/ T92 w 88"/>
                  <a:gd name="T94" fmla="+- 0 2425 2330"/>
                  <a:gd name="T95" fmla="*/ 2425 h 113"/>
                  <a:gd name="T96" fmla="+- 0 3507 3440"/>
                  <a:gd name="T97" fmla="*/ T96 w 88"/>
                  <a:gd name="T98" fmla="+- 0 2425 2330"/>
                  <a:gd name="T99" fmla="*/ 2425 h 113"/>
                  <a:gd name="T100" fmla="+- 0 3506 3440"/>
                  <a:gd name="T101" fmla="*/ T100 w 88"/>
                  <a:gd name="T102" fmla="+- 0 2426 2330"/>
                  <a:gd name="T103" fmla="*/ 2426 h 113"/>
                  <a:gd name="T104" fmla="+- 0 3503 3440"/>
                  <a:gd name="T105" fmla="*/ T104 w 88"/>
                  <a:gd name="T106" fmla="+- 0 2426 2330"/>
                  <a:gd name="T107" fmla="*/ 2426 h 113"/>
                  <a:gd name="T108" fmla="+- 0 3501 3440"/>
                  <a:gd name="T109" fmla="*/ T108 w 88"/>
                  <a:gd name="T110" fmla="+- 0 2428 2330"/>
                  <a:gd name="T111" fmla="*/ 2428 h 113"/>
                  <a:gd name="T112" fmla="+- 0 3498 3440"/>
                  <a:gd name="T113" fmla="*/ T112 w 88"/>
                  <a:gd name="T114" fmla="+- 0 2428 2330"/>
                  <a:gd name="T115" fmla="*/ 2428 h 113"/>
                  <a:gd name="T116" fmla="+- 0 3497 3440"/>
                  <a:gd name="T117" fmla="*/ T116 w 88"/>
                  <a:gd name="T118" fmla="+- 0 2429 2330"/>
                  <a:gd name="T119" fmla="*/ 2429 h 113"/>
                  <a:gd name="T120" fmla="+- 0 3521 3440"/>
                  <a:gd name="T121" fmla="*/ T120 w 88"/>
                  <a:gd name="T122" fmla="+- 0 2429 2330"/>
                  <a:gd name="T123" fmla="*/ 2429 h 113"/>
                  <a:gd name="T124" fmla="+- 0 3522 3440"/>
                  <a:gd name="T125" fmla="*/ T124 w 88"/>
                  <a:gd name="T126" fmla="+- 0 2428 2330"/>
                  <a:gd name="T127" fmla="*/ 2428 h 113"/>
                  <a:gd name="T128" fmla="+- 0 3523 3440"/>
                  <a:gd name="T129" fmla="*/ T128 w 88"/>
                  <a:gd name="T130" fmla="+- 0 2426 2330"/>
                  <a:gd name="T131" fmla="*/ 2426 h 113"/>
                  <a:gd name="T132" fmla="+- 0 3524 3440"/>
                  <a:gd name="T133" fmla="*/ T132 w 88"/>
                  <a:gd name="T134" fmla="+- 0 2425 2330"/>
                  <a:gd name="T135" fmla="*/ 2425 h 113"/>
                  <a:gd name="T136" fmla="+- 0 3525 3440"/>
                  <a:gd name="T137" fmla="*/ T136 w 88"/>
                  <a:gd name="T138" fmla="+- 0 2422 2330"/>
                  <a:gd name="T139" fmla="*/ 2422 h 113"/>
                  <a:gd name="T140" fmla="+- 0 3527 3440"/>
                  <a:gd name="T141" fmla="*/ T140 w 88"/>
                  <a:gd name="T142" fmla="+- 0 2421 2330"/>
                  <a:gd name="T143" fmla="*/ 2421 h 113"/>
                  <a:gd name="T144" fmla="+- 0 3527 3440"/>
                  <a:gd name="T145" fmla="*/ T144 w 88"/>
                  <a:gd name="T146" fmla="+- 0 2417 2330"/>
                  <a:gd name="T147" fmla="*/ 2417 h 113"/>
                  <a:gd name="T148" fmla="+- 0 3528 3440"/>
                  <a:gd name="T149" fmla="*/ T148 w 88"/>
                  <a:gd name="T150" fmla="+- 0 2415 2330"/>
                  <a:gd name="T151" fmla="*/ 2415 h 113"/>
                  <a:gd name="T152" fmla="+- 0 3528 3440"/>
                  <a:gd name="T153" fmla="*/ T152 w 88"/>
                  <a:gd name="T154" fmla="+- 0 2407 2330"/>
                  <a:gd name="T155" fmla="*/ 2407 h 113"/>
                  <a:gd name="T156" fmla="+- 0 3527 3440"/>
                  <a:gd name="T157" fmla="*/ T156 w 88"/>
                  <a:gd name="T158" fmla="+- 0 2404 2330"/>
                  <a:gd name="T159" fmla="*/ 2404 h 113"/>
                  <a:gd name="T160" fmla="+- 0 3527 3440"/>
                  <a:gd name="T161" fmla="*/ T160 w 88"/>
                  <a:gd name="T162" fmla="+- 0 2401 2330"/>
                  <a:gd name="T163" fmla="*/ 2401 h 113"/>
                  <a:gd name="T164" fmla="+- 0 3524 3440"/>
                  <a:gd name="T165" fmla="*/ T164 w 88"/>
                  <a:gd name="T166" fmla="+- 0 2396 2330"/>
                  <a:gd name="T167" fmla="*/ 2396 h 113"/>
                  <a:gd name="T168" fmla="+- 0 3522 3440"/>
                  <a:gd name="T169" fmla="*/ T168 w 88"/>
                  <a:gd name="T170" fmla="+- 0 2393 2330"/>
                  <a:gd name="T171" fmla="*/ 2393 h 113"/>
                  <a:gd name="T172" fmla="+- 0 3521 3440"/>
                  <a:gd name="T173" fmla="*/ T172 w 88"/>
                  <a:gd name="T174" fmla="+- 0 2391 2330"/>
                  <a:gd name="T175" fmla="*/ 2391 h 113"/>
                  <a:gd name="T176" fmla="+- 0 3519 3440"/>
                  <a:gd name="T177" fmla="*/ T176 w 88"/>
                  <a:gd name="T178" fmla="+- 0 2390 2330"/>
                  <a:gd name="T179" fmla="*/ 2390 h 113"/>
                  <a:gd name="T180" fmla="+- 0 3517 3440"/>
                  <a:gd name="T181" fmla="*/ T180 w 88"/>
                  <a:gd name="T182" fmla="+- 0 2389 2330"/>
                  <a:gd name="T183" fmla="*/ 2389 h 113"/>
                  <a:gd name="T184" fmla="+- 0 3516 3440"/>
                  <a:gd name="T185" fmla="*/ T184 w 88"/>
                  <a:gd name="T186" fmla="+- 0 2387 2330"/>
                  <a:gd name="T187" fmla="*/ 2387 h 113"/>
                  <a:gd name="T188" fmla="+- 0 3513 3440"/>
                  <a:gd name="T189" fmla="*/ T188 w 88"/>
                  <a:gd name="T190" fmla="+- 0 2386 2330"/>
                  <a:gd name="T191" fmla="*/ 2386 h 113"/>
                  <a:gd name="T192" fmla="+- 0 3512 3440"/>
                  <a:gd name="T193" fmla="*/ T192 w 88"/>
                  <a:gd name="T194" fmla="+- 0 2384 2330"/>
                  <a:gd name="T195" fmla="*/ 2384 h 1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Lst>
                <a:rect l="0" t="0" r="r" b="b"/>
                <a:pathLst>
                  <a:path w="88" h="113">
                    <a:moveTo>
                      <a:pt x="72" y="54"/>
                    </a:moveTo>
                    <a:lnTo>
                      <a:pt x="22" y="54"/>
                    </a:lnTo>
                    <a:lnTo>
                      <a:pt x="30" y="58"/>
                    </a:lnTo>
                    <a:lnTo>
                      <a:pt x="39" y="60"/>
                    </a:lnTo>
                    <a:lnTo>
                      <a:pt x="48" y="62"/>
                    </a:lnTo>
                    <a:lnTo>
                      <a:pt x="52" y="63"/>
                    </a:lnTo>
                    <a:lnTo>
                      <a:pt x="54" y="63"/>
                    </a:lnTo>
                    <a:lnTo>
                      <a:pt x="57" y="65"/>
                    </a:lnTo>
                    <a:lnTo>
                      <a:pt x="60" y="65"/>
                    </a:lnTo>
                    <a:lnTo>
                      <a:pt x="63" y="67"/>
                    </a:lnTo>
                    <a:lnTo>
                      <a:pt x="64" y="67"/>
                    </a:lnTo>
                    <a:lnTo>
                      <a:pt x="66" y="68"/>
                    </a:lnTo>
                    <a:lnTo>
                      <a:pt x="67" y="68"/>
                    </a:lnTo>
                    <a:lnTo>
                      <a:pt x="70" y="71"/>
                    </a:lnTo>
                    <a:lnTo>
                      <a:pt x="70" y="72"/>
                    </a:lnTo>
                    <a:lnTo>
                      <a:pt x="71" y="72"/>
                    </a:lnTo>
                    <a:lnTo>
                      <a:pt x="72" y="74"/>
                    </a:lnTo>
                    <a:lnTo>
                      <a:pt x="72" y="75"/>
                    </a:lnTo>
                    <a:lnTo>
                      <a:pt x="73" y="77"/>
                    </a:lnTo>
                    <a:lnTo>
                      <a:pt x="73" y="86"/>
                    </a:lnTo>
                    <a:lnTo>
                      <a:pt x="72" y="87"/>
                    </a:lnTo>
                    <a:lnTo>
                      <a:pt x="72" y="90"/>
                    </a:lnTo>
                    <a:lnTo>
                      <a:pt x="70" y="92"/>
                    </a:lnTo>
                    <a:lnTo>
                      <a:pt x="69" y="95"/>
                    </a:lnTo>
                    <a:lnTo>
                      <a:pt x="67" y="95"/>
                    </a:lnTo>
                    <a:lnTo>
                      <a:pt x="66" y="96"/>
                    </a:lnTo>
                    <a:lnTo>
                      <a:pt x="63" y="96"/>
                    </a:lnTo>
                    <a:lnTo>
                      <a:pt x="61" y="98"/>
                    </a:lnTo>
                    <a:lnTo>
                      <a:pt x="58" y="98"/>
                    </a:lnTo>
                    <a:lnTo>
                      <a:pt x="57" y="99"/>
                    </a:lnTo>
                    <a:lnTo>
                      <a:pt x="81" y="99"/>
                    </a:lnTo>
                    <a:lnTo>
                      <a:pt x="82" y="98"/>
                    </a:lnTo>
                    <a:lnTo>
                      <a:pt x="83" y="96"/>
                    </a:lnTo>
                    <a:lnTo>
                      <a:pt x="84" y="95"/>
                    </a:lnTo>
                    <a:lnTo>
                      <a:pt x="85" y="92"/>
                    </a:lnTo>
                    <a:lnTo>
                      <a:pt x="87" y="91"/>
                    </a:lnTo>
                    <a:lnTo>
                      <a:pt x="87" y="87"/>
                    </a:lnTo>
                    <a:lnTo>
                      <a:pt x="88" y="85"/>
                    </a:lnTo>
                    <a:lnTo>
                      <a:pt x="88" y="77"/>
                    </a:lnTo>
                    <a:lnTo>
                      <a:pt x="87" y="74"/>
                    </a:lnTo>
                    <a:lnTo>
                      <a:pt x="87" y="71"/>
                    </a:lnTo>
                    <a:lnTo>
                      <a:pt x="84" y="66"/>
                    </a:lnTo>
                    <a:lnTo>
                      <a:pt x="82" y="63"/>
                    </a:lnTo>
                    <a:lnTo>
                      <a:pt x="81" y="61"/>
                    </a:lnTo>
                    <a:lnTo>
                      <a:pt x="79" y="60"/>
                    </a:lnTo>
                    <a:lnTo>
                      <a:pt x="77" y="59"/>
                    </a:lnTo>
                    <a:lnTo>
                      <a:pt x="76" y="57"/>
                    </a:lnTo>
                    <a:lnTo>
                      <a:pt x="73" y="56"/>
                    </a:lnTo>
                    <a:lnTo>
                      <a:pt x="72" y="54"/>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 name="Freeform 202"/>
              <p:cNvSpPr>
                <a:spLocks/>
              </p:cNvSpPr>
              <p:nvPr/>
            </p:nvSpPr>
            <p:spPr bwMode="auto">
              <a:xfrm>
                <a:off x="3440" y="2330"/>
                <a:ext cx="88" cy="113"/>
              </a:xfrm>
              <a:custGeom>
                <a:avLst/>
                <a:gdLst>
                  <a:gd name="T0" fmla="+- 0 3467 3440"/>
                  <a:gd name="T1" fmla="*/ T0 w 88"/>
                  <a:gd name="T2" fmla="+- 0 2425 2330"/>
                  <a:gd name="T3" fmla="*/ 2425 h 113"/>
                  <a:gd name="T4" fmla="+- 0 3464 3440"/>
                  <a:gd name="T5" fmla="*/ T4 w 88"/>
                  <a:gd name="T6" fmla="+- 0 2425 2330"/>
                  <a:gd name="T7" fmla="*/ 2425 h 113"/>
                  <a:gd name="T8" fmla="+- 0 3467 3440"/>
                  <a:gd name="T9" fmla="*/ T8 w 88"/>
                  <a:gd name="T10" fmla="+- 0 2425 2330"/>
                  <a:gd name="T11" fmla="*/ 2425 h 113"/>
                  <a:gd name="T12" fmla="+- 0 3467 3440"/>
                  <a:gd name="T13" fmla="*/ T12 w 88"/>
                  <a:gd name="T14" fmla="+- 0 2425 2330"/>
                  <a:gd name="T15" fmla="*/ 2425 h 113"/>
                </a:gdLst>
                <a:ahLst/>
                <a:cxnLst>
                  <a:cxn ang="0">
                    <a:pos x="T1" y="T3"/>
                  </a:cxn>
                  <a:cxn ang="0">
                    <a:pos x="T5" y="T7"/>
                  </a:cxn>
                  <a:cxn ang="0">
                    <a:pos x="T9" y="T11"/>
                  </a:cxn>
                  <a:cxn ang="0">
                    <a:pos x="T13" y="T15"/>
                  </a:cxn>
                </a:cxnLst>
                <a:rect l="0" t="0" r="r" b="b"/>
                <a:pathLst>
                  <a:path w="88" h="113">
                    <a:moveTo>
                      <a:pt x="27" y="95"/>
                    </a:moveTo>
                    <a:lnTo>
                      <a:pt x="24" y="95"/>
                    </a:lnTo>
                    <a:lnTo>
                      <a:pt x="27" y="95"/>
                    </a:lnTo>
                    <a:lnTo>
                      <a:pt x="27" y="95"/>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5" name="Freeform 201"/>
              <p:cNvSpPr>
                <a:spLocks/>
              </p:cNvSpPr>
              <p:nvPr/>
            </p:nvSpPr>
            <p:spPr bwMode="auto">
              <a:xfrm>
                <a:off x="3440" y="2330"/>
                <a:ext cx="88" cy="113"/>
              </a:xfrm>
              <a:custGeom>
                <a:avLst/>
                <a:gdLst>
                  <a:gd name="T0" fmla="+- 0 3481 3440"/>
                  <a:gd name="T1" fmla="*/ T0 w 88"/>
                  <a:gd name="T2" fmla="+- 0 2342 2330"/>
                  <a:gd name="T3" fmla="*/ 2342 h 113"/>
                  <a:gd name="T4" fmla="+- 0 3451 3440"/>
                  <a:gd name="T5" fmla="*/ T4 w 88"/>
                  <a:gd name="T6" fmla="+- 0 2342 2330"/>
                  <a:gd name="T7" fmla="*/ 2342 h 113"/>
                  <a:gd name="T8" fmla="+- 0 3447 3440"/>
                  <a:gd name="T9" fmla="*/ T8 w 88"/>
                  <a:gd name="T10" fmla="+- 0 2349 2330"/>
                  <a:gd name="T11" fmla="*/ 2349 h 113"/>
                  <a:gd name="T12" fmla="+- 0 3443 3440"/>
                  <a:gd name="T13" fmla="*/ T12 w 88"/>
                  <a:gd name="T14" fmla="+- 0 2353 2330"/>
                  <a:gd name="T15" fmla="*/ 2353 h 113"/>
                  <a:gd name="T16" fmla="+- 0 3445 3440"/>
                  <a:gd name="T17" fmla="*/ T16 w 88"/>
                  <a:gd name="T18" fmla="+- 0 2360 2330"/>
                  <a:gd name="T19" fmla="*/ 2360 h 113"/>
                  <a:gd name="T20" fmla="+- 0 3445 3440"/>
                  <a:gd name="T21" fmla="*/ T20 w 88"/>
                  <a:gd name="T22" fmla="+- 0 2362 2330"/>
                  <a:gd name="T23" fmla="*/ 2362 h 113"/>
                  <a:gd name="T24" fmla="+- 0 3445 3440"/>
                  <a:gd name="T25" fmla="*/ T24 w 88"/>
                  <a:gd name="T26" fmla="+- 0 2366 2330"/>
                  <a:gd name="T27" fmla="*/ 2366 h 113"/>
                  <a:gd name="T28" fmla="+- 0 3446 3440"/>
                  <a:gd name="T29" fmla="*/ T28 w 88"/>
                  <a:gd name="T30" fmla="+- 0 2367 2330"/>
                  <a:gd name="T31" fmla="*/ 2367 h 113"/>
                  <a:gd name="T32" fmla="+- 0 3446 3440"/>
                  <a:gd name="T33" fmla="*/ T32 w 88"/>
                  <a:gd name="T34" fmla="+- 0 2369 2330"/>
                  <a:gd name="T35" fmla="*/ 2369 h 113"/>
                  <a:gd name="T36" fmla="+- 0 3447 3440"/>
                  <a:gd name="T37" fmla="*/ T36 w 88"/>
                  <a:gd name="T38" fmla="+- 0 2371 2330"/>
                  <a:gd name="T39" fmla="*/ 2371 h 113"/>
                  <a:gd name="T40" fmla="+- 0 3447 3440"/>
                  <a:gd name="T41" fmla="*/ T40 w 88"/>
                  <a:gd name="T42" fmla="+- 0 2372 2330"/>
                  <a:gd name="T43" fmla="*/ 2372 h 113"/>
                  <a:gd name="T44" fmla="+- 0 3449 3440"/>
                  <a:gd name="T45" fmla="*/ T44 w 88"/>
                  <a:gd name="T46" fmla="+- 0 2373 2330"/>
                  <a:gd name="T47" fmla="*/ 2373 h 113"/>
                  <a:gd name="T48" fmla="+- 0 3450 3440"/>
                  <a:gd name="T49" fmla="*/ T48 w 88"/>
                  <a:gd name="T50" fmla="+- 0 2375 2330"/>
                  <a:gd name="T51" fmla="*/ 2375 h 113"/>
                  <a:gd name="T52" fmla="+- 0 3455 3440"/>
                  <a:gd name="T53" fmla="*/ T52 w 88"/>
                  <a:gd name="T54" fmla="+- 0 2380 2330"/>
                  <a:gd name="T55" fmla="*/ 2380 h 113"/>
                  <a:gd name="T56" fmla="+- 0 3457 3440"/>
                  <a:gd name="T57" fmla="*/ T56 w 88"/>
                  <a:gd name="T58" fmla="+- 0 2381 2330"/>
                  <a:gd name="T59" fmla="*/ 2381 h 113"/>
                  <a:gd name="T60" fmla="+- 0 3458 3440"/>
                  <a:gd name="T61" fmla="*/ T60 w 88"/>
                  <a:gd name="T62" fmla="+- 0 2383 2330"/>
                  <a:gd name="T63" fmla="*/ 2383 h 113"/>
                  <a:gd name="T64" fmla="+- 0 3461 3440"/>
                  <a:gd name="T65" fmla="*/ T64 w 88"/>
                  <a:gd name="T66" fmla="+- 0 2384 2330"/>
                  <a:gd name="T67" fmla="*/ 2384 h 113"/>
                  <a:gd name="T68" fmla="+- 0 3510 3440"/>
                  <a:gd name="T69" fmla="*/ T68 w 88"/>
                  <a:gd name="T70" fmla="+- 0 2384 2330"/>
                  <a:gd name="T71" fmla="*/ 2384 h 113"/>
                  <a:gd name="T72" fmla="+- 0 3507 3440"/>
                  <a:gd name="T73" fmla="*/ T72 w 88"/>
                  <a:gd name="T74" fmla="+- 0 2383 2330"/>
                  <a:gd name="T75" fmla="*/ 2383 h 113"/>
                  <a:gd name="T76" fmla="+- 0 3501 3440"/>
                  <a:gd name="T77" fmla="*/ T76 w 88"/>
                  <a:gd name="T78" fmla="+- 0 2380 2330"/>
                  <a:gd name="T79" fmla="*/ 2380 h 113"/>
                  <a:gd name="T80" fmla="+- 0 3484 3440"/>
                  <a:gd name="T81" fmla="*/ T80 w 88"/>
                  <a:gd name="T82" fmla="+- 0 2376 2330"/>
                  <a:gd name="T83" fmla="*/ 2376 h 113"/>
                  <a:gd name="T84" fmla="+- 0 3477 3440"/>
                  <a:gd name="T85" fmla="*/ T84 w 88"/>
                  <a:gd name="T86" fmla="+- 0 2375 2330"/>
                  <a:gd name="T87" fmla="*/ 2375 h 113"/>
                  <a:gd name="T88" fmla="+- 0 3474 3440"/>
                  <a:gd name="T89" fmla="*/ T88 w 88"/>
                  <a:gd name="T90" fmla="+- 0 2373 2330"/>
                  <a:gd name="T91" fmla="*/ 2373 h 113"/>
                  <a:gd name="T92" fmla="+- 0 3470 3440"/>
                  <a:gd name="T93" fmla="*/ T92 w 88"/>
                  <a:gd name="T94" fmla="+- 0 2373 2330"/>
                  <a:gd name="T95" fmla="*/ 2373 h 113"/>
                  <a:gd name="T96" fmla="+- 0 3468 3440"/>
                  <a:gd name="T97" fmla="*/ T96 w 88"/>
                  <a:gd name="T98" fmla="+- 0 2371 2330"/>
                  <a:gd name="T99" fmla="*/ 2371 h 113"/>
                  <a:gd name="T100" fmla="+- 0 3467 3440"/>
                  <a:gd name="T101" fmla="*/ T100 w 88"/>
                  <a:gd name="T102" fmla="+- 0 2371 2330"/>
                  <a:gd name="T103" fmla="*/ 2371 h 113"/>
                  <a:gd name="T104" fmla="+- 0 3464 3440"/>
                  <a:gd name="T105" fmla="*/ T104 w 88"/>
                  <a:gd name="T106" fmla="+- 0 2369 2330"/>
                  <a:gd name="T107" fmla="*/ 2369 h 113"/>
                  <a:gd name="T108" fmla="+- 0 3459 3440"/>
                  <a:gd name="T109" fmla="*/ T108 w 88"/>
                  <a:gd name="T110" fmla="+- 0 2365 2330"/>
                  <a:gd name="T111" fmla="*/ 2365 h 113"/>
                  <a:gd name="T112" fmla="+- 0 3459 3440"/>
                  <a:gd name="T113" fmla="*/ T112 w 88"/>
                  <a:gd name="T114" fmla="+- 0 2360 2330"/>
                  <a:gd name="T115" fmla="*/ 2360 h 113"/>
                  <a:gd name="T116" fmla="+- 0 3458 3440"/>
                  <a:gd name="T117" fmla="*/ T116 w 88"/>
                  <a:gd name="T118" fmla="+- 0 2360 2330"/>
                  <a:gd name="T119" fmla="*/ 2360 h 113"/>
                  <a:gd name="T120" fmla="+- 0 3459 3440"/>
                  <a:gd name="T121" fmla="*/ T120 w 88"/>
                  <a:gd name="T122" fmla="+- 0 2357 2330"/>
                  <a:gd name="T123" fmla="*/ 2357 h 113"/>
                  <a:gd name="T124" fmla="+- 0 3459 3440"/>
                  <a:gd name="T125" fmla="*/ T124 w 88"/>
                  <a:gd name="T126" fmla="+- 0 2354 2330"/>
                  <a:gd name="T127" fmla="*/ 2354 h 113"/>
                  <a:gd name="T128" fmla="+- 0 3461 3440"/>
                  <a:gd name="T129" fmla="*/ T128 w 88"/>
                  <a:gd name="T130" fmla="+- 0 2352 2330"/>
                  <a:gd name="T131" fmla="*/ 2352 h 113"/>
                  <a:gd name="T132" fmla="+- 0 3459 3440"/>
                  <a:gd name="T133" fmla="*/ T132 w 88"/>
                  <a:gd name="T134" fmla="+- 0 2352 2330"/>
                  <a:gd name="T135" fmla="*/ 2352 h 113"/>
                  <a:gd name="T136" fmla="+- 0 3465 3440"/>
                  <a:gd name="T137" fmla="*/ T136 w 88"/>
                  <a:gd name="T138" fmla="+- 0 2347 2330"/>
                  <a:gd name="T139" fmla="*/ 2347 h 113"/>
                  <a:gd name="T140" fmla="+- 0 3467 3440"/>
                  <a:gd name="T141" fmla="*/ T140 w 88"/>
                  <a:gd name="T142" fmla="+- 0 2347 2330"/>
                  <a:gd name="T143" fmla="*/ 2347 h 113"/>
                  <a:gd name="T144" fmla="+- 0 3468 3440"/>
                  <a:gd name="T145" fmla="*/ T144 w 88"/>
                  <a:gd name="T146" fmla="+- 0 2345 2330"/>
                  <a:gd name="T147" fmla="*/ 2345 h 113"/>
                  <a:gd name="T148" fmla="+- 0 3470 3440"/>
                  <a:gd name="T149" fmla="*/ T148 w 88"/>
                  <a:gd name="T150" fmla="+- 0 2344 2330"/>
                  <a:gd name="T151" fmla="*/ 2344 h 113"/>
                  <a:gd name="T152" fmla="+- 0 3473 3440"/>
                  <a:gd name="T153" fmla="*/ T152 w 88"/>
                  <a:gd name="T154" fmla="+- 0 2344 2330"/>
                  <a:gd name="T155" fmla="*/ 2344 h 113"/>
                  <a:gd name="T156" fmla="+- 0 3475 3440"/>
                  <a:gd name="T157" fmla="*/ T156 w 88"/>
                  <a:gd name="T158" fmla="+- 0 2343 2330"/>
                  <a:gd name="T159" fmla="*/ 2343 h 113"/>
                  <a:gd name="T160" fmla="+- 0 3479 3440"/>
                  <a:gd name="T161" fmla="*/ T160 w 88"/>
                  <a:gd name="T162" fmla="+- 0 2343 2330"/>
                  <a:gd name="T163" fmla="*/ 2343 h 113"/>
                  <a:gd name="T164" fmla="+- 0 3481 3440"/>
                  <a:gd name="T165" fmla="*/ T164 w 88"/>
                  <a:gd name="T166" fmla="+- 0 2342 2330"/>
                  <a:gd name="T167" fmla="*/ 2342 h 1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Lst>
                <a:rect l="0" t="0" r="r" b="b"/>
                <a:pathLst>
                  <a:path w="88" h="113">
                    <a:moveTo>
                      <a:pt x="41" y="12"/>
                    </a:moveTo>
                    <a:lnTo>
                      <a:pt x="11" y="12"/>
                    </a:lnTo>
                    <a:lnTo>
                      <a:pt x="7" y="19"/>
                    </a:lnTo>
                    <a:lnTo>
                      <a:pt x="3" y="23"/>
                    </a:lnTo>
                    <a:lnTo>
                      <a:pt x="5" y="30"/>
                    </a:lnTo>
                    <a:lnTo>
                      <a:pt x="5" y="32"/>
                    </a:lnTo>
                    <a:lnTo>
                      <a:pt x="5" y="36"/>
                    </a:lnTo>
                    <a:lnTo>
                      <a:pt x="6" y="37"/>
                    </a:lnTo>
                    <a:lnTo>
                      <a:pt x="6" y="39"/>
                    </a:lnTo>
                    <a:lnTo>
                      <a:pt x="7" y="41"/>
                    </a:lnTo>
                    <a:lnTo>
                      <a:pt x="7" y="42"/>
                    </a:lnTo>
                    <a:lnTo>
                      <a:pt x="9" y="43"/>
                    </a:lnTo>
                    <a:lnTo>
                      <a:pt x="10" y="45"/>
                    </a:lnTo>
                    <a:lnTo>
                      <a:pt x="15" y="50"/>
                    </a:lnTo>
                    <a:lnTo>
                      <a:pt x="17" y="51"/>
                    </a:lnTo>
                    <a:lnTo>
                      <a:pt x="18" y="53"/>
                    </a:lnTo>
                    <a:lnTo>
                      <a:pt x="21" y="54"/>
                    </a:lnTo>
                    <a:lnTo>
                      <a:pt x="70" y="54"/>
                    </a:lnTo>
                    <a:lnTo>
                      <a:pt x="67" y="53"/>
                    </a:lnTo>
                    <a:lnTo>
                      <a:pt x="61" y="50"/>
                    </a:lnTo>
                    <a:lnTo>
                      <a:pt x="44" y="46"/>
                    </a:lnTo>
                    <a:lnTo>
                      <a:pt x="37" y="45"/>
                    </a:lnTo>
                    <a:lnTo>
                      <a:pt x="34" y="43"/>
                    </a:lnTo>
                    <a:lnTo>
                      <a:pt x="30" y="43"/>
                    </a:lnTo>
                    <a:lnTo>
                      <a:pt x="28" y="41"/>
                    </a:lnTo>
                    <a:lnTo>
                      <a:pt x="27" y="41"/>
                    </a:lnTo>
                    <a:lnTo>
                      <a:pt x="24" y="39"/>
                    </a:lnTo>
                    <a:lnTo>
                      <a:pt x="19" y="35"/>
                    </a:lnTo>
                    <a:lnTo>
                      <a:pt x="19" y="30"/>
                    </a:lnTo>
                    <a:lnTo>
                      <a:pt x="18" y="30"/>
                    </a:lnTo>
                    <a:lnTo>
                      <a:pt x="19" y="27"/>
                    </a:lnTo>
                    <a:lnTo>
                      <a:pt x="19" y="24"/>
                    </a:lnTo>
                    <a:lnTo>
                      <a:pt x="21" y="22"/>
                    </a:lnTo>
                    <a:lnTo>
                      <a:pt x="19" y="22"/>
                    </a:lnTo>
                    <a:lnTo>
                      <a:pt x="25" y="17"/>
                    </a:lnTo>
                    <a:lnTo>
                      <a:pt x="27" y="17"/>
                    </a:lnTo>
                    <a:lnTo>
                      <a:pt x="28" y="15"/>
                    </a:lnTo>
                    <a:lnTo>
                      <a:pt x="30" y="14"/>
                    </a:lnTo>
                    <a:lnTo>
                      <a:pt x="33" y="14"/>
                    </a:lnTo>
                    <a:lnTo>
                      <a:pt x="35" y="13"/>
                    </a:lnTo>
                    <a:lnTo>
                      <a:pt x="39" y="13"/>
                    </a:lnTo>
                    <a:lnTo>
                      <a:pt x="41" y="12"/>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6" name="Freeform 200"/>
              <p:cNvSpPr>
                <a:spLocks/>
              </p:cNvSpPr>
              <p:nvPr/>
            </p:nvSpPr>
            <p:spPr bwMode="auto">
              <a:xfrm>
                <a:off x="3440" y="2330"/>
                <a:ext cx="88" cy="113"/>
              </a:xfrm>
              <a:custGeom>
                <a:avLst/>
                <a:gdLst>
                  <a:gd name="T0" fmla="+- 0 3505 3440"/>
                  <a:gd name="T1" fmla="*/ T0 w 88"/>
                  <a:gd name="T2" fmla="+- 0 2333 2330"/>
                  <a:gd name="T3" fmla="*/ 2333 h 113"/>
                  <a:gd name="T4" fmla="+- 0 3463 3440"/>
                  <a:gd name="T5" fmla="*/ T4 w 88"/>
                  <a:gd name="T6" fmla="+- 0 2333 2330"/>
                  <a:gd name="T7" fmla="*/ 2333 h 113"/>
                  <a:gd name="T8" fmla="+- 0 3461 3440"/>
                  <a:gd name="T9" fmla="*/ T8 w 88"/>
                  <a:gd name="T10" fmla="+- 0 2335 2330"/>
                  <a:gd name="T11" fmla="*/ 2335 h 113"/>
                  <a:gd name="T12" fmla="+- 0 3459 3440"/>
                  <a:gd name="T13" fmla="*/ T12 w 88"/>
                  <a:gd name="T14" fmla="+- 0 2336 2330"/>
                  <a:gd name="T15" fmla="*/ 2336 h 113"/>
                  <a:gd name="T16" fmla="+- 0 3457 3440"/>
                  <a:gd name="T17" fmla="*/ T16 w 88"/>
                  <a:gd name="T18" fmla="+- 0 2336 2330"/>
                  <a:gd name="T19" fmla="*/ 2336 h 113"/>
                  <a:gd name="T20" fmla="+- 0 3453 3440"/>
                  <a:gd name="T21" fmla="*/ T20 w 88"/>
                  <a:gd name="T22" fmla="+- 0 2339 2330"/>
                  <a:gd name="T23" fmla="*/ 2339 h 113"/>
                  <a:gd name="T24" fmla="+- 0 3452 3440"/>
                  <a:gd name="T25" fmla="*/ T24 w 88"/>
                  <a:gd name="T26" fmla="+- 0 2342 2330"/>
                  <a:gd name="T27" fmla="*/ 2342 h 113"/>
                  <a:gd name="T28" fmla="+- 0 3487 3440"/>
                  <a:gd name="T29" fmla="*/ T28 w 88"/>
                  <a:gd name="T30" fmla="+- 0 2342 2330"/>
                  <a:gd name="T31" fmla="*/ 2342 h 113"/>
                  <a:gd name="T32" fmla="+- 0 3489 3440"/>
                  <a:gd name="T33" fmla="*/ T32 w 88"/>
                  <a:gd name="T34" fmla="+- 0 2343 2330"/>
                  <a:gd name="T35" fmla="*/ 2343 h 113"/>
                  <a:gd name="T36" fmla="+- 0 3493 3440"/>
                  <a:gd name="T37" fmla="*/ T36 w 88"/>
                  <a:gd name="T38" fmla="+- 0 2343 2330"/>
                  <a:gd name="T39" fmla="*/ 2343 h 113"/>
                  <a:gd name="T40" fmla="+- 0 3495 3440"/>
                  <a:gd name="T41" fmla="*/ T40 w 88"/>
                  <a:gd name="T42" fmla="+- 0 2344 2330"/>
                  <a:gd name="T43" fmla="*/ 2344 h 113"/>
                  <a:gd name="T44" fmla="+- 0 3497 3440"/>
                  <a:gd name="T45" fmla="*/ T44 w 88"/>
                  <a:gd name="T46" fmla="+- 0 2345 2330"/>
                  <a:gd name="T47" fmla="*/ 2345 h 113"/>
                  <a:gd name="T48" fmla="+- 0 3499 3440"/>
                  <a:gd name="T49" fmla="*/ T48 w 88"/>
                  <a:gd name="T50" fmla="+- 0 2345 2330"/>
                  <a:gd name="T51" fmla="*/ 2345 h 113"/>
                  <a:gd name="T52" fmla="+- 0 3501 3440"/>
                  <a:gd name="T53" fmla="*/ T52 w 88"/>
                  <a:gd name="T54" fmla="+- 0 2347 2330"/>
                  <a:gd name="T55" fmla="*/ 2347 h 113"/>
                  <a:gd name="T56" fmla="+- 0 3503 3440"/>
                  <a:gd name="T57" fmla="*/ T56 w 88"/>
                  <a:gd name="T58" fmla="+- 0 2348 2330"/>
                  <a:gd name="T59" fmla="*/ 2348 h 113"/>
                  <a:gd name="T60" fmla="+- 0 3505 3440"/>
                  <a:gd name="T61" fmla="*/ T60 w 88"/>
                  <a:gd name="T62" fmla="+- 0 2349 2330"/>
                  <a:gd name="T63" fmla="*/ 2349 h 113"/>
                  <a:gd name="T64" fmla="+- 0 3506 3440"/>
                  <a:gd name="T65" fmla="*/ T64 w 88"/>
                  <a:gd name="T66" fmla="+- 0 2350 2330"/>
                  <a:gd name="T67" fmla="*/ 2350 h 113"/>
                  <a:gd name="T68" fmla="+- 0 3509 3440"/>
                  <a:gd name="T69" fmla="*/ T68 w 88"/>
                  <a:gd name="T70" fmla="+- 0 2355 2330"/>
                  <a:gd name="T71" fmla="*/ 2355 h 113"/>
                  <a:gd name="T72" fmla="+- 0 3510 3440"/>
                  <a:gd name="T73" fmla="*/ T72 w 88"/>
                  <a:gd name="T74" fmla="+- 0 2356 2330"/>
                  <a:gd name="T75" fmla="*/ 2356 h 113"/>
                  <a:gd name="T76" fmla="+- 0 3510 3440"/>
                  <a:gd name="T77" fmla="*/ T76 w 88"/>
                  <a:gd name="T78" fmla="+- 0 2359 2330"/>
                  <a:gd name="T79" fmla="*/ 2359 h 113"/>
                  <a:gd name="T80" fmla="+- 0 3511 3440"/>
                  <a:gd name="T81" fmla="*/ T80 w 88"/>
                  <a:gd name="T82" fmla="+- 0 2361 2330"/>
                  <a:gd name="T83" fmla="*/ 2361 h 113"/>
                  <a:gd name="T84" fmla="+- 0 3511 3440"/>
                  <a:gd name="T85" fmla="*/ T84 w 88"/>
                  <a:gd name="T86" fmla="+- 0 2365 2330"/>
                  <a:gd name="T87" fmla="*/ 2365 h 113"/>
                  <a:gd name="T88" fmla="+- 0 3525 3440"/>
                  <a:gd name="T89" fmla="*/ T88 w 88"/>
                  <a:gd name="T90" fmla="+- 0 2362 2330"/>
                  <a:gd name="T91" fmla="*/ 2362 h 113"/>
                  <a:gd name="T92" fmla="+- 0 3524 3440"/>
                  <a:gd name="T93" fmla="*/ T92 w 88"/>
                  <a:gd name="T94" fmla="+- 0 2360 2330"/>
                  <a:gd name="T95" fmla="*/ 2360 h 113"/>
                  <a:gd name="T96" fmla="+- 0 3524 3440"/>
                  <a:gd name="T97" fmla="*/ T96 w 88"/>
                  <a:gd name="T98" fmla="+- 0 2356 2330"/>
                  <a:gd name="T99" fmla="*/ 2356 h 113"/>
                  <a:gd name="T100" fmla="+- 0 3523 3440"/>
                  <a:gd name="T101" fmla="*/ T100 w 88"/>
                  <a:gd name="T102" fmla="+- 0 2353 2330"/>
                  <a:gd name="T103" fmla="*/ 2353 h 113"/>
                  <a:gd name="T104" fmla="+- 0 3523 3440"/>
                  <a:gd name="T105" fmla="*/ T104 w 88"/>
                  <a:gd name="T106" fmla="+- 0 2350 2330"/>
                  <a:gd name="T107" fmla="*/ 2350 h 113"/>
                  <a:gd name="T108" fmla="+- 0 3521 3440"/>
                  <a:gd name="T109" fmla="*/ T108 w 88"/>
                  <a:gd name="T110" fmla="+- 0 2348 2330"/>
                  <a:gd name="T111" fmla="*/ 2348 h 113"/>
                  <a:gd name="T112" fmla="+- 0 3519 3440"/>
                  <a:gd name="T113" fmla="*/ T112 w 88"/>
                  <a:gd name="T114" fmla="+- 0 2345 2330"/>
                  <a:gd name="T115" fmla="*/ 2345 h 113"/>
                  <a:gd name="T116" fmla="+- 0 3516 3440"/>
                  <a:gd name="T117" fmla="*/ T116 w 88"/>
                  <a:gd name="T118" fmla="+- 0 2342 2330"/>
                  <a:gd name="T119" fmla="*/ 2342 h 113"/>
                  <a:gd name="T120" fmla="+- 0 3515 3440"/>
                  <a:gd name="T121" fmla="*/ T120 w 88"/>
                  <a:gd name="T122" fmla="+- 0 2339 2330"/>
                  <a:gd name="T123" fmla="*/ 2339 h 113"/>
                  <a:gd name="T124" fmla="+- 0 3513 3440"/>
                  <a:gd name="T125" fmla="*/ T124 w 88"/>
                  <a:gd name="T126" fmla="+- 0 2338 2330"/>
                  <a:gd name="T127" fmla="*/ 2338 h 113"/>
                  <a:gd name="T128" fmla="+- 0 3511 3440"/>
                  <a:gd name="T129" fmla="*/ T128 w 88"/>
                  <a:gd name="T130" fmla="+- 0 2337 2330"/>
                  <a:gd name="T131" fmla="*/ 2337 h 113"/>
                  <a:gd name="T132" fmla="+- 0 3510 3440"/>
                  <a:gd name="T133" fmla="*/ T132 w 88"/>
                  <a:gd name="T134" fmla="+- 0 2336 2330"/>
                  <a:gd name="T135" fmla="*/ 2336 h 113"/>
                  <a:gd name="T136" fmla="+- 0 3505 3440"/>
                  <a:gd name="T137" fmla="*/ T136 w 88"/>
                  <a:gd name="T138" fmla="+- 0 2333 2330"/>
                  <a:gd name="T139" fmla="*/ 2333 h 1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88" h="113">
                    <a:moveTo>
                      <a:pt x="65" y="3"/>
                    </a:moveTo>
                    <a:lnTo>
                      <a:pt x="23" y="3"/>
                    </a:lnTo>
                    <a:lnTo>
                      <a:pt x="21" y="5"/>
                    </a:lnTo>
                    <a:lnTo>
                      <a:pt x="19" y="6"/>
                    </a:lnTo>
                    <a:lnTo>
                      <a:pt x="17" y="6"/>
                    </a:lnTo>
                    <a:lnTo>
                      <a:pt x="13" y="9"/>
                    </a:lnTo>
                    <a:lnTo>
                      <a:pt x="12" y="12"/>
                    </a:lnTo>
                    <a:lnTo>
                      <a:pt x="47" y="12"/>
                    </a:lnTo>
                    <a:lnTo>
                      <a:pt x="49" y="13"/>
                    </a:lnTo>
                    <a:lnTo>
                      <a:pt x="53" y="13"/>
                    </a:lnTo>
                    <a:lnTo>
                      <a:pt x="55" y="14"/>
                    </a:lnTo>
                    <a:lnTo>
                      <a:pt x="57" y="15"/>
                    </a:lnTo>
                    <a:lnTo>
                      <a:pt x="59" y="15"/>
                    </a:lnTo>
                    <a:lnTo>
                      <a:pt x="61" y="17"/>
                    </a:lnTo>
                    <a:lnTo>
                      <a:pt x="63" y="18"/>
                    </a:lnTo>
                    <a:lnTo>
                      <a:pt x="65" y="19"/>
                    </a:lnTo>
                    <a:lnTo>
                      <a:pt x="66" y="20"/>
                    </a:lnTo>
                    <a:lnTo>
                      <a:pt x="69" y="25"/>
                    </a:lnTo>
                    <a:lnTo>
                      <a:pt x="70" y="26"/>
                    </a:lnTo>
                    <a:lnTo>
                      <a:pt x="70" y="29"/>
                    </a:lnTo>
                    <a:lnTo>
                      <a:pt x="71" y="31"/>
                    </a:lnTo>
                    <a:lnTo>
                      <a:pt x="71" y="35"/>
                    </a:lnTo>
                    <a:lnTo>
                      <a:pt x="85" y="32"/>
                    </a:lnTo>
                    <a:lnTo>
                      <a:pt x="84" y="30"/>
                    </a:lnTo>
                    <a:lnTo>
                      <a:pt x="84" y="26"/>
                    </a:lnTo>
                    <a:lnTo>
                      <a:pt x="83" y="23"/>
                    </a:lnTo>
                    <a:lnTo>
                      <a:pt x="83" y="20"/>
                    </a:lnTo>
                    <a:lnTo>
                      <a:pt x="81" y="18"/>
                    </a:lnTo>
                    <a:lnTo>
                      <a:pt x="79" y="15"/>
                    </a:lnTo>
                    <a:lnTo>
                      <a:pt x="76" y="12"/>
                    </a:lnTo>
                    <a:lnTo>
                      <a:pt x="75" y="9"/>
                    </a:lnTo>
                    <a:lnTo>
                      <a:pt x="73" y="8"/>
                    </a:lnTo>
                    <a:lnTo>
                      <a:pt x="71" y="7"/>
                    </a:lnTo>
                    <a:lnTo>
                      <a:pt x="70" y="6"/>
                    </a:lnTo>
                    <a:lnTo>
                      <a:pt x="65" y="3"/>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Freeform 199"/>
              <p:cNvSpPr>
                <a:spLocks/>
              </p:cNvSpPr>
              <p:nvPr/>
            </p:nvSpPr>
            <p:spPr bwMode="auto">
              <a:xfrm>
                <a:off x="3440" y="2330"/>
                <a:ext cx="88" cy="113"/>
              </a:xfrm>
              <a:custGeom>
                <a:avLst/>
                <a:gdLst>
                  <a:gd name="T0" fmla="+- 0 3462 3440"/>
                  <a:gd name="T1" fmla="*/ T0 w 88"/>
                  <a:gd name="T2" fmla="+- 0 2350 2330"/>
                  <a:gd name="T3" fmla="*/ 2350 h 113"/>
                  <a:gd name="T4" fmla="+- 0 3459 3440"/>
                  <a:gd name="T5" fmla="*/ T4 w 88"/>
                  <a:gd name="T6" fmla="+- 0 2352 2330"/>
                  <a:gd name="T7" fmla="*/ 2352 h 113"/>
                  <a:gd name="T8" fmla="+- 0 3461 3440"/>
                  <a:gd name="T9" fmla="*/ T8 w 88"/>
                  <a:gd name="T10" fmla="+- 0 2352 2330"/>
                  <a:gd name="T11" fmla="*/ 2352 h 113"/>
                  <a:gd name="T12" fmla="+- 0 3462 3440"/>
                  <a:gd name="T13" fmla="*/ T12 w 88"/>
                  <a:gd name="T14" fmla="+- 0 2350 2330"/>
                  <a:gd name="T15" fmla="*/ 2350 h 113"/>
                </a:gdLst>
                <a:ahLst/>
                <a:cxnLst>
                  <a:cxn ang="0">
                    <a:pos x="T1" y="T3"/>
                  </a:cxn>
                  <a:cxn ang="0">
                    <a:pos x="T5" y="T7"/>
                  </a:cxn>
                  <a:cxn ang="0">
                    <a:pos x="T9" y="T11"/>
                  </a:cxn>
                  <a:cxn ang="0">
                    <a:pos x="T13" y="T15"/>
                  </a:cxn>
                </a:cxnLst>
                <a:rect l="0" t="0" r="r" b="b"/>
                <a:pathLst>
                  <a:path w="88" h="113">
                    <a:moveTo>
                      <a:pt x="22" y="20"/>
                    </a:moveTo>
                    <a:lnTo>
                      <a:pt x="19" y="22"/>
                    </a:lnTo>
                    <a:lnTo>
                      <a:pt x="21" y="22"/>
                    </a:lnTo>
                    <a:lnTo>
                      <a:pt x="22" y="20"/>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Freeform 198"/>
              <p:cNvSpPr>
                <a:spLocks/>
              </p:cNvSpPr>
              <p:nvPr/>
            </p:nvSpPr>
            <p:spPr bwMode="auto">
              <a:xfrm>
                <a:off x="3440" y="2330"/>
                <a:ext cx="88" cy="113"/>
              </a:xfrm>
              <a:custGeom>
                <a:avLst/>
                <a:gdLst>
                  <a:gd name="T0" fmla="+- 0 3467 3440"/>
                  <a:gd name="T1" fmla="*/ T0 w 88"/>
                  <a:gd name="T2" fmla="+- 0 2347 2330"/>
                  <a:gd name="T3" fmla="*/ 2347 h 113"/>
                  <a:gd name="T4" fmla="+- 0 3465 3440"/>
                  <a:gd name="T5" fmla="*/ T4 w 88"/>
                  <a:gd name="T6" fmla="+- 0 2347 2330"/>
                  <a:gd name="T7" fmla="*/ 2347 h 113"/>
                  <a:gd name="T8" fmla="+- 0 3462 3440"/>
                  <a:gd name="T9" fmla="*/ T8 w 88"/>
                  <a:gd name="T10" fmla="+- 0 2350 2330"/>
                  <a:gd name="T11" fmla="*/ 2350 h 113"/>
                  <a:gd name="T12" fmla="+- 0 3467 3440"/>
                  <a:gd name="T13" fmla="*/ T12 w 88"/>
                  <a:gd name="T14" fmla="+- 0 2347 2330"/>
                  <a:gd name="T15" fmla="*/ 2347 h 113"/>
                </a:gdLst>
                <a:ahLst/>
                <a:cxnLst>
                  <a:cxn ang="0">
                    <a:pos x="T1" y="T3"/>
                  </a:cxn>
                  <a:cxn ang="0">
                    <a:pos x="T5" y="T7"/>
                  </a:cxn>
                  <a:cxn ang="0">
                    <a:pos x="T9" y="T11"/>
                  </a:cxn>
                  <a:cxn ang="0">
                    <a:pos x="T13" y="T15"/>
                  </a:cxn>
                </a:cxnLst>
                <a:rect l="0" t="0" r="r" b="b"/>
                <a:pathLst>
                  <a:path w="88" h="113">
                    <a:moveTo>
                      <a:pt x="27" y="17"/>
                    </a:moveTo>
                    <a:lnTo>
                      <a:pt x="25" y="17"/>
                    </a:lnTo>
                    <a:lnTo>
                      <a:pt x="22" y="20"/>
                    </a:lnTo>
                    <a:lnTo>
                      <a:pt x="27" y="17"/>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Freeform 197"/>
              <p:cNvSpPr>
                <a:spLocks/>
              </p:cNvSpPr>
              <p:nvPr/>
            </p:nvSpPr>
            <p:spPr bwMode="auto">
              <a:xfrm>
                <a:off x="3440" y="2330"/>
                <a:ext cx="88" cy="113"/>
              </a:xfrm>
              <a:custGeom>
                <a:avLst/>
                <a:gdLst>
                  <a:gd name="T0" fmla="+- 0 3498 3440"/>
                  <a:gd name="T1" fmla="*/ T0 w 88"/>
                  <a:gd name="T2" fmla="+- 0 2331 2330"/>
                  <a:gd name="T3" fmla="*/ 2331 h 113"/>
                  <a:gd name="T4" fmla="+- 0 3470 3440"/>
                  <a:gd name="T5" fmla="*/ T4 w 88"/>
                  <a:gd name="T6" fmla="+- 0 2331 2330"/>
                  <a:gd name="T7" fmla="*/ 2331 h 113"/>
                  <a:gd name="T8" fmla="+- 0 3465 3440"/>
                  <a:gd name="T9" fmla="*/ T8 w 88"/>
                  <a:gd name="T10" fmla="+- 0 2333 2330"/>
                  <a:gd name="T11" fmla="*/ 2333 h 113"/>
                  <a:gd name="T12" fmla="+- 0 3503 3440"/>
                  <a:gd name="T13" fmla="*/ T12 w 88"/>
                  <a:gd name="T14" fmla="+- 0 2333 2330"/>
                  <a:gd name="T15" fmla="*/ 2333 h 113"/>
                  <a:gd name="T16" fmla="+- 0 3498 3440"/>
                  <a:gd name="T17" fmla="*/ T16 w 88"/>
                  <a:gd name="T18" fmla="+- 0 2331 2330"/>
                  <a:gd name="T19" fmla="*/ 2331 h 113"/>
                </a:gdLst>
                <a:ahLst/>
                <a:cxnLst>
                  <a:cxn ang="0">
                    <a:pos x="T1" y="T3"/>
                  </a:cxn>
                  <a:cxn ang="0">
                    <a:pos x="T5" y="T7"/>
                  </a:cxn>
                  <a:cxn ang="0">
                    <a:pos x="T9" y="T11"/>
                  </a:cxn>
                  <a:cxn ang="0">
                    <a:pos x="T13" y="T15"/>
                  </a:cxn>
                  <a:cxn ang="0">
                    <a:pos x="T17" y="T19"/>
                  </a:cxn>
                </a:cxnLst>
                <a:rect l="0" t="0" r="r" b="b"/>
                <a:pathLst>
                  <a:path w="88" h="113">
                    <a:moveTo>
                      <a:pt x="58" y="1"/>
                    </a:moveTo>
                    <a:lnTo>
                      <a:pt x="30" y="1"/>
                    </a:lnTo>
                    <a:lnTo>
                      <a:pt x="25" y="3"/>
                    </a:lnTo>
                    <a:lnTo>
                      <a:pt x="63" y="3"/>
                    </a:lnTo>
                    <a:lnTo>
                      <a:pt x="58" y="1"/>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Freeform 196"/>
              <p:cNvSpPr>
                <a:spLocks/>
              </p:cNvSpPr>
              <p:nvPr/>
            </p:nvSpPr>
            <p:spPr bwMode="auto">
              <a:xfrm>
                <a:off x="3440" y="2330"/>
                <a:ext cx="88" cy="113"/>
              </a:xfrm>
              <a:custGeom>
                <a:avLst/>
                <a:gdLst>
                  <a:gd name="T0" fmla="+- 0 3489 3440"/>
                  <a:gd name="T1" fmla="*/ T0 w 88"/>
                  <a:gd name="T2" fmla="+- 0 2330 2330"/>
                  <a:gd name="T3" fmla="*/ 2330 h 113"/>
                  <a:gd name="T4" fmla="+- 0 3479 3440"/>
                  <a:gd name="T5" fmla="*/ T4 w 88"/>
                  <a:gd name="T6" fmla="+- 0 2330 2330"/>
                  <a:gd name="T7" fmla="*/ 2330 h 113"/>
                  <a:gd name="T8" fmla="+- 0 3475 3440"/>
                  <a:gd name="T9" fmla="*/ T8 w 88"/>
                  <a:gd name="T10" fmla="+- 0 2331 2330"/>
                  <a:gd name="T11" fmla="*/ 2331 h 113"/>
                  <a:gd name="T12" fmla="+- 0 3492 3440"/>
                  <a:gd name="T13" fmla="*/ T12 w 88"/>
                  <a:gd name="T14" fmla="+- 0 2331 2330"/>
                  <a:gd name="T15" fmla="*/ 2331 h 113"/>
                  <a:gd name="T16" fmla="+- 0 3489 3440"/>
                  <a:gd name="T17" fmla="*/ T16 w 88"/>
                  <a:gd name="T18" fmla="+- 0 2330 2330"/>
                  <a:gd name="T19" fmla="*/ 2330 h 113"/>
                </a:gdLst>
                <a:ahLst/>
                <a:cxnLst>
                  <a:cxn ang="0">
                    <a:pos x="T1" y="T3"/>
                  </a:cxn>
                  <a:cxn ang="0">
                    <a:pos x="T5" y="T7"/>
                  </a:cxn>
                  <a:cxn ang="0">
                    <a:pos x="T9" y="T11"/>
                  </a:cxn>
                  <a:cxn ang="0">
                    <a:pos x="T13" y="T15"/>
                  </a:cxn>
                  <a:cxn ang="0">
                    <a:pos x="T17" y="T19"/>
                  </a:cxn>
                </a:cxnLst>
                <a:rect l="0" t="0" r="r" b="b"/>
                <a:pathLst>
                  <a:path w="88" h="113">
                    <a:moveTo>
                      <a:pt x="49" y="0"/>
                    </a:moveTo>
                    <a:lnTo>
                      <a:pt x="39" y="0"/>
                    </a:lnTo>
                    <a:lnTo>
                      <a:pt x="35" y="1"/>
                    </a:lnTo>
                    <a:lnTo>
                      <a:pt x="52" y="1"/>
                    </a:lnTo>
                    <a:lnTo>
                      <a:pt x="49" y="0"/>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44" name="Group 193"/>
            <p:cNvGrpSpPr>
              <a:grpSpLocks/>
            </p:cNvGrpSpPr>
            <p:nvPr/>
          </p:nvGrpSpPr>
          <p:grpSpPr bwMode="auto">
            <a:xfrm>
              <a:off x="3440" y="2407"/>
              <a:ext cx="2" cy="2"/>
              <a:chOff x="3440" y="2407"/>
              <a:chExt cx="2" cy="2"/>
            </a:xfrm>
          </p:grpSpPr>
          <p:sp>
            <p:nvSpPr>
              <p:cNvPr id="80" name="Freeform 194"/>
              <p:cNvSpPr>
                <a:spLocks noEditPoints="1"/>
              </p:cNvSpPr>
              <p:nvPr/>
            </p:nvSpPr>
            <p:spPr bwMode="auto">
              <a:xfrm>
                <a:off x="6880" y="4814"/>
                <a:ext cx="0" cy="0"/>
              </a:xfrm>
              <a:custGeom>
                <a:avLst/>
                <a:gdLst/>
                <a:ahLst/>
                <a:cxnLst>
                  <a:cxn ang="0">
                    <a:pos x="0" y="0"/>
                  </a:cxn>
                  <a:cxn ang="0">
                    <a:pos x="0" y="0"/>
                  </a:cxn>
                </a:cxnLst>
                <a:rect l="0" t="0" r="r" b="b"/>
                <a:pathLst>
                  <a:path>
                    <a:moveTo>
                      <a:pt x="0" y="0"/>
                    </a:moveTo>
                    <a:lnTo>
                      <a:pt x="0" y="0"/>
                    </a:lnTo>
                  </a:path>
                </a:pathLst>
              </a:custGeom>
              <a:noFill/>
              <a:ln w="0">
                <a:solidFill>
                  <a:srgbClr val="01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45" name="Group 187"/>
            <p:cNvGrpSpPr>
              <a:grpSpLocks/>
            </p:cNvGrpSpPr>
            <p:nvPr/>
          </p:nvGrpSpPr>
          <p:grpSpPr bwMode="auto">
            <a:xfrm>
              <a:off x="3140" y="1128"/>
              <a:ext cx="105" cy="115"/>
              <a:chOff x="3140" y="1128"/>
              <a:chExt cx="105" cy="115"/>
            </a:xfrm>
          </p:grpSpPr>
          <p:sp>
            <p:nvSpPr>
              <p:cNvPr id="75" name="Freeform 192"/>
              <p:cNvSpPr>
                <a:spLocks/>
              </p:cNvSpPr>
              <p:nvPr/>
            </p:nvSpPr>
            <p:spPr bwMode="auto">
              <a:xfrm>
                <a:off x="3140" y="1128"/>
                <a:ext cx="105" cy="115"/>
              </a:xfrm>
              <a:custGeom>
                <a:avLst/>
                <a:gdLst>
                  <a:gd name="T0" fmla="+- 0 3207 3140"/>
                  <a:gd name="T1" fmla="*/ T0 w 105"/>
                  <a:gd name="T2" fmla="+- 0 1241 1128"/>
                  <a:gd name="T3" fmla="*/ 1241 h 115"/>
                  <a:gd name="T4" fmla="+- 0 3199 3140"/>
                  <a:gd name="T5" fmla="*/ T4 w 105"/>
                  <a:gd name="T6" fmla="+- 0 1241 1128"/>
                  <a:gd name="T7" fmla="*/ 1241 h 115"/>
                  <a:gd name="T8" fmla="+- 0 3206 3140"/>
                  <a:gd name="T9" fmla="*/ T8 w 105"/>
                  <a:gd name="T10" fmla="+- 0 1242 1128"/>
                  <a:gd name="T11" fmla="*/ 1242 h 115"/>
                  <a:gd name="T12" fmla="+- 0 3207 3140"/>
                  <a:gd name="T13" fmla="*/ T12 w 105"/>
                  <a:gd name="T14" fmla="+- 0 1241 1128"/>
                  <a:gd name="T15" fmla="*/ 1241 h 115"/>
                </a:gdLst>
                <a:ahLst/>
                <a:cxnLst>
                  <a:cxn ang="0">
                    <a:pos x="T1" y="T3"/>
                  </a:cxn>
                  <a:cxn ang="0">
                    <a:pos x="T5" y="T7"/>
                  </a:cxn>
                  <a:cxn ang="0">
                    <a:pos x="T9" y="T11"/>
                  </a:cxn>
                  <a:cxn ang="0">
                    <a:pos x="T13" y="T15"/>
                  </a:cxn>
                </a:cxnLst>
                <a:rect l="0" t="0" r="r" b="b"/>
                <a:pathLst>
                  <a:path w="105" h="115">
                    <a:moveTo>
                      <a:pt x="67" y="113"/>
                    </a:moveTo>
                    <a:lnTo>
                      <a:pt x="59" y="113"/>
                    </a:lnTo>
                    <a:lnTo>
                      <a:pt x="66" y="114"/>
                    </a:lnTo>
                    <a:lnTo>
                      <a:pt x="67" y="113"/>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Freeform 191"/>
              <p:cNvSpPr>
                <a:spLocks/>
              </p:cNvSpPr>
              <p:nvPr/>
            </p:nvSpPr>
            <p:spPr bwMode="auto">
              <a:xfrm>
                <a:off x="3140" y="1128"/>
                <a:ext cx="105" cy="115"/>
              </a:xfrm>
              <a:custGeom>
                <a:avLst/>
                <a:gdLst>
                  <a:gd name="T0" fmla="+- 0 3185 3140"/>
                  <a:gd name="T1" fmla="*/ T0 w 105"/>
                  <a:gd name="T2" fmla="+- 0 1128 1128"/>
                  <a:gd name="T3" fmla="*/ 1128 h 115"/>
                  <a:gd name="T4" fmla="+- 0 3170 3140"/>
                  <a:gd name="T5" fmla="*/ T4 w 105"/>
                  <a:gd name="T6" fmla="+- 0 1132 1128"/>
                  <a:gd name="T7" fmla="*/ 1132 h 115"/>
                  <a:gd name="T8" fmla="+- 0 3157 3140"/>
                  <a:gd name="T9" fmla="*/ T8 w 105"/>
                  <a:gd name="T10" fmla="+- 0 1141 1128"/>
                  <a:gd name="T11" fmla="*/ 1141 h 115"/>
                  <a:gd name="T12" fmla="+- 0 3147 3140"/>
                  <a:gd name="T13" fmla="*/ T12 w 105"/>
                  <a:gd name="T14" fmla="+- 0 1154 1128"/>
                  <a:gd name="T15" fmla="*/ 1154 h 115"/>
                  <a:gd name="T16" fmla="+- 0 3140 3140"/>
                  <a:gd name="T17" fmla="*/ T16 w 105"/>
                  <a:gd name="T18" fmla="+- 0 1173 1128"/>
                  <a:gd name="T19" fmla="*/ 1173 h 115"/>
                  <a:gd name="T20" fmla="+- 0 3140 3140"/>
                  <a:gd name="T21" fmla="*/ T20 w 105"/>
                  <a:gd name="T22" fmla="+- 0 1201 1128"/>
                  <a:gd name="T23" fmla="*/ 1201 h 115"/>
                  <a:gd name="T24" fmla="+- 0 3141 3140"/>
                  <a:gd name="T25" fmla="*/ T24 w 105"/>
                  <a:gd name="T26" fmla="+- 0 1203 1128"/>
                  <a:gd name="T27" fmla="*/ 1203 h 115"/>
                  <a:gd name="T28" fmla="+- 0 3144 3140"/>
                  <a:gd name="T29" fmla="*/ T28 w 105"/>
                  <a:gd name="T30" fmla="+- 0 1210 1128"/>
                  <a:gd name="T31" fmla="*/ 1210 h 115"/>
                  <a:gd name="T32" fmla="+- 0 3146 3140"/>
                  <a:gd name="T33" fmla="*/ T32 w 105"/>
                  <a:gd name="T34" fmla="+- 0 1214 1128"/>
                  <a:gd name="T35" fmla="*/ 1214 h 115"/>
                  <a:gd name="T36" fmla="+- 0 3147 3140"/>
                  <a:gd name="T37" fmla="*/ T36 w 105"/>
                  <a:gd name="T38" fmla="+- 0 1217 1128"/>
                  <a:gd name="T39" fmla="*/ 1217 h 115"/>
                  <a:gd name="T40" fmla="+- 0 3150 3140"/>
                  <a:gd name="T41" fmla="*/ T40 w 105"/>
                  <a:gd name="T42" fmla="+- 0 1220 1128"/>
                  <a:gd name="T43" fmla="*/ 1220 h 115"/>
                  <a:gd name="T44" fmla="+- 0 3151 3140"/>
                  <a:gd name="T45" fmla="*/ T44 w 105"/>
                  <a:gd name="T46" fmla="+- 0 1223 1128"/>
                  <a:gd name="T47" fmla="*/ 1223 h 115"/>
                  <a:gd name="T48" fmla="+- 0 3158 3140"/>
                  <a:gd name="T49" fmla="*/ T48 w 105"/>
                  <a:gd name="T50" fmla="+- 0 1231 1128"/>
                  <a:gd name="T51" fmla="*/ 1231 h 115"/>
                  <a:gd name="T52" fmla="+- 0 3162 3140"/>
                  <a:gd name="T53" fmla="*/ T52 w 105"/>
                  <a:gd name="T54" fmla="+- 0 1232 1128"/>
                  <a:gd name="T55" fmla="*/ 1232 h 115"/>
                  <a:gd name="T56" fmla="+- 0 3168 3140"/>
                  <a:gd name="T57" fmla="*/ T56 w 105"/>
                  <a:gd name="T58" fmla="+- 0 1237 1128"/>
                  <a:gd name="T59" fmla="*/ 1237 h 115"/>
                  <a:gd name="T60" fmla="+- 0 3176 3140"/>
                  <a:gd name="T61" fmla="*/ T60 w 105"/>
                  <a:gd name="T62" fmla="+- 0 1241 1128"/>
                  <a:gd name="T63" fmla="*/ 1241 h 115"/>
                  <a:gd name="T64" fmla="+- 0 3207 3140"/>
                  <a:gd name="T65" fmla="*/ T64 w 105"/>
                  <a:gd name="T66" fmla="+- 0 1241 1128"/>
                  <a:gd name="T67" fmla="*/ 1241 h 115"/>
                  <a:gd name="T68" fmla="+- 0 3216 3140"/>
                  <a:gd name="T69" fmla="*/ T68 w 105"/>
                  <a:gd name="T70" fmla="+- 0 1235 1128"/>
                  <a:gd name="T71" fmla="*/ 1235 h 115"/>
                  <a:gd name="T72" fmla="+- 0 3222 3140"/>
                  <a:gd name="T73" fmla="*/ T72 w 105"/>
                  <a:gd name="T74" fmla="+- 0 1233 1128"/>
                  <a:gd name="T75" fmla="*/ 1233 h 115"/>
                  <a:gd name="T76" fmla="+- 0 3224 3140"/>
                  <a:gd name="T77" fmla="*/ T76 w 105"/>
                  <a:gd name="T78" fmla="+- 0 1232 1128"/>
                  <a:gd name="T79" fmla="*/ 1232 h 115"/>
                  <a:gd name="T80" fmla="+- 0 3227 3140"/>
                  <a:gd name="T81" fmla="*/ T80 w 105"/>
                  <a:gd name="T82" fmla="+- 0 1229 1128"/>
                  <a:gd name="T83" fmla="*/ 1229 h 115"/>
                  <a:gd name="T84" fmla="+- 0 3188 3140"/>
                  <a:gd name="T85" fmla="*/ T84 w 105"/>
                  <a:gd name="T86" fmla="+- 0 1229 1128"/>
                  <a:gd name="T87" fmla="*/ 1229 h 115"/>
                  <a:gd name="T88" fmla="+- 0 3185 3140"/>
                  <a:gd name="T89" fmla="*/ T88 w 105"/>
                  <a:gd name="T90" fmla="+- 0 1228 1128"/>
                  <a:gd name="T91" fmla="*/ 1228 h 115"/>
                  <a:gd name="T92" fmla="+- 0 3181 3140"/>
                  <a:gd name="T93" fmla="*/ T92 w 105"/>
                  <a:gd name="T94" fmla="+- 0 1228 1128"/>
                  <a:gd name="T95" fmla="*/ 1228 h 115"/>
                  <a:gd name="T96" fmla="+- 0 3177 3140"/>
                  <a:gd name="T97" fmla="*/ T96 w 105"/>
                  <a:gd name="T98" fmla="+- 0 1227 1128"/>
                  <a:gd name="T99" fmla="*/ 1227 h 115"/>
                  <a:gd name="T100" fmla="+- 0 3174 3140"/>
                  <a:gd name="T101" fmla="*/ T100 w 105"/>
                  <a:gd name="T102" fmla="+- 0 1225 1128"/>
                  <a:gd name="T103" fmla="*/ 1225 h 115"/>
                  <a:gd name="T104" fmla="+- 0 3170 3140"/>
                  <a:gd name="T105" fmla="*/ T104 w 105"/>
                  <a:gd name="T106" fmla="+- 0 1223 1128"/>
                  <a:gd name="T107" fmla="*/ 1223 h 115"/>
                  <a:gd name="T108" fmla="+- 0 3168 3140"/>
                  <a:gd name="T109" fmla="*/ T108 w 105"/>
                  <a:gd name="T110" fmla="+- 0 1221 1128"/>
                  <a:gd name="T111" fmla="*/ 1221 h 115"/>
                  <a:gd name="T112" fmla="+- 0 3164 3140"/>
                  <a:gd name="T113" fmla="*/ T112 w 105"/>
                  <a:gd name="T114" fmla="+- 0 1214 1128"/>
                  <a:gd name="T115" fmla="*/ 1214 h 115"/>
                  <a:gd name="T116" fmla="+- 0 3158 3140"/>
                  <a:gd name="T117" fmla="*/ T116 w 105"/>
                  <a:gd name="T118" fmla="+- 0 1213 1128"/>
                  <a:gd name="T119" fmla="*/ 1213 h 115"/>
                  <a:gd name="T120" fmla="+- 0 3157 3140"/>
                  <a:gd name="T121" fmla="*/ T120 w 105"/>
                  <a:gd name="T122" fmla="+- 0 1204 1128"/>
                  <a:gd name="T123" fmla="*/ 1204 h 115"/>
                  <a:gd name="T124" fmla="+- 0 3156 3140"/>
                  <a:gd name="T125" fmla="*/ T124 w 105"/>
                  <a:gd name="T126" fmla="+- 0 1201 1128"/>
                  <a:gd name="T127" fmla="*/ 1201 h 115"/>
                  <a:gd name="T128" fmla="+- 0 3155 3140"/>
                  <a:gd name="T129" fmla="*/ T128 w 105"/>
                  <a:gd name="T130" fmla="+- 0 1196 1128"/>
                  <a:gd name="T131" fmla="*/ 1196 h 115"/>
                  <a:gd name="T132" fmla="+- 0 3155 3140"/>
                  <a:gd name="T133" fmla="*/ T132 w 105"/>
                  <a:gd name="T134" fmla="+- 0 1175 1128"/>
                  <a:gd name="T135" fmla="*/ 1175 h 115"/>
                  <a:gd name="T136" fmla="+- 0 3156 3140"/>
                  <a:gd name="T137" fmla="*/ T136 w 105"/>
                  <a:gd name="T138" fmla="+- 0 1169 1128"/>
                  <a:gd name="T139" fmla="*/ 1169 h 115"/>
                  <a:gd name="T140" fmla="+- 0 3157 3140"/>
                  <a:gd name="T141" fmla="*/ T140 w 105"/>
                  <a:gd name="T142" fmla="+- 0 1166 1128"/>
                  <a:gd name="T143" fmla="*/ 1166 h 115"/>
                  <a:gd name="T144" fmla="+- 0 3158 3140"/>
                  <a:gd name="T145" fmla="*/ T144 w 105"/>
                  <a:gd name="T146" fmla="+- 0 1161 1128"/>
                  <a:gd name="T147" fmla="*/ 1161 h 115"/>
                  <a:gd name="T148" fmla="+- 0 3166 3140"/>
                  <a:gd name="T149" fmla="*/ T148 w 105"/>
                  <a:gd name="T150" fmla="+- 0 1148 1128"/>
                  <a:gd name="T151" fmla="*/ 1148 h 115"/>
                  <a:gd name="T152" fmla="+- 0 3170 3140"/>
                  <a:gd name="T153" fmla="*/ T152 w 105"/>
                  <a:gd name="T154" fmla="+- 0 1148 1128"/>
                  <a:gd name="T155" fmla="*/ 1148 h 115"/>
                  <a:gd name="T156" fmla="+- 0 3174 3140"/>
                  <a:gd name="T157" fmla="*/ T156 w 105"/>
                  <a:gd name="T158" fmla="+- 0 1144 1128"/>
                  <a:gd name="T159" fmla="*/ 1144 h 115"/>
                  <a:gd name="T160" fmla="+- 0 3185 3140"/>
                  <a:gd name="T161" fmla="*/ T160 w 105"/>
                  <a:gd name="T162" fmla="+- 0 1141 1128"/>
                  <a:gd name="T163" fmla="*/ 1141 h 115"/>
                  <a:gd name="T164" fmla="+- 0 3226 3140"/>
                  <a:gd name="T165" fmla="*/ T164 w 105"/>
                  <a:gd name="T166" fmla="+- 0 1141 1128"/>
                  <a:gd name="T167" fmla="*/ 1141 h 115"/>
                  <a:gd name="T168" fmla="+- 0 3214 3140"/>
                  <a:gd name="T169" fmla="*/ T168 w 105"/>
                  <a:gd name="T170" fmla="+- 0 1133 1128"/>
                  <a:gd name="T171" fmla="*/ 1133 h 115"/>
                  <a:gd name="T172" fmla="+- 0 3199 3140"/>
                  <a:gd name="T173" fmla="*/ T172 w 105"/>
                  <a:gd name="T174" fmla="+- 0 1128 1128"/>
                  <a:gd name="T175" fmla="*/ 1128 h 115"/>
                  <a:gd name="T176" fmla="+- 0 3185 3140"/>
                  <a:gd name="T177" fmla="*/ T176 w 105"/>
                  <a:gd name="T178" fmla="+- 0 1128 1128"/>
                  <a:gd name="T179" fmla="*/ 1128 h 11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105" h="115">
                    <a:moveTo>
                      <a:pt x="45" y="0"/>
                    </a:moveTo>
                    <a:lnTo>
                      <a:pt x="30" y="4"/>
                    </a:lnTo>
                    <a:lnTo>
                      <a:pt x="17" y="13"/>
                    </a:lnTo>
                    <a:lnTo>
                      <a:pt x="7" y="26"/>
                    </a:lnTo>
                    <a:lnTo>
                      <a:pt x="0" y="45"/>
                    </a:lnTo>
                    <a:lnTo>
                      <a:pt x="0" y="73"/>
                    </a:lnTo>
                    <a:lnTo>
                      <a:pt x="1" y="75"/>
                    </a:lnTo>
                    <a:lnTo>
                      <a:pt x="4" y="82"/>
                    </a:lnTo>
                    <a:lnTo>
                      <a:pt x="6" y="86"/>
                    </a:lnTo>
                    <a:lnTo>
                      <a:pt x="7" y="89"/>
                    </a:lnTo>
                    <a:lnTo>
                      <a:pt x="10" y="92"/>
                    </a:lnTo>
                    <a:lnTo>
                      <a:pt x="11" y="95"/>
                    </a:lnTo>
                    <a:lnTo>
                      <a:pt x="18" y="103"/>
                    </a:lnTo>
                    <a:lnTo>
                      <a:pt x="22" y="104"/>
                    </a:lnTo>
                    <a:lnTo>
                      <a:pt x="28" y="109"/>
                    </a:lnTo>
                    <a:lnTo>
                      <a:pt x="36" y="113"/>
                    </a:lnTo>
                    <a:lnTo>
                      <a:pt x="67" y="113"/>
                    </a:lnTo>
                    <a:lnTo>
                      <a:pt x="76" y="107"/>
                    </a:lnTo>
                    <a:lnTo>
                      <a:pt x="82" y="105"/>
                    </a:lnTo>
                    <a:lnTo>
                      <a:pt x="84" y="104"/>
                    </a:lnTo>
                    <a:lnTo>
                      <a:pt x="87" y="101"/>
                    </a:lnTo>
                    <a:lnTo>
                      <a:pt x="48" y="101"/>
                    </a:lnTo>
                    <a:lnTo>
                      <a:pt x="45" y="100"/>
                    </a:lnTo>
                    <a:lnTo>
                      <a:pt x="41" y="100"/>
                    </a:lnTo>
                    <a:lnTo>
                      <a:pt x="37" y="99"/>
                    </a:lnTo>
                    <a:lnTo>
                      <a:pt x="34" y="97"/>
                    </a:lnTo>
                    <a:lnTo>
                      <a:pt x="30" y="95"/>
                    </a:lnTo>
                    <a:lnTo>
                      <a:pt x="28" y="93"/>
                    </a:lnTo>
                    <a:lnTo>
                      <a:pt x="24" y="86"/>
                    </a:lnTo>
                    <a:lnTo>
                      <a:pt x="18" y="85"/>
                    </a:lnTo>
                    <a:lnTo>
                      <a:pt x="17" y="76"/>
                    </a:lnTo>
                    <a:lnTo>
                      <a:pt x="16" y="73"/>
                    </a:lnTo>
                    <a:lnTo>
                      <a:pt x="15" y="68"/>
                    </a:lnTo>
                    <a:lnTo>
                      <a:pt x="15" y="47"/>
                    </a:lnTo>
                    <a:lnTo>
                      <a:pt x="16" y="41"/>
                    </a:lnTo>
                    <a:lnTo>
                      <a:pt x="17" y="38"/>
                    </a:lnTo>
                    <a:lnTo>
                      <a:pt x="18" y="33"/>
                    </a:lnTo>
                    <a:lnTo>
                      <a:pt x="26" y="20"/>
                    </a:lnTo>
                    <a:lnTo>
                      <a:pt x="30" y="20"/>
                    </a:lnTo>
                    <a:lnTo>
                      <a:pt x="34" y="16"/>
                    </a:lnTo>
                    <a:lnTo>
                      <a:pt x="45" y="13"/>
                    </a:lnTo>
                    <a:lnTo>
                      <a:pt x="86" y="13"/>
                    </a:lnTo>
                    <a:lnTo>
                      <a:pt x="74" y="5"/>
                    </a:lnTo>
                    <a:lnTo>
                      <a:pt x="59" y="0"/>
                    </a:lnTo>
                    <a:lnTo>
                      <a:pt x="45" y="0"/>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190"/>
              <p:cNvSpPr>
                <a:spLocks/>
              </p:cNvSpPr>
              <p:nvPr/>
            </p:nvSpPr>
            <p:spPr bwMode="auto">
              <a:xfrm>
                <a:off x="3140" y="1128"/>
                <a:ext cx="105" cy="115"/>
              </a:xfrm>
              <a:custGeom>
                <a:avLst/>
                <a:gdLst>
                  <a:gd name="T0" fmla="+- 0 3229 3140"/>
                  <a:gd name="T1" fmla="*/ T0 w 105"/>
                  <a:gd name="T2" fmla="+- 0 1194 1128"/>
                  <a:gd name="T3" fmla="*/ 1194 h 115"/>
                  <a:gd name="T4" fmla="+- 0 3225 3140"/>
                  <a:gd name="T5" fmla="*/ T4 w 105"/>
                  <a:gd name="T6" fmla="+- 0 1208 1128"/>
                  <a:gd name="T7" fmla="*/ 1208 h 115"/>
                  <a:gd name="T8" fmla="+- 0 3223 3140"/>
                  <a:gd name="T9" fmla="*/ T8 w 105"/>
                  <a:gd name="T10" fmla="+- 0 1211 1128"/>
                  <a:gd name="T11" fmla="*/ 1211 h 115"/>
                  <a:gd name="T12" fmla="+- 0 3218 3140"/>
                  <a:gd name="T13" fmla="*/ T12 w 105"/>
                  <a:gd name="T14" fmla="+- 0 1218 1128"/>
                  <a:gd name="T15" fmla="*/ 1218 h 115"/>
                  <a:gd name="T16" fmla="+- 0 3216 3140"/>
                  <a:gd name="T17" fmla="*/ T16 w 105"/>
                  <a:gd name="T18" fmla="+- 0 1221 1128"/>
                  <a:gd name="T19" fmla="*/ 1221 h 115"/>
                  <a:gd name="T20" fmla="+- 0 3206 3140"/>
                  <a:gd name="T21" fmla="*/ T20 w 105"/>
                  <a:gd name="T22" fmla="+- 0 1227 1128"/>
                  <a:gd name="T23" fmla="*/ 1227 h 115"/>
                  <a:gd name="T24" fmla="+- 0 3203 3140"/>
                  <a:gd name="T25" fmla="*/ T24 w 105"/>
                  <a:gd name="T26" fmla="+- 0 1227 1128"/>
                  <a:gd name="T27" fmla="*/ 1227 h 115"/>
                  <a:gd name="T28" fmla="+- 0 3200 3140"/>
                  <a:gd name="T29" fmla="*/ T28 w 105"/>
                  <a:gd name="T30" fmla="+- 0 1228 1128"/>
                  <a:gd name="T31" fmla="*/ 1228 h 115"/>
                  <a:gd name="T32" fmla="+- 0 3195 3140"/>
                  <a:gd name="T33" fmla="*/ T32 w 105"/>
                  <a:gd name="T34" fmla="+- 0 1229 1128"/>
                  <a:gd name="T35" fmla="*/ 1229 h 115"/>
                  <a:gd name="T36" fmla="+- 0 3227 3140"/>
                  <a:gd name="T37" fmla="*/ T36 w 105"/>
                  <a:gd name="T38" fmla="+- 0 1229 1128"/>
                  <a:gd name="T39" fmla="*/ 1229 h 115"/>
                  <a:gd name="T40" fmla="+- 0 3230 3140"/>
                  <a:gd name="T41" fmla="*/ T40 w 105"/>
                  <a:gd name="T42" fmla="+- 0 1226 1128"/>
                  <a:gd name="T43" fmla="*/ 1226 h 115"/>
                  <a:gd name="T44" fmla="+- 0 3240 3140"/>
                  <a:gd name="T45" fmla="*/ T44 w 105"/>
                  <a:gd name="T46" fmla="+- 0 1213 1128"/>
                  <a:gd name="T47" fmla="*/ 1213 h 115"/>
                  <a:gd name="T48" fmla="+- 0 3241 3140"/>
                  <a:gd name="T49" fmla="*/ T48 w 105"/>
                  <a:gd name="T50" fmla="+- 0 1209 1128"/>
                  <a:gd name="T51" fmla="*/ 1209 h 115"/>
                  <a:gd name="T52" fmla="+- 0 3242 3140"/>
                  <a:gd name="T53" fmla="*/ T52 w 105"/>
                  <a:gd name="T54" fmla="+- 0 1204 1128"/>
                  <a:gd name="T55" fmla="*/ 1204 h 115"/>
                  <a:gd name="T56" fmla="+- 0 3243 3140"/>
                  <a:gd name="T57" fmla="*/ T56 w 105"/>
                  <a:gd name="T58" fmla="+- 0 1201 1128"/>
                  <a:gd name="T59" fmla="*/ 1201 h 115"/>
                  <a:gd name="T60" fmla="+- 0 3230 3140"/>
                  <a:gd name="T61" fmla="*/ T60 w 105"/>
                  <a:gd name="T62" fmla="+- 0 1201 1128"/>
                  <a:gd name="T63" fmla="*/ 1201 h 115"/>
                  <a:gd name="T64" fmla="+- 0 3229 3140"/>
                  <a:gd name="T65" fmla="*/ T64 w 105"/>
                  <a:gd name="T66" fmla="+- 0 1194 1128"/>
                  <a:gd name="T67" fmla="*/ 1194 h 11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05" h="115">
                    <a:moveTo>
                      <a:pt x="89" y="66"/>
                    </a:moveTo>
                    <a:lnTo>
                      <a:pt x="85" y="80"/>
                    </a:lnTo>
                    <a:lnTo>
                      <a:pt x="83" y="83"/>
                    </a:lnTo>
                    <a:lnTo>
                      <a:pt x="78" y="90"/>
                    </a:lnTo>
                    <a:lnTo>
                      <a:pt x="76" y="93"/>
                    </a:lnTo>
                    <a:lnTo>
                      <a:pt x="66" y="99"/>
                    </a:lnTo>
                    <a:lnTo>
                      <a:pt x="63" y="99"/>
                    </a:lnTo>
                    <a:lnTo>
                      <a:pt x="60" y="100"/>
                    </a:lnTo>
                    <a:lnTo>
                      <a:pt x="55" y="101"/>
                    </a:lnTo>
                    <a:lnTo>
                      <a:pt x="87" y="101"/>
                    </a:lnTo>
                    <a:lnTo>
                      <a:pt x="90" y="98"/>
                    </a:lnTo>
                    <a:lnTo>
                      <a:pt x="100" y="85"/>
                    </a:lnTo>
                    <a:lnTo>
                      <a:pt x="101" y="81"/>
                    </a:lnTo>
                    <a:lnTo>
                      <a:pt x="102" y="76"/>
                    </a:lnTo>
                    <a:lnTo>
                      <a:pt x="103" y="73"/>
                    </a:lnTo>
                    <a:lnTo>
                      <a:pt x="90" y="73"/>
                    </a:lnTo>
                    <a:lnTo>
                      <a:pt x="89" y="66"/>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 name="Freeform 189"/>
              <p:cNvSpPr>
                <a:spLocks/>
              </p:cNvSpPr>
              <p:nvPr/>
            </p:nvSpPr>
            <p:spPr bwMode="auto">
              <a:xfrm>
                <a:off x="3140" y="1128"/>
                <a:ext cx="105" cy="115"/>
              </a:xfrm>
              <a:custGeom>
                <a:avLst/>
                <a:gdLst>
                  <a:gd name="T0" fmla="+- 0 3226 3140"/>
                  <a:gd name="T1" fmla="*/ T0 w 105"/>
                  <a:gd name="T2" fmla="+- 0 1141 1128"/>
                  <a:gd name="T3" fmla="*/ 1141 h 115"/>
                  <a:gd name="T4" fmla="+- 0 3200 3140"/>
                  <a:gd name="T5" fmla="*/ T4 w 105"/>
                  <a:gd name="T6" fmla="+- 0 1141 1128"/>
                  <a:gd name="T7" fmla="*/ 1141 h 115"/>
                  <a:gd name="T8" fmla="+- 0 3207 3140"/>
                  <a:gd name="T9" fmla="*/ T8 w 105"/>
                  <a:gd name="T10" fmla="+- 0 1144 1128"/>
                  <a:gd name="T11" fmla="*/ 1144 h 115"/>
                  <a:gd name="T12" fmla="+- 0 3210 3140"/>
                  <a:gd name="T13" fmla="*/ T12 w 105"/>
                  <a:gd name="T14" fmla="+- 0 1144 1128"/>
                  <a:gd name="T15" fmla="*/ 1144 h 115"/>
                  <a:gd name="T16" fmla="+- 0 3221 3140"/>
                  <a:gd name="T17" fmla="*/ T16 w 105"/>
                  <a:gd name="T18" fmla="+- 0 1155 1128"/>
                  <a:gd name="T19" fmla="*/ 1155 h 115"/>
                  <a:gd name="T20" fmla="+- 0 3222 3140"/>
                  <a:gd name="T21" fmla="*/ T20 w 105"/>
                  <a:gd name="T22" fmla="+- 0 1157 1128"/>
                  <a:gd name="T23" fmla="*/ 1157 h 115"/>
                  <a:gd name="T24" fmla="+- 0 3224 3140"/>
                  <a:gd name="T25" fmla="*/ T24 w 105"/>
                  <a:gd name="T26" fmla="+- 0 1159 1128"/>
                  <a:gd name="T27" fmla="*/ 1159 h 115"/>
                  <a:gd name="T28" fmla="+- 0 3225 3140"/>
                  <a:gd name="T29" fmla="*/ T28 w 105"/>
                  <a:gd name="T30" fmla="+- 0 1161 1128"/>
                  <a:gd name="T31" fmla="*/ 1161 h 115"/>
                  <a:gd name="T32" fmla="+- 0 3227 3140"/>
                  <a:gd name="T33" fmla="*/ T32 w 105"/>
                  <a:gd name="T34" fmla="+- 0 1165 1128"/>
                  <a:gd name="T35" fmla="*/ 1165 h 115"/>
                  <a:gd name="T36" fmla="+- 0 3227 3140"/>
                  <a:gd name="T37" fmla="*/ T36 w 105"/>
                  <a:gd name="T38" fmla="+- 0 1167 1128"/>
                  <a:gd name="T39" fmla="*/ 1167 h 115"/>
                  <a:gd name="T40" fmla="+- 0 3229 3140"/>
                  <a:gd name="T41" fmla="*/ T40 w 105"/>
                  <a:gd name="T42" fmla="+- 0 1172 1128"/>
                  <a:gd name="T43" fmla="*/ 1172 h 115"/>
                  <a:gd name="T44" fmla="+- 0 3229 3140"/>
                  <a:gd name="T45" fmla="*/ T44 w 105"/>
                  <a:gd name="T46" fmla="+- 0 1186 1128"/>
                  <a:gd name="T47" fmla="*/ 1186 h 115"/>
                  <a:gd name="T48" fmla="+- 0 3230 3140"/>
                  <a:gd name="T49" fmla="*/ T48 w 105"/>
                  <a:gd name="T50" fmla="+- 0 1201 1128"/>
                  <a:gd name="T51" fmla="*/ 1201 h 115"/>
                  <a:gd name="T52" fmla="+- 0 3243 3140"/>
                  <a:gd name="T53" fmla="*/ T52 w 105"/>
                  <a:gd name="T54" fmla="+- 0 1201 1128"/>
                  <a:gd name="T55" fmla="*/ 1201 h 115"/>
                  <a:gd name="T56" fmla="+- 0 3243 3140"/>
                  <a:gd name="T57" fmla="*/ T56 w 105"/>
                  <a:gd name="T58" fmla="+- 0 1197 1128"/>
                  <a:gd name="T59" fmla="*/ 1197 h 115"/>
                  <a:gd name="T60" fmla="+- 0 3245 3140"/>
                  <a:gd name="T61" fmla="*/ T60 w 105"/>
                  <a:gd name="T62" fmla="+- 0 1186 1128"/>
                  <a:gd name="T63" fmla="*/ 1186 h 115"/>
                  <a:gd name="T64" fmla="+- 0 3245 3140"/>
                  <a:gd name="T65" fmla="*/ T64 w 105"/>
                  <a:gd name="T66" fmla="+- 0 1185 1128"/>
                  <a:gd name="T67" fmla="*/ 1185 h 115"/>
                  <a:gd name="T68" fmla="+- 0 3243 3140"/>
                  <a:gd name="T69" fmla="*/ T68 w 105"/>
                  <a:gd name="T70" fmla="+- 0 1168 1128"/>
                  <a:gd name="T71" fmla="*/ 1168 h 115"/>
                  <a:gd name="T72" fmla="+- 0 3237 3140"/>
                  <a:gd name="T73" fmla="*/ T72 w 105"/>
                  <a:gd name="T74" fmla="+- 0 1153 1128"/>
                  <a:gd name="T75" fmla="*/ 1153 h 115"/>
                  <a:gd name="T76" fmla="+- 0 3226 3140"/>
                  <a:gd name="T77" fmla="*/ T76 w 105"/>
                  <a:gd name="T78" fmla="+- 0 1141 1128"/>
                  <a:gd name="T79" fmla="*/ 1141 h 115"/>
                  <a:gd name="T80" fmla="+- 0 3226 3140"/>
                  <a:gd name="T81" fmla="*/ T80 w 105"/>
                  <a:gd name="T82" fmla="+- 0 1141 1128"/>
                  <a:gd name="T83" fmla="*/ 1141 h 11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5" h="115">
                    <a:moveTo>
                      <a:pt x="86" y="13"/>
                    </a:moveTo>
                    <a:lnTo>
                      <a:pt x="60" y="13"/>
                    </a:lnTo>
                    <a:lnTo>
                      <a:pt x="67" y="16"/>
                    </a:lnTo>
                    <a:lnTo>
                      <a:pt x="70" y="16"/>
                    </a:lnTo>
                    <a:lnTo>
                      <a:pt x="81" y="27"/>
                    </a:lnTo>
                    <a:lnTo>
                      <a:pt x="82" y="29"/>
                    </a:lnTo>
                    <a:lnTo>
                      <a:pt x="84" y="31"/>
                    </a:lnTo>
                    <a:lnTo>
                      <a:pt x="85" y="33"/>
                    </a:lnTo>
                    <a:lnTo>
                      <a:pt x="87" y="37"/>
                    </a:lnTo>
                    <a:lnTo>
                      <a:pt x="87" y="39"/>
                    </a:lnTo>
                    <a:lnTo>
                      <a:pt x="89" y="44"/>
                    </a:lnTo>
                    <a:lnTo>
                      <a:pt x="89" y="58"/>
                    </a:lnTo>
                    <a:lnTo>
                      <a:pt x="90" y="73"/>
                    </a:lnTo>
                    <a:lnTo>
                      <a:pt x="103" y="73"/>
                    </a:lnTo>
                    <a:lnTo>
                      <a:pt x="103" y="69"/>
                    </a:lnTo>
                    <a:lnTo>
                      <a:pt x="105" y="58"/>
                    </a:lnTo>
                    <a:lnTo>
                      <a:pt x="105" y="57"/>
                    </a:lnTo>
                    <a:lnTo>
                      <a:pt x="103" y="40"/>
                    </a:lnTo>
                    <a:lnTo>
                      <a:pt x="97" y="25"/>
                    </a:lnTo>
                    <a:lnTo>
                      <a:pt x="86" y="13"/>
                    </a:lnTo>
                    <a:lnTo>
                      <a:pt x="86" y="13"/>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 name="Freeform 188"/>
              <p:cNvSpPr>
                <a:spLocks/>
              </p:cNvSpPr>
              <p:nvPr/>
            </p:nvSpPr>
            <p:spPr bwMode="auto">
              <a:xfrm>
                <a:off x="3140" y="1128"/>
                <a:ext cx="105" cy="115"/>
              </a:xfrm>
              <a:custGeom>
                <a:avLst/>
                <a:gdLst>
                  <a:gd name="T0" fmla="+- 0 3170 3140"/>
                  <a:gd name="T1" fmla="*/ T0 w 105"/>
                  <a:gd name="T2" fmla="+- 0 1148 1128"/>
                  <a:gd name="T3" fmla="*/ 1148 h 115"/>
                  <a:gd name="T4" fmla="+- 0 3166 3140"/>
                  <a:gd name="T5" fmla="*/ T4 w 105"/>
                  <a:gd name="T6" fmla="+- 0 1148 1128"/>
                  <a:gd name="T7" fmla="*/ 1148 h 115"/>
                  <a:gd name="T8" fmla="+- 0 3165 3140"/>
                  <a:gd name="T9" fmla="*/ T8 w 105"/>
                  <a:gd name="T10" fmla="+- 0 1154 1128"/>
                  <a:gd name="T11" fmla="*/ 1154 h 115"/>
                  <a:gd name="T12" fmla="+- 0 3170 3140"/>
                  <a:gd name="T13" fmla="*/ T12 w 105"/>
                  <a:gd name="T14" fmla="+- 0 1148 1128"/>
                  <a:gd name="T15" fmla="*/ 1148 h 115"/>
                </a:gdLst>
                <a:ahLst/>
                <a:cxnLst>
                  <a:cxn ang="0">
                    <a:pos x="T1" y="T3"/>
                  </a:cxn>
                  <a:cxn ang="0">
                    <a:pos x="T5" y="T7"/>
                  </a:cxn>
                  <a:cxn ang="0">
                    <a:pos x="T9" y="T11"/>
                  </a:cxn>
                  <a:cxn ang="0">
                    <a:pos x="T13" y="T15"/>
                  </a:cxn>
                </a:cxnLst>
                <a:rect l="0" t="0" r="r" b="b"/>
                <a:pathLst>
                  <a:path w="105" h="115">
                    <a:moveTo>
                      <a:pt x="30" y="20"/>
                    </a:moveTo>
                    <a:lnTo>
                      <a:pt x="26" y="20"/>
                    </a:lnTo>
                    <a:lnTo>
                      <a:pt x="25" y="26"/>
                    </a:lnTo>
                    <a:lnTo>
                      <a:pt x="30" y="20"/>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46" name="Group 185"/>
            <p:cNvGrpSpPr>
              <a:grpSpLocks/>
            </p:cNvGrpSpPr>
            <p:nvPr/>
          </p:nvGrpSpPr>
          <p:grpSpPr bwMode="auto">
            <a:xfrm>
              <a:off x="3140" y="1186"/>
              <a:ext cx="2" cy="2"/>
              <a:chOff x="3140" y="1186"/>
              <a:chExt cx="2" cy="2"/>
            </a:xfrm>
          </p:grpSpPr>
          <p:sp>
            <p:nvSpPr>
              <p:cNvPr id="74" name="Freeform 186"/>
              <p:cNvSpPr>
                <a:spLocks noEditPoints="1"/>
              </p:cNvSpPr>
              <p:nvPr/>
            </p:nvSpPr>
            <p:spPr bwMode="auto">
              <a:xfrm>
                <a:off x="6280" y="2372"/>
                <a:ext cx="0" cy="0"/>
              </a:xfrm>
              <a:custGeom>
                <a:avLst/>
                <a:gdLst/>
                <a:ahLst/>
                <a:cxnLst>
                  <a:cxn ang="0">
                    <a:pos x="0" y="0"/>
                  </a:cxn>
                  <a:cxn ang="0">
                    <a:pos x="0" y="0"/>
                  </a:cxn>
                </a:cxnLst>
                <a:rect l="0" t="0" r="r" b="b"/>
                <a:pathLst>
                  <a:path>
                    <a:moveTo>
                      <a:pt x="0" y="0"/>
                    </a:moveTo>
                    <a:lnTo>
                      <a:pt x="0" y="0"/>
                    </a:lnTo>
                  </a:path>
                </a:pathLst>
              </a:custGeom>
              <a:noFill/>
              <a:ln w="0">
                <a:solidFill>
                  <a:srgbClr val="01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47" name="Group 183"/>
            <p:cNvGrpSpPr>
              <a:grpSpLocks/>
            </p:cNvGrpSpPr>
            <p:nvPr/>
          </p:nvGrpSpPr>
          <p:grpSpPr bwMode="auto">
            <a:xfrm>
              <a:off x="3155" y="1186"/>
              <a:ext cx="2" cy="2"/>
              <a:chOff x="3155" y="1186"/>
              <a:chExt cx="2" cy="2"/>
            </a:xfrm>
          </p:grpSpPr>
          <p:sp>
            <p:nvSpPr>
              <p:cNvPr id="73" name="Freeform 184"/>
              <p:cNvSpPr>
                <a:spLocks noEditPoints="1"/>
              </p:cNvSpPr>
              <p:nvPr/>
            </p:nvSpPr>
            <p:spPr bwMode="auto">
              <a:xfrm>
                <a:off x="6310" y="2372"/>
                <a:ext cx="0" cy="0"/>
              </a:xfrm>
              <a:custGeom>
                <a:avLst/>
                <a:gdLst/>
                <a:ahLst/>
                <a:cxnLst>
                  <a:cxn ang="0">
                    <a:pos x="0" y="0"/>
                  </a:cxn>
                  <a:cxn ang="0">
                    <a:pos x="0" y="0"/>
                  </a:cxn>
                </a:cxnLst>
                <a:rect l="0" t="0" r="r" b="b"/>
                <a:pathLst>
                  <a:path>
                    <a:moveTo>
                      <a:pt x="0" y="0"/>
                    </a:moveTo>
                    <a:lnTo>
                      <a:pt x="0" y="0"/>
                    </a:lnTo>
                  </a:path>
                </a:pathLst>
              </a:custGeom>
              <a:noFill/>
              <a:ln w="0">
                <a:solidFill>
                  <a:srgbClr val="01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48" name="Group 179"/>
            <p:cNvGrpSpPr>
              <a:grpSpLocks/>
            </p:cNvGrpSpPr>
            <p:nvPr/>
          </p:nvGrpSpPr>
          <p:grpSpPr bwMode="auto">
            <a:xfrm>
              <a:off x="2633" y="1216"/>
              <a:ext cx="2" cy="2"/>
              <a:chOff x="2633" y="1216"/>
              <a:chExt cx="2" cy="2"/>
            </a:xfrm>
          </p:grpSpPr>
          <p:sp>
            <p:nvSpPr>
              <p:cNvPr id="72" name="Freeform 180"/>
              <p:cNvSpPr>
                <a:spLocks noEditPoints="1"/>
              </p:cNvSpPr>
              <p:nvPr/>
            </p:nvSpPr>
            <p:spPr bwMode="auto">
              <a:xfrm>
                <a:off x="5266" y="2432"/>
                <a:ext cx="0" cy="0"/>
              </a:xfrm>
              <a:custGeom>
                <a:avLst/>
                <a:gdLst/>
                <a:ahLst/>
                <a:cxnLst>
                  <a:cxn ang="0">
                    <a:pos x="0" y="0"/>
                  </a:cxn>
                  <a:cxn ang="0">
                    <a:pos x="0" y="0"/>
                  </a:cxn>
                </a:cxnLst>
                <a:rect l="0" t="0" r="r" b="b"/>
                <a:pathLst>
                  <a:path>
                    <a:moveTo>
                      <a:pt x="0" y="0"/>
                    </a:moveTo>
                    <a:lnTo>
                      <a:pt x="0" y="0"/>
                    </a:lnTo>
                  </a:path>
                </a:pathLst>
              </a:custGeom>
              <a:noFill/>
              <a:ln w="0">
                <a:solidFill>
                  <a:srgbClr val="01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49" name="Group 177"/>
            <p:cNvGrpSpPr>
              <a:grpSpLocks/>
            </p:cNvGrpSpPr>
            <p:nvPr/>
          </p:nvGrpSpPr>
          <p:grpSpPr bwMode="auto">
            <a:xfrm>
              <a:off x="3623" y="3146"/>
              <a:ext cx="130" cy="192"/>
              <a:chOff x="3623" y="3146"/>
              <a:chExt cx="130" cy="192"/>
            </a:xfrm>
          </p:grpSpPr>
          <p:sp>
            <p:nvSpPr>
              <p:cNvPr id="71" name="Freeform 178"/>
              <p:cNvSpPr>
                <a:spLocks/>
              </p:cNvSpPr>
              <p:nvPr/>
            </p:nvSpPr>
            <p:spPr bwMode="auto">
              <a:xfrm>
                <a:off x="3623" y="3146"/>
                <a:ext cx="130" cy="192"/>
              </a:xfrm>
              <a:custGeom>
                <a:avLst/>
                <a:gdLst>
                  <a:gd name="T0" fmla="+- 0 3752 3623"/>
                  <a:gd name="T1" fmla="*/ T0 w 130"/>
                  <a:gd name="T2" fmla="+- 0 3146 3146"/>
                  <a:gd name="T3" fmla="*/ 3146 h 192"/>
                  <a:gd name="T4" fmla="+- 0 3623 3623"/>
                  <a:gd name="T5" fmla="*/ T4 w 130"/>
                  <a:gd name="T6" fmla="+- 0 3146 3146"/>
                  <a:gd name="T7" fmla="*/ 3146 h 192"/>
                  <a:gd name="T8" fmla="+- 0 3623 3623"/>
                  <a:gd name="T9" fmla="*/ T8 w 130"/>
                  <a:gd name="T10" fmla="+- 0 3338 3146"/>
                  <a:gd name="T11" fmla="*/ 3338 h 192"/>
                  <a:gd name="T12" fmla="+- 0 3648 3623"/>
                  <a:gd name="T13" fmla="*/ T12 w 130"/>
                  <a:gd name="T14" fmla="+- 0 3338 3146"/>
                  <a:gd name="T15" fmla="*/ 3338 h 192"/>
                  <a:gd name="T16" fmla="+- 0 3648 3623"/>
                  <a:gd name="T17" fmla="*/ T16 w 130"/>
                  <a:gd name="T18" fmla="+- 0 3251 3146"/>
                  <a:gd name="T19" fmla="*/ 3251 h 192"/>
                  <a:gd name="T20" fmla="+- 0 3738 3623"/>
                  <a:gd name="T21" fmla="*/ T20 w 130"/>
                  <a:gd name="T22" fmla="+- 0 3251 3146"/>
                  <a:gd name="T23" fmla="*/ 3251 h 192"/>
                  <a:gd name="T24" fmla="+- 0 3738 3623"/>
                  <a:gd name="T25" fmla="*/ T24 w 130"/>
                  <a:gd name="T26" fmla="+- 0 3227 3146"/>
                  <a:gd name="T27" fmla="*/ 3227 h 192"/>
                  <a:gd name="T28" fmla="+- 0 3648 3623"/>
                  <a:gd name="T29" fmla="*/ T28 w 130"/>
                  <a:gd name="T30" fmla="+- 0 3227 3146"/>
                  <a:gd name="T31" fmla="*/ 3227 h 192"/>
                  <a:gd name="T32" fmla="+- 0 3648 3623"/>
                  <a:gd name="T33" fmla="*/ T32 w 130"/>
                  <a:gd name="T34" fmla="+- 0 3169 3146"/>
                  <a:gd name="T35" fmla="*/ 3169 h 192"/>
                  <a:gd name="T36" fmla="+- 0 3752 3623"/>
                  <a:gd name="T37" fmla="*/ T36 w 130"/>
                  <a:gd name="T38" fmla="+- 0 3169 3146"/>
                  <a:gd name="T39" fmla="*/ 3169 h 192"/>
                  <a:gd name="T40" fmla="+- 0 3752 3623"/>
                  <a:gd name="T41" fmla="*/ T40 w 130"/>
                  <a:gd name="T42" fmla="+- 0 3146 3146"/>
                  <a:gd name="T43" fmla="*/ 3146 h 1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130" h="192">
                    <a:moveTo>
                      <a:pt x="129" y="0"/>
                    </a:moveTo>
                    <a:lnTo>
                      <a:pt x="0" y="0"/>
                    </a:lnTo>
                    <a:lnTo>
                      <a:pt x="0" y="192"/>
                    </a:lnTo>
                    <a:lnTo>
                      <a:pt x="25" y="192"/>
                    </a:lnTo>
                    <a:lnTo>
                      <a:pt x="25" y="105"/>
                    </a:lnTo>
                    <a:lnTo>
                      <a:pt x="115" y="105"/>
                    </a:lnTo>
                    <a:lnTo>
                      <a:pt x="115" y="81"/>
                    </a:lnTo>
                    <a:lnTo>
                      <a:pt x="25" y="81"/>
                    </a:lnTo>
                    <a:lnTo>
                      <a:pt x="25" y="23"/>
                    </a:lnTo>
                    <a:lnTo>
                      <a:pt x="129" y="23"/>
                    </a:lnTo>
                    <a:lnTo>
                      <a:pt x="129" y="0"/>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0" name="Group 170"/>
            <p:cNvGrpSpPr>
              <a:grpSpLocks/>
            </p:cNvGrpSpPr>
            <p:nvPr/>
          </p:nvGrpSpPr>
          <p:grpSpPr bwMode="auto">
            <a:xfrm>
              <a:off x="3926" y="3142"/>
              <a:ext cx="184" cy="200"/>
              <a:chOff x="3926" y="3142"/>
              <a:chExt cx="184" cy="200"/>
            </a:xfrm>
          </p:grpSpPr>
          <p:sp>
            <p:nvSpPr>
              <p:cNvPr id="69" name="Freeform 172"/>
              <p:cNvSpPr>
                <a:spLocks/>
              </p:cNvSpPr>
              <p:nvPr/>
            </p:nvSpPr>
            <p:spPr bwMode="auto">
              <a:xfrm>
                <a:off x="3926" y="3142"/>
                <a:ext cx="184" cy="200"/>
              </a:xfrm>
              <a:custGeom>
                <a:avLst/>
                <a:gdLst>
                  <a:gd name="T0" fmla="+- 0 4020 3926"/>
                  <a:gd name="T1" fmla="*/ T0 w 184"/>
                  <a:gd name="T2" fmla="+- 0 3142 3142"/>
                  <a:gd name="T3" fmla="*/ 3142 h 200"/>
                  <a:gd name="T4" fmla="+- 0 3961 3926"/>
                  <a:gd name="T5" fmla="*/ T4 w 184"/>
                  <a:gd name="T6" fmla="+- 0 3161 3142"/>
                  <a:gd name="T7" fmla="*/ 3161 h 200"/>
                  <a:gd name="T8" fmla="+- 0 3927 3926"/>
                  <a:gd name="T9" fmla="*/ T8 w 184"/>
                  <a:gd name="T10" fmla="+- 0 3223 3142"/>
                  <a:gd name="T11" fmla="*/ 3223 h 200"/>
                  <a:gd name="T12" fmla="+- 0 3926 3926"/>
                  <a:gd name="T13" fmla="*/ T12 w 184"/>
                  <a:gd name="T14" fmla="+- 0 3233 3142"/>
                  <a:gd name="T15" fmla="*/ 3233 h 200"/>
                  <a:gd name="T16" fmla="+- 0 3926 3926"/>
                  <a:gd name="T17" fmla="*/ T16 w 184"/>
                  <a:gd name="T18" fmla="+- 0 3251 3142"/>
                  <a:gd name="T19" fmla="*/ 3251 h 200"/>
                  <a:gd name="T20" fmla="+- 0 3927 3926"/>
                  <a:gd name="T21" fmla="*/ T20 w 184"/>
                  <a:gd name="T22" fmla="+- 0 3257 3142"/>
                  <a:gd name="T23" fmla="*/ 3257 h 200"/>
                  <a:gd name="T24" fmla="+- 0 3931 3926"/>
                  <a:gd name="T25" fmla="*/ T24 w 184"/>
                  <a:gd name="T26" fmla="+- 0 3277 3142"/>
                  <a:gd name="T27" fmla="*/ 3277 h 200"/>
                  <a:gd name="T28" fmla="+- 0 3978 3926"/>
                  <a:gd name="T29" fmla="*/ T28 w 184"/>
                  <a:gd name="T30" fmla="+- 0 3333 3142"/>
                  <a:gd name="T31" fmla="*/ 3333 h 200"/>
                  <a:gd name="T32" fmla="+- 0 4012 3926"/>
                  <a:gd name="T33" fmla="*/ T32 w 184"/>
                  <a:gd name="T34" fmla="+- 0 3341 3142"/>
                  <a:gd name="T35" fmla="*/ 3341 h 200"/>
                  <a:gd name="T36" fmla="+- 0 4029 3926"/>
                  <a:gd name="T37" fmla="*/ T36 w 184"/>
                  <a:gd name="T38" fmla="+- 0 3341 3142"/>
                  <a:gd name="T39" fmla="*/ 3341 h 200"/>
                  <a:gd name="T40" fmla="+- 0 4046 3926"/>
                  <a:gd name="T41" fmla="*/ T40 w 184"/>
                  <a:gd name="T42" fmla="+- 0 3337 3142"/>
                  <a:gd name="T43" fmla="*/ 3337 h 200"/>
                  <a:gd name="T44" fmla="+- 0 4063 3926"/>
                  <a:gd name="T45" fmla="*/ T44 w 184"/>
                  <a:gd name="T46" fmla="+- 0 3330 3142"/>
                  <a:gd name="T47" fmla="*/ 3330 h 200"/>
                  <a:gd name="T48" fmla="+- 0 4078 3926"/>
                  <a:gd name="T49" fmla="*/ T48 w 184"/>
                  <a:gd name="T50" fmla="+- 0 3320 3142"/>
                  <a:gd name="T51" fmla="*/ 3320 h 200"/>
                  <a:gd name="T52" fmla="+- 0 4078 3926"/>
                  <a:gd name="T53" fmla="*/ T52 w 184"/>
                  <a:gd name="T54" fmla="+- 0 3320 3142"/>
                  <a:gd name="T55" fmla="*/ 3320 h 200"/>
                  <a:gd name="T56" fmla="+- 0 4019 3926"/>
                  <a:gd name="T57" fmla="*/ T56 w 184"/>
                  <a:gd name="T58" fmla="+- 0 3320 3142"/>
                  <a:gd name="T59" fmla="*/ 3320 h 200"/>
                  <a:gd name="T60" fmla="+- 0 4005 3926"/>
                  <a:gd name="T61" fmla="*/ T60 w 184"/>
                  <a:gd name="T62" fmla="+- 0 3318 3142"/>
                  <a:gd name="T63" fmla="*/ 3318 h 200"/>
                  <a:gd name="T64" fmla="+- 0 3954 3926"/>
                  <a:gd name="T65" fmla="*/ T64 w 184"/>
                  <a:gd name="T66" fmla="+- 0 3261 3142"/>
                  <a:gd name="T67" fmla="*/ 3261 h 200"/>
                  <a:gd name="T68" fmla="+- 0 3953 3926"/>
                  <a:gd name="T69" fmla="*/ T68 w 184"/>
                  <a:gd name="T70" fmla="+- 0 3253 3142"/>
                  <a:gd name="T71" fmla="*/ 3253 h 200"/>
                  <a:gd name="T72" fmla="+- 0 3953 3926"/>
                  <a:gd name="T73" fmla="*/ T72 w 184"/>
                  <a:gd name="T74" fmla="+- 0 3233 3142"/>
                  <a:gd name="T75" fmla="*/ 3233 h 200"/>
                  <a:gd name="T76" fmla="+- 0 3983 3926"/>
                  <a:gd name="T77" fmla="*/ T76 w 184"/>
                  <a:gd name="T78" fmla="+- 0 3174 3142"/>
                  <a:gd name="T79" fmla="*/ 3174 h 200"/>
                  <a:gd name="T80" fmla="+- 0 4017 3926"/>
                  <a:gd name="T81" fmla="*/ T80 w 184"/>
                  <a:gd name="T82" fmla="+- 0 3164 3142"/>
                  <a:gd name="T83" fmla="*/ 3164 h 200"/>
                  <a:gd name="T84" fmla="+- 0 4078 3926"/>
                  <a:gd name="T85" fmla="*/ T84 w 184"/>
                  <a:gd name="T86" fmla="+- 0 3164 3142"/>
                  <a:gd name="T87" fmla="*/ 3164 h 200"/>
                  <a:gd name="T88" fmla="+- 0 4078 3926"/>
                  <a:gd name="T89" fmla="*/ T88 w 184"/>
                  <a:gd name="T90" fmla="+- 0 3164 3142"/>
                  <a:gd name="T91" fmla="*/ 3164 h 200"/>
                  <a:gd name="T92" fmla="+- 0 4065 3926"/>
                  <a:gd name="T93" fmla="*/ T92 w 184"/>
                  <a:gd name="T94" fmla="+- 0 3155 3142"/>
                  <a:gd name="T95" fmla="*/ 3155 h 200"/>
                  <a:gd name="T96" fmla="+- 0 4051 3926"/>
                  <a:gd name="T97" fmla="*/ T96 w 184"/>
                  <a:gd name="T98" fmla="+- 0 3148 3142"/>
                  <a:gd name="T99" fmla="*/ 3148 h 200"/>
                  <a:gd name="T100" fmla="+- 0 4035 3926"/>
                  <a:gd name="T101" fmla="*/ T100 w 184"/>
                  <a:gd name="T102" fmla="+- 0 3144 3142"/>
                  <a:gd name="T103" fmla="*/ 3144 h 200"/>
                  <a:gd name="T104" fmla="+- 0 4020 3926"/>
                  <a:gd name="T105" fmla="*/ T104 w 184"/>
                  <a:gd name="T106" fmla="+- 0 3142 3142"/>
                  <a:gd name="T107" fmla="*/ 3142 h 20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Lst>
                <a:rect l="0" t="0" r="r" b="b"/>
                <a:pathLst>
                  <a:path w="184" h="200">
                    <a:moveTo>
                      <a:pt x="94" y="0"/>
                    </a:moveTo>
                    <a:lnTo>
                      <a:pt x="35" y="19"/>
                    </a:lnTo>
                    <a:lnTo>
                      <a:pt x="1" y="81"/>
                    </a:lnTo>
                    <a:lnTo>
                      <a:pt x="0" y="91"/>
                    </a:lnTo>
                    <a:lnTo>
                      <a:pt x="0" y="109"/>
                    </a:lnTo>
                    <a:lnTo>
                      <a:pt x="1" y="115"/>
                    </a:lnTo>
                    <a:lnTo>
                      <a:pt x="5" y="135"/>
                    </a:lnTo>
                    <a:lnTo>
                      <a:pt x="52" y="191"/>
                    </a:lnTo>
                    <a:lnTo>
                      <a:pt x="86" y="199"/>
                    </a:lnTo>
                    <a:lnTo>
                      <a:pt x="103" y="199"/>
                    </a:lnTo>
                    <a:lnTo>
                      <a:pt x="120" y="195"/>
                    </a:lnTo>
                    <a:lnTo>
                      <a:pt x="137" y="188"/>
                    </a:lnTo>
                    <a:lnTo>
                      <a:pt x="152" y="178"/>
                    </a:lnTo>
                    <a:lnTo>
                      <a:pt x="152" y="178"/>
                    </a:lnTo>
                    <a:lnTo>
                      <a:pt x="93" y="178"/>
                    </a:lnTo>
                    <a:lnTo>
                      <a:pt x="79" y="176"/>
                    </a:lnTo>
                    <a:lnTo>
                      <a:pt x="28" y="119"/>
                    </a:lnTo>
                    <a:lnTo>
                      <a:pt x="27" y="111"/>
                    </a:lnTo>
                    <a:lnTo>
                      <a:pt x="27" y="91"/>
                    </a:lnTo>
                    <a:lnTo>
                      <a:pt x="57" y="32"/>
                    </a:lnTo>
                    <a:lnTo>
                      <a:pt x="91" y="22"/>
                    </a:lnTo>
                    <a:lnTo>
                      <a:pt x="152" y="22"/>
                    </a:lnTo>
                    <a:lnTo>
                      <a:pt x="152" y="22"/>
                    </a:lnTo>
                    <a:lnTo>
                      <a:pt x="139" y="13"/>
                    </a:lnTo>
                    <a:lnTo>
                      <a:pt x="125" y="6"/>
                    </a:lnTo>
                    <a:lnTo>
                      <a:pt x="109" y="2"/>
                    </a:lnTo>
                    <a:lnTo>
                      <a:pt x="94" y="0"/>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171"/>
              <p:cNvSpPr>
                <a:spLocks/>
              </p:cNvSpPr>
              <p:nvPr/>
            </p:nvSpPr>
            <p:spPr bwMode="auto">
              <a:xfrm>
                <a:off x="3926" y="3142"/>
                <a:ext cx="184" cy="200"/>
              </a:xfrm>
              <a:custGeom>
                <a:avLst/>
                <a:gdLst>
                  <a:gd name="T0" fmla="+- 0 4078 3926"/>
                  <a:gd name="T1" fmla="*/ T0 w 184"/>
                  <a:gd name="T2" fmla="+- 0 3164 3142"/>
                  <a:gd name="T3" fmla="*/ 3164 h 200"/>
                  <a:gd name="T4" fmla="+- 0 4017 3926"/>
                  <a:gd name="T5" fmla="*/ T4 w 184"/>
                  <a:gd name="T6" fmla="+- 0 3164 3142"/>
                  <a:gd name="T7" fmla="*/ 3164 h 200"/>
                  <a:gd name="T8" fmla="+- 0 4034 3926"/>
                  <a:gd name="T9" fmla="*/ T8 w 184"/>
                  <a:gd name="T10" fmla="+- 0 3167 3142"/>
                  <a:gd name="T11" fmla="*/ 3167 h 200"/>
                  <a:gd name="T12" fmla="+- 0 4051 3926"/>
                  <a:gd name="T13" fmla="*/ T12 w 184"/>
                  <a:gd name="T14" fmla="+- 0 3173 3142"/>
                  <a:gd name="T15" fmla="*/ 3173 h 200"/>
                  <a:gd name="T16" fmla="+- 0 4082 3926"/>
                  <a:gd name="T17" fmla="*/ T16 w 184"/>
                  <a:gd name="T18" fmla="+- 0 3225 3142"/>
                  <a:gd name="T19" fmla="*/ 3225 h 200"/>
                  <a:gd name="T20" fmla="+- 0 4084 3926"/>
                  <a:gd name="T21" fmla="*/ T20 w 184"/>
                  <a:gd name="T22" fmla="+- 0 3248 3142"/>
                  <a:gd name="T23" fmla="*/ 3248 h 200"/>
                  <a:gd name="T24" fmla="+- 0 4082 3926"/>
                  <a:gd name="T25" fmla="*/ T24 w 184"/>
                  <a:gd name="T26" fmla="+- 0 3265 3142"/>
                  <a:gd name="T27" fmla="*/ 3265 h 200"/>
                  <a:gd name="T28" fmla="+- 0 4033 3926"/>
                  <a:gd name="T29" fmla="*/ T28 w 184"/>
                  <a:gd name="T30" fmla="+- 0 3317 3142"/>
                  <a:gd name="T31" fmla="*/ 3317 h 200"/>
                  <a:gd name="T32" fmla="+- 0 4019 3926"/>
                  <a:gd name="T33" fmla="*/ T32 w 184"/>
                  <a:gd name="T34" fmla="+- 0 3320 3142"/>
                  <a:gd name="T35" fmla="*/ 3320 h 200"/>
                  <a:gd name="T36" fmla="+- 0 4078 3926"/>
                  <a:gd name="T37" fmla="*/ T36 w 184"/>
                  <a:gd name="T38" fmla="+- 0 3320 3142"/>
                  <a:gd name="T39" fmla="*/ 3320 h 200"/>
                  <a:gd name="T40" fmla="+- 0 4090 3926"/>
                  <a:gd name="T41" fmla="*/ T40 w 184"/>
                  <a:gd name="T42" fmla="+- 0 3306 3142"/>
                  <a:gd name="T43" fmla="*/ 3306 h 200"/>
                  <a:gd name="T44" fmla="+- 0 4100 3926"/>
                  <a:gd name="T45" fmla="*/ T44 w 184"/>
                  <a:gd name="T46" fmla="+- 0 3290 3142"/>
                  <a:gd name="T47" fmla="*/ 3290 h 200"/>
                  <a:gd name="T48" fmla="+- 0 4107 3926"/>
                  <a:gd name="T49" fmla="*/ T48 w 184"/>
                  <a:gd name="T50" fmla="+- 0 3269 3142"/>
                  <a:gd name="T51" fmla="*/ 3269 h 200"/>
                  <a:gd name="T52" fmla="+- 0 4107 3926"/>
                  <a:gd name="T53" fmla="*/ T52 w 184"/>
                  <a:gd name="T54" fmla="+- 0 3263 3142"/>
                  <a:gd name="T55" fmla="*/ 3263 h 200"/>
                  <a:gd name="T56" fmla="+- 0 4109 3926"/>
                  <a:gd name="T57" fmla="*/ T56 w 184"/>
                  <a:gd name="T58" fmla="+- 0 3248 3142"/>
                  <a:gd name="T59" fmla="*/ 3248 h 200"/>
                  <a:gd name="T60" fmla="+- 0 4109 3926"/>
                  <a:gd name="T61" fmla="*/ T60 w 184"/>
                  <a:gd name="T62" fmla="+- 0 3226 3142"/>
                  <a:gd name="T63" fmla="*/ 3226 h 200"/>
                  <a:gd name="T64" fmla="+- 0 4105 3926"/>
                  <a:gd name="T65" fmla="*/ T64 w 184"/>
                  <a:gd name="T66" fmla="+- 0 3207 3142"/>
                  <a:gd name="T67" fmla="*/ 3207 h 200"/>
                  <a:gd name="T68" fmla="+- 0 4098 3926"/>
                  <a:gd name="T69" fmla="*/ T68 w 184"/>
                  <a:gd name="T70" fmla="+- 0 3190 3142"/>
                  <a:gd name="T71" fmla="*/ 3190 h 200"/>
                  <a:gd name="T72" fmla="+- 0 4089 3926"/>
                  <a:gd name="T73" fmla="*/ T72 w 184"/>
                  <a:gd name="T74" fmla="+- 0 3176 3142"/>
                  <a:gd name="T75" fmla="*/ 3176 h 200"/>
                  <a:gd name="T76" fmla="+- 0 4078 3926"/>
                  <a:gd name="T77" fmla="*/ T76 w 184"/>
                  <a:gd name="T78" fmla="+- 0 3164 3142"/>
                  <a:gd name="T79" fmla="*/ 3164 h 20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184" h="200">
                    <a:moveTo>
                      <a:pt x="152" y="22"/>
                    </a:moveTo>
                    <a:lnTo>
                      <a:pt x="91" y="22"/>
                    </a:lnTo>
                    <a:lnTo>
                      <a:pt x="108" y="25"/>
                    </a:lnTo>
                    <a:lnTo>
                      <a:pt x="125" y="31"/>
                    </a:lnTo>
                    <a:lnTo>
                      <a:pt x="156" y="83"/>
                    </a:lnTo>
                    <a:lnTo>
                      <a:pt x="158" y="106"/>
                    </a:lnTo>
                    <a:lnTo>
                      <a:pt x="156" y="123"/>
                    </a:lnTo>
                    <a:lnTo>
                      <a:pt x="107" y="175"/>
                    </a:lnTo>
                    <a:lnTo>
                      <a:pt x="93" y="178"/>
                    </a:lnTo>
                    <a:lnTo>
                      <a:pt x="152" y="178"/>
                    </a:lnTo>
                    <a:lnTo>
                      <a:pt x="164" y="164"/>
                    </a:lnTo>
                    <a:lnTo>
                      <a:pt x="174" y="148"/>
                    </a:lnTo>
                    <a:lnTo>
                      <a:pt x="181" y="127"/>
                    </a:lnTo>
                    <a:lnTo>
                      <a:pt x="181" y="121"/>
                    </a:lnTo>
                    <a:lnTo>
                      <a:pt x="183" y="106"/>
                    </a:lnTo>
                    <a:lnTo>
                      <a:pt x="183" y="84"/>
                    </a:lnTo>
                    <a:lnTo>
                      <a:pt x="179" y="65"/>
                    </a:lnTo>
                    <a:lnTo>
                      <a:pt x="172" y="48"/>
                    </a:lnTo>
                    <a:lnTo>
                      <a:pt x="163" y="34"/>
                    </a:lnTo>
                    <a:lnTo>
                      <a:pt x="152" y="22"/>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1" name="Group 165"/>
            <p:cNvGrpSpPr>
              <a:grpSpLocks/>
            </p:cNvGrpSpPr>
            <p:nvPr/>
          </p:nvGrpSpPr>
          <p:grpSpPr bwMode="auto">
            <a:xfrm>
              <a:off x="4124" y="3146"/>
              <a:ext cx="248" cy="192"/>
              <a:chOff x="4124" y="3146"/>
              <a:chExt cx="248" cy="192"/>
            </a:xfrm>
          </p:grpSpPr>
          <p:sp>
            <p:nvSpPr>
              <p:cNvPr id="65" name="Freeform 169"/>
              <p:cNvSpPr>
                <a:spLocks/>
              </p:cNvSpPr>
              <p:nvPr/>
            </p:nvSpPr>
            <p:spPr bwMode="auto">
              <a:xfrm>
                <a:off x="4124" y="3146"/>
                <a:ext cx="248" cy="192"/>
              </a:xfrm>
              <a:custGeom>
                <a:avLst/>
                <a:gdLst>
                  <a:gd name="T0" fmla="+- 0 4151 4124"/>
                  <a:gd name="T1" fmla="*/ T0 w 248"/>
                  <a:gd name="T2" fmla="+- 0 3146 3146"/>
                  <a:gd name="T3" fmla="*/ 3146 h 192"/>
                  <a:gd name="T4" fmla="+- 0 4124 4124"/>
                  <a:gd name="T5" fmla="*/ T4 w 248"/>
                  <a:gd name="T6" fmla="+- 0 3146 3146"/>
                  <a:gd name="T7" fmla="*/ 3146 h 192"/>
                  <a:gd name="T8" fmla="+- 0 4176 4124"/>
                  <a:gd name="T9" fmla="*/ T8 w 248"/>
                  <a:gd name="T10" fmla="+- 0 3338 3146"/>
                  <a:gd name="T11" fmla="*/ 3338 h 192"/>
                  <a:gd name="T12" fmla="+- 0 4201 4124"/>
                  <a:gd name="T13" fmla="*/ T12 w 248"/>
                  <a:gd name="T14" fmla="+- 0 3338 3146"/>
                  <a:gd name="T15" fmla="*/ 3338 h 192"/>
                  <a:gd name="T16" fmla="+- 0 4209 4124"/>
                  <a:gd name="T17" fmla="*/ T16 w 248"/>
                  <a:gd name="T18" fmla="+- 0 3310 3146"/>
                  <a:gd name="T19" fmla="*/ 3310 h 192"/>
                  <a:gd name="T20" fmla="+- 0 4188 4124"/>
                  <a:gd name="T21" fmla="*/ T20 w 248"/>
                  <a:gd name="T22" fmla="+- 0 3310 3146"/>
                  <a:gd name="T23" fmla="*/ 3310 h 192"/>
                  <a:gd name="T24" fmla="+- 0 4187 4124"/>
                  <a:gd name="T25" fmla="*/ T24 w 248"/>
                  <a:gd name="T26" fmla="+- 0 3307 3146"/>
                  <a:gd name="T27" fmla="*/ 3307 h 192"/>
                  <a:gd name="T28" fmla="+- 0 4187 4124"/>
                  <a:gd name="T29" fmla="*/ T28 w 248"/>
                  <a:gd name="T30" fmla="+- 0 3296 3146"/>
                  <a:gd name="T31" fmla="*/ 3296 h 192"/>
                  <a:gd name="T32" fmla="+- 0 4182 4124"/>
                  <a:gd name="T33" fmla="*/ T32 w 248"/>
                  <a:gd name="T34" fmla="+- 0 3285 3146"/>
                  <a:gd name="T35" fmla="*/ 3285 h 192"/>
                  <a:gd name="T36" fmla="+- 0 4181 4124"/>
                  <a:gd name="T37" fmla="*/ T36 w 248"/>
                  <a:gd name="T38" fmla="+- 0 3272 3146"/>
                  <a:gd name="T39" fmla="*/ 3272 h 192"/>
                  <a:gd name="T40" fmla="+- 0 4151 4124"/>
                  <a:gd name="T41" fmla="*/ T40 w 248"/>
                  <a:gd name="T42" fmla="+- 0 3146 3146"/>
                  <a:gd name="T43" fmla="*/ 3146 h 1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248" h="192">
                    <a:moveTo>
                      <a:pt x="27" y="0"/>
                    </a:moveTo>
                    <a:lnTo>
                      <a:pt x="0" y="0"/>
                    </a:lnTo>
                    <a:lnTo>
                      <a:pt x="52" y="192"/>
                    </a:lnTo>
                    <a:lnTo>
                      <a:pt x="77" y="192"/>
                    </a:lnTo>
                    <a:lnTo>
                      <a:pt x="85" y="164"/>
                    </a:lnTo>
                    <a:lnTo>
                      <a:pt x="64" y="164"/>
                    </a:lnTo>
                    <a:lnTo>
                      <a:pt x="63" y="161"/>
                    </a:lnTo>
                    <a:lnTo>
                      <a:pt x="63" y="150"/>
                    </a:lnTo>
                    <a:lnTo>
                      <a:pt x="58" y="139"/>
                    </a:lnTo>
                    <a:lnTo>
                      <a:pt x="57" y="126"/>
                    </a:lnTo>
                    <a:lnTo>
                      <a:pt x="27" y="0"/>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168"/>
              <p:cNvSpPr>
                <a:spLocks/>
              </p:cNvSpPr>
              <p:nvPr/>
            </p:nvSpPr>
            <p:spPr bwMode="auto">
              <a:xfrm>
                <a:off x="4124" y="3146"/>
                <a:ext cx="248" cy="192"/>
              </a:xfrm>
              <a:custGeom>
                <a:avLst/>
                <a:gdLst>
                  <a:gd name="T0" fmla="+- 0 4270 4124"/>
                  <a:gd name="T1" fmla="*/ T0 w 248"/>
                  <a:gd name="T2" fmla="+- 0 3169 3146"/>
                  <a:gd name="T3" fmla="*/ 3169 h 192"/>
                  <a:gd name="T4" fmla="+- 0 4248 4124"/>
                  <a:gd name="T5" fmla="*/ T4 w 248"/>
                  <a:gd name="T6" fmla="+- 0 3169 3146"/>
                  <a:gd name="T7" fmla="*/ 3169 h 192"/>
                  <a:gd name="T8" fmla="+- 0 4248 4124"/>
                  <a:gd name="T9" fmla="*/ T8 w 248"/>
                  <a:gd name="T10" fmla="+- 0 3171 3146"/>
                  <a:gd name="T11" fmla="*/ 3171 h 192"/>
                  <a:gd name="T12" fmla="+- 0 4249 4124"/>
                  <a:gd name="T13" fmla="*/ T12 w 248"/>
                  <a:gd name="T14" fmla="+- 0 3172 3146"/>
                  <a:gd name="T15" fmla="*/ 3172 h 192"/>
                  <a:gd name="T16" fmla="+- 0 4249 4124"/>
                  <a:gd name="T17" fmla="*/ T16 w 248"/>
                  <a:gd name="T18" fmla="+- 0 3175 3146"/>
                  <a:gd name="T19" fmla="*/ 3175 h 192"/>
                  <a:gd name="T20" fmla="+- 0 4251 4124"/>
                  <a:gd name="T21" fmla="*/ T20 w 248"/>
                  <a:gd name="T22" fmla="+- 0 3179 3146"/>
                  <a:gd name="T23" fmla="*/ 3179 h 192"/>
                  <a:gd name="T24" fmla="+- 0 4251 4124"/>
                  <a:gd name="T25" fmla="*/ T24 w 248"/>
                  <a:gd name="T26" fmla="+- 0 3183 3146"/>
                  <a:gd name="T27" fmla="*/ 3183 h 192"/>
                  <a:gd name="T28" fmla="+- 0 4253 4124"/>
                  <a:gd name="T29" fmla="*/ T28 w 248"/>
                  <a:gd name="T30" fmla="+- 0 3188 3146"/>
                  <a:gd name="T31" fmla="*/ 3188 h 192"/>
                  <a:gd name="T32" fmla="+- 0 4254 4124"/>
                  <a:gd name="T33" fmla="*/ T32 w 248"/>
                  <a:gd name="T34" fmla="+- 0 3191 3146"/>
                  <a:gd name="T35" fmla="*/ 3191 h 192"/>
                  <a:gd name="T36" fmla="+- 0 4295 4124"/>
                  <a:gd name="T37" fmla="*/ T36 w 248"/>
                  <a:gd name="T38" fmla="+- 0 3338 3146"/>
                  <a:gd name="T39" fmla="*/ 3338 h 192"/>
                  <a:gd name="T40" fmla="+- 0 4319 4124"/>
                  <a:gd name="T41" fmla="*/ T40 w 248"/>
                  <a:gd name="T42" fmla="+- 0 3338 3146"/>
                  <a:gd name="T43" fmla="*/ 3338 h 192"/>
                  <a:gd name="T44" fmla="+- 0 4326 4124"/>
                  <a:gd name="T45" fmla="*/ T44 w 248"/>
                  <a:gd name="T46" fmla="+- 0 3310 3146"/>
                  <a:gd name="T47" fmla="*/ 3310 h 192"/>
                  <a:gd name="T48" fmla="+- 0 4307 4124"/>
                  <a:gd name="T49" fmla="*/ T48 w 248"/>
                  <a:gd name="T50" fmla="+- 0 3310 3146"/>
                  <a:gd name="T51" fmla="*/ 3310 h 192"/>
                  <a:gd name="T52" fmla="+- 0 4305 4124"/>
                  <a:gd name="T53" fmla="*/ T52 w 248"/>
                  <a:gd name="T54" fmla="+- 0 3301 3146"/>
                  <a:gd name="T55" fmla="*/ 3301 h 192"/>
                  <a:gd name="T56" fmla="+- 0 4301 4124"/>
                  <a:gd name="T57" fmla="*/ T56 w 248"/>
                  <a:gd name="T58" fmla="+- 0 3281 3146"/>
                  <a:gd name="T59" fmla="*/ 3281 h 192"/>
                  <a:gd name="T60" fmla="+- 0 4297 4124"/>
                  <a:gd name="T61" fmla="*/ T60 w 248"/>
                  <a:gd name="T62" fmla="+- 0 3263 3146"/>
                  <a:gd name="T63" fmla="*/ 3263 h 192"/>
                  <a:gd name="T64" fmla="+- 0 4291 4124"/>
                  <a:gd name="T65" fmla="*/ T64 w 248"/>
                  <a:gd name="T66" fmla="+- 0 3243 3146"/>
                  <a:gd name="T67" fmla="*/ 3243 h 192"/>
                  <a:gd name="T68" fmla="+- 0 4270 4124"/>
                  <a:gd name="T69" fmla="*/ T68 w 248"/>
                  <a:gd name="T70" fmla="+- 0 3169 3146"/>
                  <a:gd name="T71" fmla="*/ 3169 h 1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248" h="192">
                    <a:moveTo>
                      <a:pt x="146" y="23"/>
                    </a:moveTo>
                    <a:lnTo>
                      <a:pt x="124" y="23"/>
                    </a:lnTo>
                    <a:lnTo>
                      <a:pt x="124" y="25"/>
                    </a:lnTo>
                    <a:lnTo>
                      <a:pt x="125" y="26"/>
                    </a:lnTo>
                    <a:lnTo>
                      <a:pt x="125" y="29"/>
                    </a:lnTo>
                    <a:lnTo>
                      <a:pt x="127" y="33"/>
                    </a:lnTo>
                    <a:lnTo>
                      <a:pt x="127" y="37"/>
                    </a:lnTo>
                    <a:lnTo>
                      <a:pt x="129" y="42"/>
                    </a:lnTo>
                    <a:lnTo>
                      <a:pt x="130" y="45"/>
                    </a:lnTo>
                    <a:lnTo>
                      <a:pt x="171" y="192"/>
                    </a:lnTo>
                    <a:lnTo>
                      <a:pt x="195" y="192"/>
                    </a:lnTo>
                    <a:lnTo>
                      <a:pt x="202" y="164"/>
                    </a:lnTo>
                    <a:lnTo>
                      <a:pt x="183" y="164"/>
                    </a:lnTo>
                    <a:lnTo>
                      <a:pt x="181" y="155"/>
                    </a:lnTo>
                    <a:lnTo>
                      <a:pt x="177" y="135"/>
                    </a:lnTo>
                    <a:lnTo>
                      <a:pt x="173" y="117"/>
                    </a:lnTo>
                    <a:lnTo>
                      <a:pt x="167" y="97"/>
                    </a:lnTo>
                    <a:lnTo>
                      <a:pt x="146" y="23"/>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167"/>
              <p:cNvSpPr>
                <a:spLocks/>
              </p:cNvSpPr>
              <p:nvPr/>
            </p:nvSpPr>
            <p:spPr bwMode="auto">
              <a:xfrm>
                <a:off x="4124" y="3146"/>
                <a:ext cx="248" cy="192"/>
              </a:xfrm>
              <a:custGeom>
                <a:avLst/>
                <a:gdLst>
                  <a:gd name="T0" fmla="+- 0 4263 4124"/>
                  <a:gd name="T1" fmla="*/ T0 w 248"/>
                  <a:gd name="T2" fmla="+- 0 3146 3146"/>
                  <a:gd name="T3" fmla="*/ 3146 h 192"/>
                  <a:gd name="T4" fmla="+- 0 4233 4124"/>
                  <a:gd name="T5" fmla="*/ T4 w 248"/>
                  <a:gd name="T6" fmla="+- 0 3146 3146"/>
                  <a:gd name="T7" fmla="*/ 3146 h 192"/>
                  <a:gd name="T8" fmla="+- 0 4196 4124"/>
                  <a:gd name="T9" fmla="*/ T8 w 248"/>
                  <a:gd name="T10" fmla="+- 0 3275 3146"/>
                  <a:gd name="T11" fmla="*/ 3275 h 192"/>
                  <a:gd name="T12" fmla="+- 0 4196 4124"/>
                  <a:gd name="T13" fmla="*/ T12 w 248"/>
                  <a:gd name="T14" fmla="+- 0 3279 3146"/>
                  <a:gd name="T15" fmla="*/ 3279 h 192"/>
                  <a:gd name="T16" fmla="+- 0 4194 4124"/>
                  <a:gd name="T17" fmla="*/ T16 w 248"/>
                  <a:gd name="T18" fmla="+- 0 3286 3146"/>
                  <a:gd name="T19" fmla="*/ 3286 h 192"/>
                  <a:gd name="T20" fmla="+- 0 4193 4124"/>
                  <a:gd name="T21" fmla="*/ T20 w 248"/>
                  <a:gd name="T22" fmla="+- 0 3292 3146"/>
                  <a:gd name="T23" fmla="*/ 3292 h 192"/>
                  <a:gd name="T24" fmla="+- 0 4191 4124"/>
                  <a:gd name="T25" fmla="*/ T24 w 248"/>
                  <a:gd name="T26" fmla="+- 0 3297 3146"/>
                  <a:gd name="T27" fmla="*/ 3297 h 192"/>
                  <a:gd name="T28" fmla="+- 0 4190 4124"/>
                  <a:gd name="T29" fmla="*/ T28 w 248"/>
                  <a:gd name="T30" fmla="+- 0 3304 3146"/>
                  <a:gd name="T31" fmla="*/ 3304 h 192"/>
                  <a:gd name="T32" fmla="+- 0 4188 4124"/>
                  <a:gd name="T33" fmla="*/ T32 w 248"/>
                  <a:gd name="T34" fmla="+- 0 3310 3146"/>
                  <a:gd name="T35" fmla="*/ 3310 h 192"/>
                  <a:gd name="T36" fmla="+- 0 4209 4124"/>
                  <a:gd name="T37" fmla="*/ T36 w 248"/>
                  <a:gd name="T38" fmla="+- 0 3310 3146"/>
                  <a:gd name="T39" fmla="*/ 3310 h 192"/>
                  <a:gd name="T40" fmla="+- 0 4242 4124"/>
                  <a:gd name="T41" fmla="*/ T40 w 248"/>
                  <a:gd name="T42" fmla="+- 0 3191 3146"/>
                  <a:gd name="T43" fmla="*/ 3191 h 192"/>
                  <a:gd name="T44" fmla="+- 0 4244 4124"/>
                  <a:gd name="T45" fmla="*/ T44 w 248"/>
                  <a:gd name="T46" fmla="+- 0 3185 3146"/>
                  <a:gd name="T47" fmla="*/ 3185 h 192"/>
                  <a:gd name="T48" fmla="+- 0 4246 4124"/>
                  <a:gd name="T49" fmla="*/ T48 w 248"/>
                  <a:gd name="T50" fmla="+- 0 3179 3146"/>
                  <a:gd name="T51" fmla="*/ 3179 h 192"/>
                  <a:gd name="T52" fmla="+- 0 4247 4124"/>
                  <a:gd name="T53" fmla="*/ T52 w 248"/>
                  <a:gd name="T54" fmla="+- 0 3172 3146"/>
                  <a:gd name="T55" fmla="*/ 3172 h 192"/>
                  <a:gd name="T56" fmla="+- 0 4248 4124"/>
                  <a:gd name="T57" fmla="*/ T56 w 248"/>
                  <a:gd name="T58" fmla="+- 0 3169 3146"/>
                  <a:gd name="T59" fmla="*/ 3169 h 192"/>
                  <a:gd name="T60" fmla="+- 0 4270 4124"/>
                  <a:gd name="T61" fmla="*/ T60 w 248"/>
                  <a:gd name="T62" fmla="+- 0 3169 3146"/>
                  <a:gd name="T63" fmla="*/ 3169 h 192"/>
                  <a:gd name="T64" fmla="+- 0 4263 4124"/>
                  <a:gd name="T65" fmla="*/ T64 w 248"/>
                  <a:gd name="T66" fmla="+- 0 3146 3146"/>
                  <a:gd name="T67" fmla="*/ 3146 h 1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248" h="192">
                    <a:moveTo>
                      <a:pt x="139" y="0"/>
                    </a:moveTo>
                    <a:lnTo>
                      <a:pt x="109" y="0"/>
                    </a:lnTo>
                    <a:lnTo>
                      <a:pt x="72" y="129"/>
                    </a:lnTo>
                    <a:lnTo>
                      <a:pt x="72" y="133"/>
                    </a:lnTo>
                    <a:lnTo>
                      <a:pt x="70" y="140"/>
                    </a:lnTo>
                    <a:lnTo>
                      <a:pt x="69" y="146"/>
                    </a:lnTo>
                    <a:lnTo>
                      <a:pt x="67" y="151"/>
                    </a:lnTo>
                    <a:lnTo>
                      <a:pt x="66" y="158"/>
                    </a:lnTo>
                    <a:lnTo>
                      <a:pt x="64" y="164"/>
                    </a:lnTo>
                    <a:lnTo>
                      <a:pt x="85" y="164"/>
                    </a:lnTo>
                    <a:lnTo>
                      <a:pt x="118" y="45"/>
                    </a:lnTo>
                    <a:lnTo>
                      <a:pt x="120" y="39"/>
                    </a:lnTo>
                    <a:lnTo>
                      <a:pt x="122" y="33"/>
                    </a:lnTo>
                    <a:lnTo>
                      <a:pt x="123" y="26"/>
                    </a:lnTo>
                    <a:lnTo>
                      <a:pt x="124" y="23"/>
                    </a:lnTo>
                    <a:lnTo>
                      <a:pt x="146" y="23"/>
                    </a:lnTo>
                    <a:lnTo>
                      <a:pt x="139" y="0"/>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166"/>
              <p:cNvSpPr>
                <a:spLocks/>
              </p:cNvSpPr>
              <p:nvPr/>
            </p:nvSpPr>
            <p:spPr bwMode="auto">
              <a:xfrm>
                <a:off x="4124" y="3146"/>
                <a:ext cx="248" cy="192"/>
              </a:xfrm>
              <a:custGeom>
                <a:avLst/>
                <a:gdLst>
                  <a:gd name="T0" fmla="+- 0 4371 4124"/>
                  <a:gd name="T1" fmla="*/ T0 w 248"/>
                  <a:gd name="T2" fmla="+- 0 3146 3146"/>
                  <a:gd name="T3" fmla="*/ 3146 h 192"/>
                  <a:gd name="T4" fmla="+- 0 4346 4124"/>
                  <a:gd name="T5" fmla="*/ T4 w 248"/>
                  <a:gd name="T6" fmla="+- 0 3146 3146"/>
                  <a:gd name="T7" fmla="*/ 3146 h 192"/>
                  <a:gd name="T8" fmla="+- 0 4315 4124"/>
                  <a:gd name="T9" fmla="*/ T8 w 248"/>
                  <a:gd name="T10" fmla="+- 0 3269 3146"/>
                  <a:gd name="T11" fmla="*/ 3269 h 192"/>
                  <a:gd name="T12" fmla="+- 0 4315 4124"/>
                  <a:gd name="T13" fmla="*/ T12 w 248"/>
                  <a:gd name="T14" fmla="+- 0 3275 3146"/>
                  <a:gd name="T15" fmla="*/ 3275 h 192"/>
                  <a:gd name="T16" fmla="+- 0 4314 4124"/>
                  <a:gd name="T17" fmla="*/ T16 w 248"/>
                  <a:gd name="T18" fmla="+- 0 3281 3146"/>
                  <a:gd name="T19" fmla="*/ 3281 h 192"/>
                  <a:gd name="T20" fmla="+- 0 4311 4124"/>
                  <a:gd name="T21" fmla="*/ T20 w 248"/>
                  <a:gd name="T22" fmla="+- 0 3286 3146"/>
                  <a:gd name="T23" fmla="*/ 3286 h 192"/>
                  <a:gd name="T24" fmla="+- 0 4310 4124"/>
                  <a:gd name="T25" fmla="*/ T24 w 248"/>
                  <a:gd name="T26" fmla="+- 0 3292 3146"/>
                  <a:gd name="T27" fmla="*/ 3292 h 192"/>
                  <a:gd name="T28" fmla="+- 0 4309 4124"/>
                  <a:gd name="T29" fmla="*/ T28 w 248"/>
                  <a:gd name="T30" fmla="+- 0 3297 3146"/>
                  <a:gd name="T31" fmla="*/ 3297 h 192"/>
                  <a:gd name="T32" fmla="+- 0 4308 4124"/>
                  <a:gd name="T33" fmla="*/ T32 w 248"/>
                  <a:gd name="T34" fmla="+- 0 3301 3146"/>
                  <a:gd name="T35" fmla="*/ 3301 h 192"/>
                  <a:gd name="T36" fmla="+- 0 4307 4124"/>
                  <a:gd name="T37" fmla="*/ T36 w 248"/>
                  <a:gd name="T38" fmla="+- 0 3307 3146"/>
                  <a:gd name="T39" fmla="*/ 3307 h 192"/>
                  <a:gd name="T40" fmla="+- 0 4307 4124"/>
                  <a:gd name="T41" fmla="*/ T40 w 248"/>
                  <a:gd name="T42" fmla="+- 0 3310 3146"/>
                  <a:gd name="T43" fmla="*/ 3310 h 192"/>
                  <a:gd name="T44" fmla="+- 0 4326 4124"/>
                  <a:gd name="T45" fmla="*/ T44 w 248"/>
                  <a:gd name="T46" fmla="+- 0 3310 3146"/>
                  <a:gd name="T47" fmla="*/ 3310 h 192"/>
                  <a:gd name="T48" fmla="+- 0 4371 4124"/>
                  <a:gd name="T49" fmla="*/ T48 w 248"/>
                  <a:gd name="T50" fmla="+- 0 3146 3146"/>
                  <a:gd name="T51" fmla="*/ 3146 h 1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248" h="192">
                    <a:moveTo>
                      <a:pt x="247" y="0"/>
                    </a:moveTo>
                    <a:lnTo>
                      <a:pt x="222" y="0"/>
                    </a:lnTo>
                    <a:lnTo>
                      <a:pt x="191" y="123"/>
                    </a:lnTo>
                    <a:lnTo>
                      <a:pt x="191" y="129"/>
                    </a:lnTo>
                    <a:lnTo>
                      <a:pt x="190" y="135"/>
                    </a:lnTo>
                    <a:lnTo>
                      <a:pt x="187" y="140"/>
                    </a:lnTo>
                    <a:lnTo>
                      <a:pt x="186" y="146"/>
                    </a:lnTo>
                    <a:lnTo>
                      <a:pt x="185" y="151"/>
                    </a:lnTo>
                    <a:lnTo>
                      <a:pt x="184" y="155"/>
                    </a:lnTo>
                    <a:lnTo>
                      <a:pt x="183" y="161"/>
                    </a:lnTo>
                    <a:lnTo>
                      <a:pt x="183" y="164"/>
                    </a:lnTo>
                    <a:lnTo>
                      <a:pt x="202" y="164"/>
                    </a:lnTo>
                    <a:lnTo>
                      <a:pt x="247" y="0"/>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2" name="Group 163"/>
            <p:cNvGrpSpPr>
              <a:grpSpLocks/>
            </p:cNvGrpSpPr>
            <p:nvPr/>
          </p:nvGrpSpPr>
          <p:grpSpPr bwMode="auto">
            <a:xfrm>
              <a:off x="3623" y="3338"/>
              <a:ext cx="2" cy="2"/>
              <a:chOff x="3623" y="3338"/>
              <a:chExt cx="2" cy="2"/>
            </a:xfrm>
          </p:grpSpPr>
          <p:sp>
            <p:nvSpPr>
              <p:cNvPr id="64" name="Freeform 164"/>
              <p:cNvSpPr>
                <a:spLocks noEditPoints="1"/>
              </p:cNvSpPr>
              <p:nvPr/>
            </p:nvSpPr>
            <p:spPr bwMode="auto">
              <a:xfrm>
                <a:off x="7246" y="6676"/>
                <a:ext cx="0" cy="0"/>
              </a:xfrm>
              <a:custGeom>
                <a:avLst/>
                <a:gdLst/>
                <a:ahLst/>
                <a:cxnLst>
                  <a:cxn ang="0">
                    <a:pos x="0" y="0"/>
                  </a:cxn>
                  <a:cxn ang="0">
                    <a:pos x="0" y="0"/>
                  </a:cxn>
                </a:cxnLst>
                <a:rect l="0" t="0" r="r" b="b"/>
                <a:pathLst>
                  <a:path>
                    <a:moveTo>
                      <a:pt x="0" y="0"/>
                    </a:moveTo>
                    <a:lnTo>
                      <a:pt x="0" y="0"/>
                    </a:lnTo>
                  </a:path>
                </a:pathLst>
              </a:custGeom>
              <a:noFill/>
              <a:ln w="0">
                <a:solidFill>
                  <a:srgbClr val="01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3" name="Group 161"/>
            <p:cNvGrpSpPr>
              <a:grpSpLocks/>
            </p:cNvGrpSpPr>
            <p:nvPr/>
          </p:nvGrpSpPr>
          <p:grpSpPr bwMode="auto">
            <a:xfrm>
              <a:off x="3783" y="3338"/>
              <a:ext cx="2" cy="2"/>
              <a:chOff x="3783" y="3338"/>
              <a:chExt cx="2" cy="2"/>
            </a:xfrm>
          </p:grpSpPr>
          <p:sp>
            <p:nvSpPr>
              <p:cNvPr id="63" name="Freeform 162"/>
              <p:cNvSpPr>
                <a:spLocks noEditPoints="1"/>
              </p:cNvSpPr>
              <p:nvPr/>
            </p:nvSpPr>
            <p:spPr bwMode="auto">
              <a:xfrm>
                <a:off x="7566" y="6676"/>
                <a:ext cx="0" cy="0"/>
              </a:xfrm>
              <a:custGeom>
                <a:avLst/>
                <a:gdLst/>
                <a:ahLst/>
                <a:cxnLst>
                  <a:cxn ang="0">
                    <a:pos x="0" y="0"/>
                  </a:cxn>
                  <a:cxn ang="0">
                    <a:pos x="0" y="0"/>
                  </a:cxn>
                </a:cxnLst>
                <a:rect l="0" t="0" r="r" b="b"/>
                <a:pathLst>
                  <a:path>
                    <a:moveTo>
                      <a:pt x="0" y="0"/>
                    </a:moveTo>
                    <a:lnTo>
                      <a:pt x="0" y="0"/>
                    </a:lnTo>
                  </a:path>
                </a:pathLst>
              </a:custGeom>
              <a:noFill/>
              <a:ln w="0">
                <a:solidFill>
                  <a:srgbClr val="01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4" name="Group 159"/>
            <p:cNvGrpSpPr>
              <a:grpSpLocks/>
            </p:cNvGrpSpPr>
            <p:nvPr/>
          </p:nvGrpSpPr>
          <p:grpSpPr bwMode="auto">
            <a:xfrm>
              <a:off x="3926" y="3244"/>
              <a:ext cx="2" cy="2"/>
              <a:chOff x="3926" y="3244"/>
              <a:chExt cx="2" cy="2"/>
            </a:xfrm>
          </p:grpSpPr>
          <p:sp>
            <p:nvSpPr>
              <p:cNvPr id="62" name="Freeform 160"/>
              <p:cNvSpPr>
                <a:spLocks noEditPoints="1"/>
              </p:cNvSpPr>
              <p:nvPr/>
            </p:nvSpPr>
            <p:spPr bwMode="auto">
              <a:xfrm>
                <a:off x="7852" y="6488"/>
                <a:ext cx="0" cy="0"/>
              </a:xfrm>
              <a:custGeom>
                <a:avLst/>
                <a:gdLst/>
                <a:ahLst/>
                <a:cxnLst>
                  <a:cxn ang="0">
                    <a:pos x="0" y="0"/>
                  </a:cxn>
                  <a:cxn ang="0">
                    <a:pos x="0" y="0"/>
                  </a:cxn>
                </a:cxnLst>
                <a:rect l="0" t="0" r="r" b="b"/>
                <a:pathLst>
                  <a:path>
                    <a:moveTo>
                      <a:pt x="0" y="0"/>
                    </a:moveTo>
                    <a:lnTo>
                      <a:pt x="0" y="0"/>
                    </a:lnTo>
                  </a:path>
                </a:pathLst>
              </a:custGeom>
              <a:noFill/>
              <a:ln w="0">
                <a:solidFill>
                  <a:srgbClr val="01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5" name="Group 157"/>
            <p:cNvGrpSpPr>
              <a:grpSpLocks/>
            </p:cNvGrpSpPr>
            <p:nvPr/>
          </p:nvGrpSpPr>
          <p:grpSpPr bwMode="auto">
            <a:xfrm>
              <a:off x="3953" y="3245"/>
              <a:ext cx="2" cy="2"/>
              <a:chOff x="3953" y="3245"/>
              <a:chExt cx="2" cy="2"/>
            </a:xfrm>
          </p:grpSpPr>
          <p:sp>
            <p:nvSpPr>
              <p:cNvPr id="61" name="Freeform 158"/>
              <p:cNvSpPr>
                <a:spLocks noEditPoints="1"/>
              </p:cNvSpPr>
              <p:nvPr/>
            </p:nvSpPr>
            <p:spPr bwMode="auto">
              <a:xfrm>
                <a:off x="7906" y="6490"/>
                <a:ext cx="0" cy="0"/>
              </a:xfrm>
              <a:custGeom>
                <a:avLst/>
                <a:gdLst/>
                <a:ahLst/>
                <a:cxnLst>
                  <a:cxn ang="0">
                    <a:pos x="0" y="0"/>
                  </a:cxn>
                  <a:cxn ang="0">
                    <a:pos x="0" y="0"/>
                  </a:cxn>
                </a:cxnLst>
                <a:rect l="0" t="0" r="r" b="b"/>
                <a:pathLst>
                  <a:path>
                    <a:moveTo>
                      <a:pt x="0" y="0"/>
                    </a:moveTo>
                    <a:lnTo>
                      <a:pt x="0" y="0"/>
                    </a:lnTo>
                  </a:path>
                </a:pathLst>
              </a:custGeom>
              <a:noFill/>
              <a:ln w="0">
                <a:solidFill>
                  <a:srgbClr val="01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6" name="Group 155"/>
            <p:cNvGrpSpPr>
              <a:grpSpLocks/>
            </p:cNvGrpSpPr>
            <p:nvPr/>
          </p:nvGrpSpPr>
          <p:grpSpPr bwMode="auto">
            <a:xfrm>
              <a:off x="4176" y="3338"/>
              <a:ext cx="2" cy="2"/>
              <a:chOff x="4176" y="3338"/>
              <a:chExt cx="2" cy="2"/>
            </a:xfrm>
          </p:grpSpPr>
          <p:sp>
            <p:nvSpPr>
              <p:cNvPr id="60" name="Freeform 156"/>
              <p:cNvSpPr>
                <a:spLocks noEditPoints="1"/>
              </p:cNvSpPr>
              <p:nvPr/>
            </p:nvSpPr>
            <p:spPr bwMode="auto">
              <a:xfrm>
                <a:off x="8352" y="6676"/>
                <a:ext cx="0" cy="0"/>
              </a:xfrm>
              <a:custGeom>
                <a:avLst/>
                <a:gdLst/>
                <a:ahLst/>
                <a:cxnLst>
                  <a:cxn ang="0">
                    <a:pos x="0" y="0"/>
                  </a:cxn>
                  <a:cxn ang="0">
                    <a:pos x="0" y="0"/>
                  </a:cxn>
                </a:cxnLst>
                <a:rect l="0" t="0" r="r" b="b"/>
                <a:pathLst>
                  <a:path>
                    <a:moveTo>
                      <a:pt x="0" y="0"/>
                    </a:moveTo>
                    <a:lnTo>
                      <a:pt x="0" y="0"/>
                    </a:lnTo>
                  </a:path>
                </a:pathLst>
              </a:custGeom>
              <a:noFill/>
              <a:ln w="0">
                <a:solidFill>
                  <a:srgbClr val="01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7" name="Group 153"/>
            <p:cNvGrpSpPr>
              <a:grpSpLocks/>
            </p:cNvGrpSpPr>
            <p:nvPr/>
          </p:nvGrpSpPr>
          <p:grpSpPr bwMode="auto">
            <a:xfrm>
              <a:off x="5390" y="3124"/>
              <a:ext cx="270" cy="232"/>
              <a:chOff x="5390" y="3124"/>
              <a:chExt cx="270" cy="232"/>
            </a:xfrm>
          </p:grpSpPr>
          <p:sp>
            <p:nvSpPr>
              <p:cNvPr id="59" name="Freeform 154"/>
              <p:cNvSpPr>
                <a:spLocks/>
              </p:cNvSpPr>
              <p:nvPr/>
            </p:nvSpPr>
            <p:spPr bwMode="auto">
              <a:xfrm>
                <a:off x="5390" y="3124"/>
                <a:ext cx="270" cy="232"/>
              </a:xfrm>
              <a:custGeom>
                <a:avLst/>
                <a:gdLst>
                  <a:gd name="T0" fmla="+- 0 5390 5390"/>
                  <a:gd name="T1" fmla="*/ T0 w 270"/>
                  <a:gd name="T2" fmla="+- 0 3124 3124"/>
                  <a:gd name="T3" fmla="*/ 3124 h 232"/>
                  <a:gd name="T4" fmla="+- 0 5416 5390"/>
                  <a:gd name="T5" fmla="*/ T4 w 270"/>
                  <a:gd name="T6" fmla="+- 0 3199 3124"/>
                  <a:gd name="T7" fmla="*/ 3199 h 232"/>
                  <a:gd name="T8" fmla="+- 0 5419 5390"/>
                  <a:gd name="T9" fmla="*/ T8 w 270"/>
                  <a:gd name="T10" fmla="+- 0 3238 3124"/>
                  <a:gd name="T11" fmla="*/ 3238 h 232"/>
                  <a:gd name="T12" fmla="+- 0 5418 5390"/>
                  <a:gd name="T13" fmla="*/ T12 w 270"/>
                  <a:gd name="T14" fmla="+- 0 3258 3124"/>
                  <a:gd name="T15" fmla="*/ 3258 h 232"/>
                  <a:gd name="T16" fmla="+- 0 5400 5390"/>
                  <a:gd name="T17" fmla="*/ T16 w 270"/>
                  <a:gd name="T18" fmla="+- 0 3334 3124"/>
                  <a:gd name="T19" fmla="*/ 3334 h 232"/>
                  <a:gd name="T20" fmla="+- 0 5391 5390"/>
                  <a:gd name="T21" fmla="*/ T20 w 270"/>
                  <a:gd name="T22" fmla="+- 0 3352 3124"/>
                  <a:gd name="T23" fmla="*/ 3352 h 232"/>
                  <a:gd name="T24" fmla="+- 0 5390 5390"/>
                  <a:gd name="T25" fmla="*/ T24 w 270"/>
                  <a:gd name="T26" fmla="+- 0 3356 3124"/>
                  <a:gd name="T27" fmla="*/ 3356 h 232"/>
                  <a:gd name="T28" fmla="+- 0 5660 5390"/>
                  <a:gd name="T29" fmla="*/ T28 w 270"/>
                  <a:gd name="T30" fmla="+- 0 3239 3124"/>
                  <a:gd name="T31" fmla="*/ 3239 h 232"/>
                  <a:gd name="T32" fmla="+- 0 5390 5390"/>
                  <a:gd name="T33" fmla="*/ T32 w 270"/>
                  <a:gd name="T34" fmla="+- 0 3124 3124"/>
                  <a:gd name="T35" fmla="*/ 3124 h 2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270" h="232">
                    <a:moveTo>
                      <a:pt x="0" y="0"/>
                    </a:moveTo>
                    <a:lnTo>
                      <a:pt x="26" y="75"/>
                    </a:lnTo>
                    <a:lnTo>
                      <a:pt x="29" y="114"/>
                    </a:lnTo>
                    <a:lnTo>
                      <a:pt x="28" y="134"/>
                    </a:lnTo>
                    <a:lnTo>
                      <a:pt x="10" y="210"/>
                    </a:lnTo>
                    <a:lnTo>
                      <a:pt x="1" y="228"/>
                    </a:lnTo>
                    <a:lnTo>
                      <a:pt x="0" y="232"/>
                    </a:lnTo>
                    <a:lnTo>
                      <a:pt x="270" y="115"/>
                    </a:lnTo>
                    <a:lnTo>
                      <a:pt x="0" y="0"/>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58" name="Picture 15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 y="0"/>
              <a:ext cx="1338" cy="110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222967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{8AAC3558-88E5-604A-9A46-570FCC6C3D1E}tf16401378</Template>
  <TotalTime>10071</TotalTime>
  <Words>2774</Words>
  <Application>Microsoft Office PowerPoint</Application>
  <PresentationFormat>Widescreen</PresentationFormat>
  <Paragraphs>295</Paragraphs>
  <Slides>34</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Calibri Light</vt:lpstr>
      <vt:lpstr>Georgia</vt:lpstr>
      <vt:lpstr>Office Theme</vt:lpstr>
      <vt:lpstr>Regulator Station and Industrial Design Concepts </vt:lpstr>
      <vt:lpstr>Who we represent </vt:lpstr>
      <vt:lpstr>Discussion points </vt:lpstr>
      <vt:lpstr>Codes and Regulations</vt:lpstr>
      <vt:lpstr>Codes and Regulations</vt:lpstr>
      <vt:lpstr>Initial Factors to Consider for Station Design </vt:lpstr>
      <vt:lpstr>Pressure Limiting Monitor Designs</vt:lpstr>
      <vt:lpstr>Standby Monitor Design</vt:lpstr>
      <vt:lpstr>Working Monitor Design</vt:lpstr>
      <vt:lpstr>Working Monitor Design</vt:lpstr>
      <vt:lpstr>Use of Relief Valves</vt:lpstr>
      <vt:lpstr>Integral Monitor or SlamShut Design</vt:lpstr>
      <vt:lpstr>Dissimilar Monitor and Regulators</vt:lpstr>
      <vt:lpstr>Dissimilar Monitor and Regulators</vt:lpstr>
      <vt:lpstr>Control Valve Monitors</vt:lpstr>
      <vt:lpstr>Control Valve Monitors</vt:lpstr>
      <vt:lpstr>Material Selection </vt:lpstr>
      <vt:lpstr>Material selections </vt:lpstr>
      <vt:lpstr>Material selections </vt:lpstr>
      <vt:lpstr>Temperature and Freezing Potential</vt:lpstr>
      <vt:lpstr>Considerations in Design</vt:lpstr>
      <vt:lpstr>Pressure &amp; Differential Pressure Limits</vt:lpstr>
      <vt:lpstr>Pressure &amp; Differential Pressure Limits</vt:lpstr>
      <vt:lpstr>Pressure &amp; Differential Pressure Limits</vt:lpstr>
      <vt:lpstr>Pressure &amp; Differential Pressure Limits</vt:lpstr>
      <vt:lpstr>Pressure &amp; Differential Pressure Limits</vt:lpstr>
      <vt:lpstr>Considerations in Design</vt:lpstr>
      <vt:lpstr>Considerations in Design</vt:lpstr>
      <vt:lpstr>Considerations in Design</vt:lpstr>
      <vt:lpstr>Considerations in Design</vt:lpstr>
      <vt:lpstr>Failure Consequences </vt:lpstr>
      <vt:lpstr>Failure Consequences </vt:lpstr>
      <vt:lpstr>Conclusion  </vt:lpstr>
      <vt:lpstr>Thank you for your time and attendance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Regulator Station and Industrial Design Concepts</dc:title>
  <dc:creator>Samuel Hegje</dc:creator>
  <cp:lastModifiedBy>Robert Clarillos</cp:lastModifiedBy>
  <cp:revision>5</cp:revision>
  <dcterms:created xsi:type="dcterms:W3CDTF">2023-08-17T17:21:35Z</dcterms:created>
  <dcterms:modified xsi:type="dcterms:W3CDTF">2025-07-28T19:18:36Z</dcterms:modified>
</cp:coreProperties>
</file>